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embedTrueTypeFonts="1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y="8229600" cx="14630400"/>
  <p:notesSz cx="8229600" cy="14630400"/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>
        <p:guide pos="4608"/>
        <p:guide orient="horz" pos="2592"/>
      </p:guideLst>
    </p:cSldViewPr>
  </p:slide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tableStyles" Target="tableStyle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6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55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56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1048757" name="Slide Image Placeholder 3"/>
          <p:cNvSpPr>
            <a:spLocks noChangeAspect="1" noRot="1" noGrp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lang="en-US"/>
          </a:p>
        </p:txBody>
      </p:sp>
      <p:sp>
        <p:nvSpPr>
          <p:cNvPr id="1048758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59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8760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marL="0">
      <a:defRPr sz="1200">
        <a:solidFill>
          <a:schemeClr val="tx1"/>
        </a:solidFill>
        <a:latin typeface="+mn-lt"/>
        <a:ea typeface="+mn-ea"/>
        <a:cs typeface="+mn-cs"/>
      </a:defRPr>
    </a:lvl1pPr>
    <a:lvl2pPr algn="l" defTabSz="914400" marL="457200">
      <a:defRPr sz="1200">
        <a:solidFill>
          <a:schemeClr val="tx1"/>
        </a:solidFill>
        <a:latin typeface="+mn-lt"/>
        <a:ea typeface="+mn-ea"/>
        <a:cs typeface="+mn-cs"/>
      </a:defRPr>
    </a:lvl2pPr>
    <a:lvl3pPr algn="l" defTabSz="914400" marL="914400">
      <a:defRPr sz="1200">
        <a:solidFill>
          <a:schemeClr val="tx1"/>
        </a:solidFill>
        <a:latin typeface="+mn-lt"/>
        <a:ea typeface="+mn-ea"/>
        <a:cs typeface="+mn-cs"/>
      </a:defRPr>
    </a:lvl3pPr>
    <a:lvl4pPr algn="l" defTabSz="914400" marL="1371600">
      <a:defRPr sz="1200">
        <a:solidFill>
          <a:schemeClr val="tx1"/>
        </a:solidFill>
        <a:latin typeface="+mn-lt"/>
        <a:ea typeface="+mn-ea"/>
        <a:cs typeface="+mn-cs"/>
      </a:defRPr>
    </a:lvl4pPr>
    <a:lvl5pPr algn="l" defTabSz="914400" marL="1828800">
      <a:defRPr sz="1200">
        <a:solidFill>
          <a:schemeClr val="tx1"/>
        </a:solidFill>
        <a:latin typeface="+mn-lt"/>
        <a:ea typeface="+mn-ea"/>
        <a:cs typeface="+mn-cs"/>
      </a:defRPr>
    </a:lvl5pPr>
    <a:lvl6pPr algn="l" defTabSz="914400" marL="2286000">
      <a:defRPr sz="1200">
        <a:solidFill>
          <a:schemeClr val="tx1"/>
        </a:solidFill>
        <a:latin typeface="+mn-lt"/>
        <a:ea typeface="+mn-ea"/>
        <a:cs typeface="+mn-cs"/>
      </a:defRPr>
    </a:lvl6pPr>
    <a:lvl7pPr algn="l" defTabSz="914400" marL="2743200">
      <a:defRPr sz="1200">
        <a:solidFill>
          <a:schemeClr val="tx1"/>
        </a:solidFill>
        <a:latin typeface="+mn-lt"/>
        <a:ea typeface="+mn-ea"/>
        <a:cs typeface="+mn-cs"/>
      </a:defRPr>
    </a:lvl7pPr>
    <a:lvl8pPr algn="l" defTabSz="914400" marL="3200400">
      <a:defRPr sz="1200">
        <a:solidFill>
          <a:schemeClr val="tx1"/>
        </a:solidFill>
        <a:latin typeface="+mn-lt"/>
        <a:ea typeface="+mn-ea"/>
        <a:cs typeface="+mn-cs"/>
      </a:defRPr>
    </a:lvl8pPr>
    <a:lvl9pPr algn="l" defTabSz="914400" marL="36576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2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580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58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5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46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7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52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5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7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4ECDC619-8F2F-0445-1148-19527E24BCC3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3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3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0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3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17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1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1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4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3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3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3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4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55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5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4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70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5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81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6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68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5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02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7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 name="">
    <p:spTree>
      <p:nvGrpSpPr>
        <p:cNvPr id="6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21" name="Slide Image Placeholder 1"/>
          <p:cNvSpPr>
            <a:spLocks noChangeAspect="1" noRot="1" noGrp="1"/>
          </p:cNvSpPr>
          <p:nvPr>
            <p:ph type="sldImg"/>
          </p:nvPr>
        </p:nvSpPr>
        <p:spPr bwMode="auto"/>
      </p:sp>
      <p:sp>
        <p:nvSpPr>
          <p:cNvPr id="104872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p>
            <a:endParaRPr lang="en-US"/>
          </a:p>
        </p:txBody>
      </p:sp>
      <p:sp>
        <p:nvSpPr>
          <p:cNvPr id="104872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8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0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0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4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DEFAULT">
    <p:bg>
      <p:bgRef idx="1001">
        <a:schemeClr val="bg1"/>
      </p:bgRef>
    </p:bg>
    <p:spTree>
      <p:nvGrpSpPr>
        <p:cNvPr id="6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9 master">
    <p:spTree>
      <p:nvGrpSpPr>
        <p:cNvPr id="5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81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705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82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10 master">
    <p:spTree>
      <p:nvGrpSpPr>
        <p:cNvPr id="6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8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724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85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1 master">
    <p:spTree>
      <p:nvGrpSpPr>
        <p:cNvPr id="2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2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576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53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2 master">
    <p:spTree>
      <p:nvGrpSpPr>
        <p:cNvPr id="2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5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583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56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3 master">
    <p:spTree>
      <p:nvGrpSpPr>
        <p:cNvPr id="3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8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06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59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4 master">
    <p:spTree>
      <p:nvGrpSpPr>
        <p:cNvPr id="37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61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20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62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5 master">
    <p:spTree>
      <p:nvGrpSpPr>
        <p:cNvPr id="4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6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36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65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6 master">
    <p:spTree>
      <p:nvGrpSpPr>
        <p:cNvPr id="4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71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58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72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7 master">
    <p:spTree>
      <p:nvGrpSpPr>
        <p:cNvPr id="49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7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73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75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" preserve="1" showMasterPhAnim="0" showMasterSp="1" userDrawn="1">
  <p:cSld name="Slide 8 master">
    <p:spTree>
      <p:nvGrpSpPr>
        <p:cNvPr id="53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78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/>
        </p:spPr>
      </p:pic>
      <p:sp>
        <p:nvSpPr>
          <p:cNvPr id="1048684" name="Shape 0"/>
          <p:cNvSpPr/>
          <p:nvPr/>
        </p:nvSpPr>
        <p:spPr bwMode="auto">
          <a:xfrm>
            <a:off x="0" y="0"/>
            <a:ext cx="14630400" cy="8229600"/>
          </a:xfrm>
          <a:prstGeom prst="rect"/>
          <a:solidFill>
            <a:srgbClr val="FFFFFF">
              <a:alpha val="95000"/>
            </a:srgbClr>
          </a:solidFill>
        </p:spPr>
      </p:sp>
      <p:pic>
        <p:nvPicPr>
          <p:cNvPr id="2097179" name="Image 1" descr="preencoded.png">
            <a:hlinkClick r:id="rId2" tooltip="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12839214" y="7749539"/>
            <a:ext cx="1722604" cy="411480"/>
          </a:xfrm>
          <a:prstGeom prst="rect"/>
        </p:spPr>
      </p:pic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0">
  <p:cSld name="">
    <p:spTree>
      <p:nvGrpSpPr>
        <p:cNvPr id="1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indent="-342900" marL="3429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indent="-285750" marL="74295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indent="-228600" marL="11430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indent="-228600" marL="16002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indent="-228600" marL="2057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indent="-228600" marL="25146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indent="-228600" marL="29718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indent="-228600" marL="34290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indent="-228600" marL="3886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mar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marL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marL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marL="13716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marL="18288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marL="22860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marL="2743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marL="3200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marL="36576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1">
    <p:spTree>
      <p:nvGrpSpPr>
        <p:cNvPr id="2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4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5486400" cy="8229600"/>
          </a:xfrm>
          <a:prstGeom prst="rect"/>
        </p:spPr>
      </p:pic>
      <p:sp>
        <p:nvSpPr>
          <p:cNvPr id="1048577" name="Text 0"/>
          <p:cNvSpPr/>
          <p:nvPr/>
        </p:nvSpPr>
        <p:spPr bwMode="auto">
          <a:xfrm>
            <a:off x="6280190" y="1682234"/>
            <a:ext cx="7556421" cy="3543895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5550"/>
              </a:lnSpc>
              <a:buNone/>
            </a:pPr>
            <a:r>
              <a:rPr sz="44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Комплексные решения для управления человеческим капиталом: Odoo ERP как инструмент автоматизации</a:t>
            </a:r>
            <a:endParaRPr sz="4450" lang="en-US"/>
          </a:p>
        </p:txBody>
      </p:sp>
      <p:sp>
        <p:nvSpPr>
          <p:cNvPr id="1048578" name="Text 1"/>
          <p:cNvSpPr/>
          <p:nvPr/>
        </p:nvSpPr>
        <p:spPr bwMode="auto">
          <a:xfrm>
            <a:off x="6280190" y="5566291"/>
            <a:ext cx="7556421" cy="36290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850"/>
              </a:lnSpc>
              <a:buNone/>
            </a:pPr>
            <a:endParaRPr sz="1750" lang="en-US"/>
          </a:p>
        </p:txBody>
      </p:sp>
      <p:sp>
        <p:nvSpPr>
          <p:cNvPr id="1048579" name="Text 2"/>
          <p:cNvSpPr/>
          <p:nvPr/>
        </p:nvSpPr>
        <p:spPr bwMode="auto">
          <a:xfrm>
            <a:off x="6280190" y="6184344"/>
            <a:ext cx="7556421" cy="36290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850"/>
              </a:lnSpc>
              <a:buNone/>
            </a:pPr>
            <a:r>
              <a:rPr sz="17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Автоматизация HR процессов — не роскошь, а необходимость. </a:t>
            </a:r>
            <a:endParaRPr sz="17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10">
    <p:spTree>
      <p:nvGrpSpPr>
        <p:cNvPr id="6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25" name="Text 0"/>
          <p:cNvSpPr/>
          <p:nvPr/>
        </p:nvSpPr>
        <p:spPr bwMode="auto">
          <a:xfrm>
            <a:off x="490895" y="385882"/>
            <a:ext cx="6957298" cy="43826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3450"/>
              </a:lnSpc>
              <a:buNone/>
            </a:pPr>
            <a:r>
              <a:rPr sz="27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Услуги интеграции и внедрения Odoo HR</a:t>
            </a:r>
            <a:endParaRPr sz="2750" lang="en-US"/>
          </a:p>
        </p:txBody>
      </p:sp>
      <p:sp>
        <p:nvSpPr>
          <p:cNvPr id="1048726" name="Shape 1"/>
          <p:cNvSpPr/>
          <p:nvPr/>
        </p:nvSpPr>
        <p:spPr bwMode="auto">
          <a:xfrm>
            <a:off x="490895" y="1104662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8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666155" y="1420178"/>
            <a:ext cx="210383" cy="210383"/>
          </a:xfrm>
          <a:prstGeom prst="rect"/>
        </p:spPr>
      </p:pic>
      <p:sp>
        <p:nvSpPr>
          <p:cNvPr id="1048727" name="Text 2"/>
          <p:cNvSpPr/>
          <p:nvPr/>
        </p:nvSpPr>
        <p:spPr bwMode="auto">
          <a:xfrm>
            <a:off x="1192173" y="1244918"/>
            <a:ext cx="1858089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Консультация и аудит</a:t>
            </a:r>
            <a:endParaRPr sz="1350" lang="en-US"/>
          </a:p>
        </p:txBody>
      </p:sp>
      <p:sp>
        <p:nvSpPr>
          <p:cNvPr id="1048728" name="Text 3"/>
          <p:cNvSpPr/>
          <p:nvPr/>
        </p:nvSpPr>
        <p:spPr bwMode="auto">
          <a:xfrm>
            <a:off x="1192173" y="1548170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Анализ HR процессов, рекомендации, оценка сложности.</a:t>
            </a:r>
            <a:endParaRPr sz="1100" lang="en-US"/>
          </a:p>
        </p:txBody>
      </p:sp>
      <p:sp>
        <p:nvSpPr>
          <p:cNvPr id="1048729" name="Shape 4"/>
          <p:cNvSpPr/>
          <p:nvPr/>
        </p:nvSpPr>
        <p:spPr bwMode="auto">
          <a:xfrm>
            <a:off x="490895" y="2086451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87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666155" y="2401967"/>
            <a:ext cx="210383" cy="210383"/>
          </a:xfrm>
          <a:prstGeom prst="rect"/>
        </p:spPr>
      </p:pic>
      <p:sp>
        <p:nvSpPr>
          <p:cNvPr id="1048730" name="Text 5"/>
          <p:cNvSpPr/>
          <p:nvPr/>
        </p:nvSpPr>
        <p:spPr bwMode="auto">
          <a:xfrm>
            <a:off x="1192173" y="2226707"/>
            <a:ext cx="2314456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Конфигурация и настройка</a:t>
            </a:r>
            <a:endParaRPr sz="1350" lang="en-US"/>
          </a:p>
        </p:txBody>
      </p:sp>
      <p:sp>
        <p:nvSpPr>
          <p:cNvPr id="1048731" name="Text 6"/>
          <p:cNvSpPr/>
          <p:nvPr/>
        </p:nvSpPr>
        <p:spPr bwMode="auto">
          <a:xfrm>
            <a:off x="1192173" y="2529959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Настройка модулей, правил, процессов согласования.</a:t>
            </a:r>
            <a:endParaRPr sz="1100" lang="en-US"/>
          </a:p>
        </p:txBody>
      </p:sp>
      <p:sp>
        <p:nvSpPr>
          <p:cNvPr id="1048732" name="Shape 7"/>
          <p:cNvSpPr/>
          <p:nvPr/>
        </p:nvSpPr>
        <p:spPr bwMode="auto">
          <a:xfrm>
            <a:off x="490895" y="3068241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88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666155" y="3383755"/>
            <a:ext cx="210383" cy="210383"/>
          </a:xfrm>
          <a:prstGeom prst="rect"/>
        </p:spPr>
      </p:pic>
      <p:sp>
        <p:nvSpPr>
          <p:cNvPr id="1048733" name="Text 8"/>
          <p:cNvSpPr/>
          <p:nvPr/>
        </p:nvSpPr>
        <p:spPr bwMode="auto">
          <a:xfrm>
            <a:off x="1192173" y="3208496"/>
            <a:ext cx="1753195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Миграция данных</a:t>
            </a:r>
            <a:endParaRPr sz="1350" lang="en-US"/>
          </a:p>
        </p:txBody>
      </p:sp>
      <p:sp>
        <p:nvSpPr>
          <p:cNvPr id="1048734" name="Text 9"/>
          <p:cNvSpPr/>
          <p:nvPr/>
        </p:nvSpPr>
        <p:spPr bwMode="auto">
          <a:xfrm>
            <a:off x="1192173" y="3511748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Экспорт, очистка, импорт и проверка целостности данных.</a:t>
            </a:r>
            <a:endParaRPr sz="1100" lang="en-US"/>
          </a:p>
        </p:txBody>
      </p:sp>
      <p:sp>
        <p:nvSpPr>
          <p:cNvPr id="1048735" name="Shape 10"/>
          <p:cNvSpPr/>
          <p:nvPr/>
        </p:nvSpPr>
        <p:spPr bwMode="auto">
          <a:xfrm>
            <a:off x="490895" y="4050030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89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>
            <a:off x="666155" y="4365546"/>
            <a:ext cx="210383" cy="210383"/>
          </a:xfrm>
          <a:prstGeom prst="rect"/>
        </p:spPr>
      </p:pic>
      <p:sp>
        <p:nvSpPr>
          <p:cNvPr id="1048736" name="Text 11"/>
          <p:cNvSpPr/>
          <p:nvPr/>
        </p:nvSpPr>
        <p:spPr bwMode="auto">
          <a:xfrm>
            <a:off x="1192173" y="4190286"/>
            <a:ext cx="3066693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Интеграция с внешними системами</a:t>
            </a:r>
            <a:endParaRPr sz="1350" lang="en-US"/>
          </a:p>
        </p:txBody>
      </p:sp>
      <p:sp>
        <p:nvSpPr>
          <p:cNvPr id="1048737" name="Text 12"/>
          <p:cNvSpPr/>
          <p:nvPr/>
        </p:nvSpPr>
        <p:spPr bwMode="auto">
          <a:xfrm>
            <a:off x="1192173" y="4493538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1С, HeadHunter, биометрия, документооборот.</a:t>
            </a:r>
            <a:endParaRPr sz="1100" lang="en-US"/>
          </a:p>
        </p:txBody>
      </p:sp>
      <p:sp>
        <p:nvSpPr>
          <p:cNvPr id="1048738" name="Shape 13"/>
          <p:cNvSpPr/>
          <p:nvPr/>
        </p:nvSpPr>
        <p:spPr bwMode="auto">
          <a:xfrm>
            <a:off x="490895" y="5031819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90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 bwMode="auto">
          <a:xfrm>
            <a:off x="666155" y="5347335"/>
            <a:ext cx="210383" cy="210383"/>
          </a:xfrm>
          <a:prstGeom prst="rect"/>
        </p:spPr>
      </p:pic>
      <p:sp>
        <p:nvSpPr>
          <p:cNvPr id="1048739" name="Text 14"/>
          <p:cNvSpPr/>
          <p:nvPr/>
        </p:nvSpPr>
        <p:spPr bwMode="auto">
          <a:xfrm>
            <a:off x="1192173" y="5172075"/>
            <a:ext cx="1753195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Обучение команды</a:t>
            </a:r>
            <a:endParaRPr sz="1350" lang="en-US"/>
          </a:p>
        </p:txBody>
      </p:sp>
      <p:sp>
        <p:nvSpPr>
          <p:cNvPr id="1048740" name="Text 15"/>
          <p:cNvSpPr/>
          <p:nvPr/>
        </p:nvSpPr>
        <p:spPr bwMode="auto">
          <a:xfrm>
            <a:off x="1192173" y="5475327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Обучение HR, менеджеров, бухгалтеров, создание документации.</a:t>
            </a:r>
            <a:endParaRPr sz="1100" lang="en-US"/>
          </a:p>
        </p:txBody>
      </p:sp>
      <p:sp>
        <p:nvSpPr>
          <p:cNvPr id="1048741" name="Shape 16"/>
          <p:cNvSpPr/>
          <p:nvPr/>
        </p:nvSpPr>
        <p:spPr bwMode="auto">
          <a:xfrm>
            <a:off x="490895" y="6013609"/>
            <a:ext cx="561023" cy="841534"/>
          </a:xfrm>
          <a:prstGeom prst="roundRect">
            <a:avLst>
              <a:gd name="adj" fmla="val 360014"/>
            </a:avLst>
          </a:prstGeom>
          <a:solidFill>
            <a:srgbClr val="CFDBFC"/>
          </a:solidFill>
          <a:ln w="7620">
            <a:solidFill>
              <a:srgbClr val="B5C1E2"/>
            </a:solidFill>
            <a:prstDash val="solid"/>
          </a:ln>
          <a:effectLst>
            <a:outerShdw algn="bl" blurRad="0" dir="2700000" dist="12700" kx="0" ky="0" rotWithShape="0" sx="100000" sy="100000">
              <a:srgbClr val="B5C1E2">
                <a:alpha val="100000"/>
              </a:srgbClr>
            </a:outerShdw>
          </a:effectLst>
        </p:spPr>
      </p:sp>
      <p:pic>
        <p:nvPicPr>
          <p:cNvPr id="2097191" name="Image 5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6"/>
          <a:stretch>
            <a:fillRect/>
          </a:stretch>
        </p:blipFill>
        <p:spPr bwMode="auto">
          <a:xfrm>
            <a:off x="666155" y="6329124"/>
            <a:ext cx="210383" cy="210383"/>
          </a:xfrm>
          <a:prstGeom prst="rect"/>
        </p:spPr>
      </p:pic>
      <p:sp>
        <p:nvSpPr>
          <p:cNvPr id="1048742" name="Text 17"/>
          <p:cNvSpPr/>
          <p:nvPr/>
        </p:nvSpPr>
        <p:spPr bwMode="auto">
          <a:xfrm>
            <a:off x="1192173" y="6153864"/>
            <a:ext cx="1753195" cy="21919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Кастомизация</a:t>
            </a:r>
            <a:endParaRPr sz="1350" lang="en-US"/>
          </a:p>
        </p:txBody>
      </p:sp>
      <p:sp>
        <p:nvSpPr>
          <p:cNvPr id="1048743" name="Text 18"/>
          <p:cNvSpPr/>
          <p:nvPr/>
        </p:nvSpPr>
        <p:spPr bwMode="auto">
          <a:xfrm>
            <a:off x="1192173" y="6457117"/>
            <a:ext cx="12947333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Разработка специфических полей, автоматических процессов, отчетов.</a:t>
            </a:r>
            <a:endParaRPr sz="1100" lang="en-US"/>
          </a:p>
        </p:txBody>
      </p:sp>
      <p:sp>
        <p:nvSpPr>
          <p:cNvPr id="1048744" name="Text 19"/>
          <p:cNvSpPr/>
          <p:nvPr/>
        </p:nvSpPr>
        <p:spPr bwMode="auto">
          <a:xfrm>
            <a:off x="490895" y="7012900"/>
            <a:ext cx="13648611" cy="44862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50"/>
              </a:lnSpc>
              <a:buNone/>
            </a:pPr>
            <a:r>
              <a:rPr sz="11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Мы предлагаем комплексный подход, берем ответственность за результат и гарантируем, что Odoo решит ваши проблемы. Odoo — это не просто программа, это платформа для трансформации вашей компании.</a:t>
            </a:r>
            <a:endParaRPr sz="1100" lang="en-US"/>
          </a:p>
        </p:txBody>
      </p:sp>
      <p:sp>
        <p:nvSpPr>
          <p:cNvPr id="1048745" name="Text 20"/>
          <p:cNvSpPr/>
          <p:nvPr/>
        </p:nvSpPr>
        <p:spPr bwMode="auto">
          <a:xfrm>
            <a:off x="490895" y="7619285"/>
            <a:ext cx="13648611" cy="22431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50"/>
              </a:lnSpc>
              <a:buNone/>
            </a:pPr>
            <a:endParaRPr sz="110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10">
    <p:spTree>
      <p:nvGrpSpPr>
        <p:cNvPr id="65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749" name="Text 0"/>
          <p:cNvSpPr/>
          <p:nvPr/>
        </p:nvSpPr>
        <p:spPr bwMode="auto">
          <a:xfrm>
            <a:off x="490894" y="385881"/>
            <a:ext cx="6957297" cy="43826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3449"/>
              </a:lnSpc>
              <a:buNone/>
            </a:pPr>
            <a:r>
              <a:rPr sz="27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Услуги интеграции и внедрения Odoo HR</a:t>
            </a:r>
            <a:endParaRPr sz="2750" lang="en-US"/>
          </a:p>
        </p:txBody>
      </p:sp>
      <p:sp>
        <p:nvSpPr>
          <p:cNvPr id="1048750" name="Text 19"/>
          <p:cNvSpPr/>
          <p:nvPr/>
        </p:nvSpPr>
        <p:spPr bwMode="auto">
          <a:xfrm>
            <a:off x="490894" y="1623437"/>
            <a:ext cx="13648610" cy="448627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749"/>
              </a:lnSpc>
              <a:buNone/>
            </a:pPr>
            <a: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Йоханн Воронин</a:t>
            </a:r>
            <a:b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</a:br>
            <a:b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</a:br>
            <a: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+7 906 219 66 00</a:t>
            </a:r>
            <a:b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</a:br>
            <a:b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</a:br>
            <a:r>
              <a:rPr sz="20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info@odocs.ru</a:t>
            </a:r>
            <a:endParaRPr sz="2000"/>
          </a:p>
        </p:txBody>
      </p:sp>
      <p:sp>
        <p:nvSpPr>
          <p:cNvPr id="1048751" name="Text 20"/>
          <p:cNvSpPr/>
          <p:nvPr/>
        </p:nvSpPr>
        <p:spPr bwMode="auto">
          <a:xfrm>
            <a:off x="490894" y="7619285"/>
            <a:ext cx="13648610" cy="22431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749"/>
              </a:lnSpc>
              <a:buNone/>
            </a:pPr>
            <a:endParaRPr sz="110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2">
    <p:spTree>
      <p:nvGrpSpPr>
        <p:cNvPr id="3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57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5486400" cy="8229600"/>
          </a:xfrm>
          <a:prstGeom prst="rect"/>
        </p:spPr>
      </p:pic>
      <p:sp>
        <p:nvSpPr>
          <p:cNvPr id="1048584" name="Text 0"/>
          <p:cNvSpPr/>
          <p:nvPr/>
        </p:nvSpPr>
        <p:spPr bwMode="auto">
          <a:xfrm>
            <a:off x="6074569" y="720328"/>
            <a:ext cx="7908012" cy="52518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4100"/>
              </a:lnSpc>
              <a:buNone/>
            </a:pPr>
            <a:r>
              <a:rPr sz="33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Актуальные проблемы HR-управления</a:t>
            </a:r>
            <a:endParaRPr sz="3300" lang="en-US"/>
          </a:p>
        </p:txBody>
      </p:sp>
      <p:sp>
        <p:nvSpPr>
          <p:cNvPr id="1048585" name="Shape 1"/>
          <p:cNvSpPr/>
          <p:nvPr/>
        </p:nvSpPr>
        <p:spPr bwMode="auto">
          <a:xfrm>
            <a:off x="6074569" y="1497568"/>
            <a:ext cx="7967662" cy="1013698"/>
          </a:xfrm>
          <a:prstGeom prst="roundRect">
            <a:avLst>
              <a:gd name="adj" fmla="val 1082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algn="bl" blurRad="0" dir="2700000" dist="15240" kx="0" ky="0" rotWithShape="0" sx="100000" sy="100000">
              <a:srgbClr val="B5C1E2">
                <a:alpha val="100000"/>
              </a:srgbClr>
            </a:outerShdw>
          </a:effectLst>
        </p:spPr>
      </p:sp>
      <p:sp>
        <p:nvSpPr>
          <p:cNvPr id="1048586" name="Shape 2"/>
          <p:cNvSpPr/>
          <p:nvPr/>
        </p:nvSpPr>
        <p:spPr bwMode="auto">
          <a:xfrm>
            <a:off x="6051709" y="1497568"/>
            <a:ext cx="91440" cy="1013698"/>
          </a:xfrm>
          <a:prstGeom prst="roundRect">
            <a:avLst>
              <a:gd name="adj" fmla="val 165407"/>
            </a:avLst>
          </a:prstGeom>
          <a:solidFill>
            <a:srgbClr val="A2B9F9"/>
          </a:solidFill>
        </p:spPr>
      </p:sp>
      <p:sp>
        <p:nvSpPr>
          <p:cNvPr id="1048587" name="Text 3"/>
          <p:cNvSpPr/>
          <p:nvPr/>
        </p:nvSpPr>
        <p:spPr bwMode="auto">
          <a:xfrm>
            <a:off x="6334006" y="1688425"/>
            <a:ext cx="3736419" cy="26253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050"/>
              </a:lnSpc>
              <a:buNone/>
            </a:pPr>
            <a:r>
              <a:rPr sz="16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Фрагментированная автоматизация</a:t>
            </a:r>
            <a:endParaRPr sz="1650" lang="en-US"/>
          </a:p>
        </p:txBody>
      </p:sp>
      <p:sp>
        <p:nvSpPr>
          <p:cNvPr id="1048588" name="Text 4"/>
          <p:cNvSpPr/>
          <p:nvPr/>
        </p:nvSpPr>
        <p:spPr bwMode="auto">
          <a:xfrm>
            <a:off x="6334006" y="2051685"/>
            <a:ext cx="7517368" cy="268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Разрозненные системы учета, нет единой базы данных сотрудников.</a:t>
            </a:r>
            <a:endParaRPr sz="1300" lang="en-US"/>
          </a:p>
        </p:txBody>
      </p:sp>
      <p:sp>
        <p:nvSpPr>
          <p:cNvPr id="1048589" name="Shape 5"/>
          <p:cNvSpPr/>
          <p:nvPr/>
        </p:nvSpPr>
        <p:spPr bwMode="auto">
          <a:xfrm>
            <a:off x="6074569" y="2679263"/>
            <a:ext cx="7967662" cy="1013698"/>
          </a:xfrm>
          <a:prstGeom prst="roundRect">
            <a:avLst>
              <a:gd name="adj" fmla="val 1082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algn="bl" blurRad="0" dir="2700000" dist="15240" kx="0" ky="0" rotWithShape="0" sx="100000" sy="100000">
              <a:srgbClr val="B5C1E2">
                <a:alpha val="100000"/>
              </a:srgbClr>
            </a:outerShdw>
          </a:effectLst>
        </p:spPr>
      </p:sp>
      <p:sp>
        <p:nvSpPr>
          <p:cNvPr id="1048590" name="Shape 6"/>
          <p:cNvSpPr/>
          <p:nvPr/>
        </p:nvSpPr>
        <p:spPr bwMode="auto">
          <a:xfrm>
            <a:off x="6051709" y="2679263"/>
            <a:ext cx="91440" cy="1013698"/>
          </a:xfrm>
          <a:prstGeom prst="roundRect">
            <a:avLst>
              <a:gd name="adj" fmla="val 165407"/>
            </a:avLst>
          </a:prstGeom>
          <a:solidFill>
            <a:srgbClr val="A2B9F9"/>
          </a:solidFill>
        </p:spPr>
      </p:sp>
      <p:sp>
        <p:nvSpPr>
          <p:cNvPr id="1048591" name="Text 7"/>
          <p:cNvSpPr/>
          <p:nvPr/>
        </p:nvSpPr>
        <p:spPr bwMode="auto">
          <a:xfrm>
            <a:off x="6334006" y="2870121"/>
            <a:ext cx="2100620" cy="26253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050"/>
              </a:lnSpc>
              <a:buNone/>
            </a:pPr>
            <a:r>
              <a:rPr sz="16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Ручные процессы</a:t>
            </a:r>
            <a:endParaRPr sz="1650" lang="en-US"/>
          </a:p>
        </p:txBody>
      </p:sp>
      <p:sp>
        <p:nvSpPr>
          <p:cNvPr id="1048592" name="Text 8"/>
          <p:cNvSpPr/>
          <p:nvPr/>
        </p:nvSpPr>
        <p:spPr bwMode="auto">
          <a:xfrm>
            <a:off x="6334006" y="3233380"/>
            <a:ext cx="7517368" cy="268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Трудоемкие операции в учете кадров и зарплаты приводят к ошибкам.</a:t>
            </a:r>
            <a:endParaRPr sz="1300" lang="en-US"/>
          </a:p>
        </p:txBody>
      </p:sp>
      <p:sp>
        <p:nvSpPr>
          <p:cNvPr id="1048593" name="Shape 9"/>
          <p:cNvSpPr/>
          <p:nvPr/>
        </p:nvSpPr>
        <p:spPr bwMode="auto">
          <a:xfrm>
            <a:off x="6074569" y="3860959"/>
            <a:ext cx="7967662" cy="1013698"/>
          </a:xfrm>
          <a:prstGeom prst="roundRect">
            <a:avLst>
              <a:gd name="adj" fmla="val 1082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algn="bl" blurRad="0" dir="2700000" dist="15240" kx="0" ky="0" rotWithShape="0" sx="100000" sy="100000">
              <a:srgbClr val="B5C1E2">
                <a:alpha val="100000"/>
              </a:srgbClr>
            </a:outerShdw>
          </a:effectLst>
        </p:spPr>
      </p:sp>
      <p:sp>
        <p:nvSpPr>
          <p:cNvPr id="1048594" name="Shape 10"/>
          <p:cNvSpPr/>
          <p:nvPr/>
        </p:nvSpPr>
        <p:spPr bwMode="auto">
          <a:xfrm>
            <a:off x="6051709" y="3860959"/>
            <a:ext cx="91440" cy="1013698"/>
          </a:xfrm>
          <a:prstGeom prst="roundRect">
            <a:avLst>
              <a:gd name="adj" fmla="val 165407"/>
            </a:avLst>
          </a:prstGeom>
          <a:solidFill>
            <a:srgbClr val="A2B9F9"/>
          </a:solidFill>
        </p:spPr>
      </p:sp>
      <p:sp>
        <p:nvSpPr>
          <p:cNvPr id="1048595" name="Text 11"/>
          <p:cNvSpPr/>
          <p:nvPr/>
        </p:nvSpPr>
        <p:spPr bwMode="auto">
          <a:xfrm>
            <a:off x="6334006" y="4051815"/>
            <a:ext cx="2304931" cy="26253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050"/>
              </a:lnSpc>
              <a:buNone/>
            </a:pPr>
            <a:r>
              <a:rPr sz="16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Недостаток аналитики</a:t>
            </a:r>
            <a:endParaRPr sz="1650" lang="en-US"/>
          </a:p>
        </p:txBody>
      </p:sp>
      <p:sp>
        <p:nvSpPr>
          <p:cNvPr id="1048596" name="Text 12"/>
          <p:cNvSpPr/>
          <p:nvPr/>
        </p:nvSpPr>
        <p:spPr bwMode="auto">
          <a:xfrm>
            <a:off x="6334006" y="4415076"/>
            <a:ext cx="7517368" cy="268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Отсутствие оперативной информации для принятия стратегических решений.</a:t>
            </a:r>
            <a:endParaRPr sz="1300" lang="en-US"/>
          </a:p>
        </p:txBody>
      </p:sp>
      <p:sp>
        <p:nvSpPr>
          <p:cNvPr id="1048597" name="Shape 13"/>
          <p:cNvSpPr/>
          <p:nvPr/>
        </p:nvSpPr>
        <p:spPr bwMode="auto">
          <a:xfrm>
            <a:off x="6074569" y="5042654"/>
            <a:ext cx="7967662" cy="1013698"/>
          </a:xfrm>
          <a:prstGeom prst="roundRect">
            <a:avLst>
              <a:gd name="adj" fmla="val 1082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5C1E2"/>
            </a:solidFill>
            <a:prstDash val="solid"/>
          </a:ln>
          <a:effectLst>
            <a:outerShdw algn="bl" blurRad="0" dir="2700000" dist="15240" kx="0" ky="0" rotWithShape="0" sx="100000" sy="100000">
              <a:srgbClr val="B5C1E2">
                <a:alpha val="100000"/>
              </a:srgbClr>
            </a:outerShdw>
          </a:effectLst>
        </p:spPr>
      </p:sp>
      <p:sp>
        <p:nvSpPr>
          <p:cNvPr id="1048598" name="Shape 14"/>
          <p:cNvSpPr/>
          <p:nvPr/>
        </p:nvSpPr>
        <p:spPr bwMode="auto">
          <a:xfrm>
            <a:off x="6051709" y="5042654"/>
            <a:ext cx="91440" cy="1013698"/>
          </a:xfrm>
          <a:prstGeom prst="roundRect">
            <a:avLst>
              <a:gd name="adj" fmla="val 165407"/>
            </a:avLst>
          </a:prstGeom>
          <a:solidFill>
            <a:srgbClr val="A2B9F9"/>
          </a:solidFill>
        </p:spPr>
      </p:sp>
      <p:sp>
        <p:nvSpPr>
          <p:cNvPr id="1048599" name="Text 15"/>
          <p:cNvSpPr/>
          <p:nvPr/>
        </p:nvSpPr>
        <p:spPr bwMode="auto">
          <a:xfrm>
            <a:off x="6334006" y="5233510"/>
            <a:ext cx="3033474" cy="26253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050"/>
              </a:lnSpc>
              <a:buNone/>
            </a:pPr>
            <a:r>
              <a:rPr sz="16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Проблемы масштабирования</a:t>
            </a:r>
            <a:endParaRPr sz="1650" lang="en-US"/>
          </a:p>
        </p:txBody>
      </p:sp>
      <p:sp>
        <p:nvSpPr>
          <p:cNvPr id="1048600" name="Text 16"/>
          <p:cNvSpPr/>
          <p:nvPr/>
        </p:nvSpPr>
        <p:spPr bwMode="auto">
          <a:xfrm>
            <a:off x="6334006" y="5596771"/>
            <a:ext cx="7517368" cy="26872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Системы не растут вместе с компанией, увеличивая хаос.</a:t>
            </a:r>
            <a:endParaRPr sz="1300" lang="en-US"/>
          </a:p>
        </p:txBody>
      </p:sp>
      <p:sp>
        <p:nvSpPr>
          <p:cNvPr id="1048601" name="Text 17"/>
          <p:cNvSpPr/>
          <p:nvPr/>
        </p:nvSpPr>
        <p:spPr bwMode="auto">
          <a:xfrm>
            <a:off x="6074569" y="6245304"/>
            <a:ext cx="7967662" cy="53744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Исследования показывают, что большинство российских компаний сталкиваются с проблемой разрозненности HR-систем. Информация дублируется, возникают ошибки, теряются данные.</a:t>
            </a:r>
            <a:endParaRPr sz="1300" lang="en-US"/>
          </a:p>
        </p:txBody>
      </p:sp>
      <p:sp>
        <p:nvSpPr>
          <p:cNvPr id="1048602" name="Text 18"/>
          <p:cNvSpPr/>
          <p:nvPr/>
        </p:nvSpPr>
        <p:spPr bwMode="auto">
          <a:xfrm>
            <a:off x="6074569" y="6971705"/>
            <a:ext cx="7967662" cy="53744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100"/>
              </a:lnSpc>
              <a:buNone/>
            </a:pPr>
            <a:r>
              <a:rPr sz="13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Автоматизация HR процессов может снизить затраты на 30-40%, но лишь 20-25% компаний имеют интегрированную систему.</a:t>
            </a:r>
            <a:endParaRPr sz="130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3">
    <p:spTree>
      <p:nvGrpSpPr>
        <p:cNvPr id="3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07" name="Text 0"/>
          <p:cNvSpPr/>
          <p:nvPr/>
        </p:nvSpPr>
        <p:spPr bwMode="auto">
          <a:xfrm>
            <a:off x="626745" y="492443"/>
            <a:ext cx="13376910" cy="1119187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4400"/>
              </a:lnSpc>
              <a:buNone/>
            </a:pPr>
            <a:r>
              <a:rPr sz="35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Odoo ERP: Единая платформа для управления всеми процессами</a:t>
            </a:r>
            <a:endParaRPr sz="3500" lang="en-US"/>
          </a:p>
        </p:txBody>
      </p:sp>
      <p:sp>
        <p:nvSpPr>
          <p:cNvPr id="1048608" name="Text 1"/>
          <p:cNvSpPr/>
          <p:nvPr/>
        </p:nvSpPr>
        <p:spPr bwMode="auto">
          <a:xfrm>
            <a:off x="626745" y="2041327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250"/>
              </a:lnSpc>
              <a:buSzPct val="100000"/>
              <a:buChar char="•"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Полностью интегрированная система</a:t>
            </a:r>
            <a:endParaRPr sz="1400" lang="en-US"/>
          </a:p>
        </p:txBody>
      </p:sp>
      <p:sp>
        <p:nvSpPr>
          <p:cNvPr id="1048609" name="Text 2"/>
          <p:cNvSpPr/>
          <p:nvPr/>
        </p:nvSpPr>
        <p:spPr bwMode="auto">
          <a:xfrm>
            <a:off x="626745" y="2390418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250"/>
              </a:lnSpc>
              <a:buSzPct val="100000"/>
              <a:buChar char="•"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Модульная архитектура для гибкости</a:t>
            </a:r>
            <a:endParaRPr sz="1400" lang="en-US"/>
          </a:p>
        </p:txBody>
      </p:sp>
      <p:sp>
        <p:nvSpPr>
          <p:cNvPr id="1048610" name="Text 3"/>
          <p:cNvSpPr/>
          <p:nvPr/>
        </p:nvSpPr>
        <p:spPr bwMode="auto">
          <a:xfrm>
            <a:off x="626745" y="2739509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250"/>
              </a:lnSpc>
              <a:buSzPct val="100000"/>
              <a:buChar char="•"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Облачная и локальная архитектура</a:t>
            </a:r>
            <a:endParaRPr sz="1400" lang="en-US"/>
          </a:p>
        </p:txBody>
      </p:sp>
      <p:sp>
        <p:nvSpPr>
          <p:cNvPr id="1048611" name="Text 4"/>
          <p:cNvSpPr/>
          <p:nvPr/>
        </p:nvSpPr>
        <p:spPr bwMode="auto">
          <a:xfrm>
            <a:off x="626745" y="3088600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250"/>
              </a:lnSpc>
              <a:buSzPct val="100000"/>
              <a:buChar char="•"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Более 1000 компаний в России используют Odoo</a:t>
            </a:r>
            <a:endParaRPr sz="1400" lang="en-US"/>
          </a:p>
        </p:txBody>
      </p:sp>
      <p:sp>
        <p:nvSpPr>
          <p:cNvPr id="1048612" name="Text 5"/>
          <p:cNvSpPr/>
          <p:nvPr/>
        </p:nvSpPr>
        <p:spPr bwMode="auto">
          <a:xfrm>
            <a:off x="626745" y="3437692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250"/>
              </a:lnSpc>
              <a:buSzPct val="100000"/>
              <a:buChar char="•"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Внесена в реестр Российского ПО</a:t>
            </a:r>
            <a:endParaRPr sz="1400" lang="en-US"/>
          </a:p>
        </p:txBody>
      </p:sp>
      <p:sp>
        <p:nvSpPr>
          <p:cNvPr id="1048613" name="Text 6"/>
          <p:cNvSpPr/>
          <p:nvPr/>
        </p:nvSpPr>
        <p:spPr bwMode="auto">
          <a:xfrm>
            <a:off x="626745" y="3885247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50"/>
              </a:lnSpc>
              <a:buNone/>
            </a:pPr>
            <a:endParaRPr sz="1400" lang="en-US"/>
          </a:p>
        </p:txBody>
      </p:sp>
      <p:sp>
        <p:nvSpPr>
          <p:cNvPr id="1048614" name="Text 7"/>
          <p:cNvSpPr/>
          <p:nvPr/>
        </p:nvSpPr>
        <p:spPr bwMode="auto">
          <a:xfrm>
            <a:off x="626745" y="4332803"/>
            <a:ext cx="7851338" cy="28646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50"/>
              </a:lnSpc>
              <a:buNone/>
            </a:pPr>
            <a:endParaRPr sz="1400" lang="en-US"/>
          </a:p>
        </p:txBody>
      </p:sp>
      <p:sp>
        <p:nvSpPr>
          <p:cNvPr id="1048615" name="Text 8"/>
          <p:cNvSpPr/>
          <p:nvPr/>
        </p:nvSpPr>
        <p:spPr bwMode="auto">
          <a:xfrm>
            <a:off x="626745" y="4780359"/>
            <a:ext cx="7851338" cy="57292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250"/>
              </a:lnSpc>
              <a:buNone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Odoo — это не просто программа для HR, это комплексная платформа управления предприятием, где все модули работают как единая система.</a:t>
            </a:r>
            <a:endParaRPr sz="1400" lang="en-US"/>
          </a:p>
        </p:txBody>
      </p:sp>
      <p:pic>
        <p:nvPicPr>
          <p:cNvPr id="2097160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8922663" y="2081689"/>
            <a:ext cx="5088493" cy="5088493"/>
          </a:xfrm>
          <a:prstGeom prst="rect"/>
        </p:spPr>
      </p:pic>
      <p:sp>
        <p:nvSpPr>
          <p:cNvPr id="1048616" name="Text 9"/>
          <p:cNvSpPr/>
          <p:nvPr/>
        </p:nvSpPr>
        <p:spPr bwMode="auto">
          <a:xfrm>
            <a:off x="626745" y="7573089"/>
            <a:ext cx="13376910" cy="57292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250"/>
              </a:lnSpc>
              <a:buNone/>
            </a:pPr>
            <a:r>
              <a:rPr sz="14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Представьте: информация, введенная в одном месте, автоматически распространяется по всей системе. Рекрутер добавляет нового работника — система сама создает профиль, активирует доступ, готовит для выплаты зарплаты. Часы из табеля автоматически попадают в расчет зарплаты.</a:t>
            </a:r>
            <a:endParaRPr sz="140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4">
    <p:spTree>
      <p:nvGrpSpPr>
        <p:cNvPr id="3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63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5486400" cy="8229600"/>
          </a:xfrm>
          <a:prstGeom prst="rect"/>
        </p:spPr>
      </p:pic>
      <p:sp>
        <p:nvSpPr>
          <p:cNvPr id="1048621" name="Text 0"/>
          <p:cNvSpPr/>
          <p:nvPr/>
        </p:nvSpPr>
        <p:spPr bwMode="auto">
          <a:xfrm>
            <a:off x="6179820" y="546616"/>
            <a:ext cx="4953119" cy="61912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4850"/>
              </a:lnSpc>
              <a:buNone/>
            </a:pPr>
            <a:r>
              <a:rPr sz="39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Сотрудники: </a:t>
            </a:r>
            <a:endParaRPr sz="3900" lang="en-US"/>
          </a:p>
        </p:txBody>
      </p:sp>
      <p:sp>
        <p:nvSpPr>
          <p:cNvPr id="1048622" name="Text 1"/>
          <p:cNvSpPr/>
          <p:nvPr/>
        </p:nvSpPr>
        <p:spPr bwMode="auto">
          <a:xfrm>
            <a:off x="6179820" y="1244918"/>
            <a:ext cx="7757160" cy="990600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3900"/>
              </a:lnSpc>
              <a:buNone/>
            </a:pPr>
            <a:r>
              <a:rPr sz="31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Централизованная база данных о сотрудниках</a:t>
            </a:r>
            <a:endParaRPr sz="3100" lang="en-US"/>
          </a:p>
        </p:txBody>
      </p:sp>
      <p:sp>
        <p:nvSpPr>
          <p:cNvPr id="1048623" name="Text 2"/>
          <p:cNvSpPr/>
          <p:nvPr/>
        </p:nvSpPr>
        <p:spPr bwMode="auto">
          <a:xfrm>
            <a:off x="6179820" y="2730818"/>
            <a:ext cx="2476500" cy="30956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400"/>
              </a:lnSpc>
              <a:buNone/>
            </a:pPr>
            <a:r>
              <a:rPr sz="19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Функции модуля:</a:t>
            </a:r>
            <a:endParaRPr sz="1950" lang="en-US"/>
          </a:p>
        </p:txBody>
      </p:sp>
      <p:sp>
        <p:nvSpPr>
          <p:cNvPr id="1048624" name="Text 3"/>
          <p:cNvSpPr/>
          <p:nvPr/>
        </p:nvSpPr>
        <p:spPr bwMode="auto">
          <a:xfrm>
            <a:off x="6179820" y="3238500"/>
            <a:ext cx="3636883" cy="31694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Полный профиль сотрудника</a:t>
            </a:r>
            <a:endParaRPr sz="1550" lang="en-US"/>
          </a:p>
        </p:txBody>
      </p:sp>
      <p:sp>
        <p:nvSpPr>
          <p:cNvPr id="1048625" name="Text 4"/>
          <p:cNvSpPr/>
          <p:nvPr/>
        </p:nvSpPr>
        <p:spPr bwMode="auto">
          <a:xfrm>
            <a:off x="6179820" y="3624739"/>
            <a:ext cx="3636883" cy="633889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Управление контрактами и договорами</a:t>
            </a:r>
            <a:endParaRPr sz="1550" lang="en-US"/>
          </a:p>
        </p:txBody>
      </p:sp>
      <p:sp>
        <p:nvSpPr>
          <p:cNvPr id="1048626" name="Text 5"/>
          <p:cNvSpPr/>
          <p:nvPr/>
        </p:nvSpPr>
        <p:spPr bwMode="auto">
          <a:xfrm>
            <a:off x="6179820" y="4327922"/>
            <a:ext cx="3636883" cy="31694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Организационная иерархия</a:t>
            </a:r>
            <a:endParaRPr sz="1550" lang="en-US"/>
          </a:p>
        </p:txBody>
      </p:sp>
      <p:sp>
        <p:nvSpPr>
          <p:cNvPr id="1048627" name="Text 6"/>
          <p:cNvSpPr/>
          <p:nvPr/>
        </p:nvSpPr>
        <p:spPr bwMode="auto">
          <a:xfrm>
            <a:off x="6179820" y="4714161"/>
            <a:ext cx="3636883" cy="316944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Управление документами</a:t>
            </a:r>
            <a:endParaRPr sz="1550" lang="en-US"/>
          </a:p>
        </p:txBody>
      </p:sp>
      <p:sp>
        <p:nvSpPr>
          <p:cNvPr id="1048628" name="Text 7"/>
          <p:cNvSpPr/>
          <p:nvPr/>
        </p:nvSpPr>
        <p:spPr bwMode="auto">
          <a:xfrm>
            <a:off x="6179820" y="5100399"/>
            <a:ext cx="3636883" cy="633889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Интеграция с зарплатой и отпусками</a:t>
            </a:r>
            <a:endParaRPr sz="1550" lang="en-US"/>
          </a:p>
        </p:txBody>
      </p:sp>
      <p:sp>
        <p:nvSpPr>
          <p:cNvPr id="1048629" name="Text 8"/>
          <p:cNvSpPr/>
          <p:nvPr/>
        </p:nvSpPr>
        <p:spPr bwMode="auto">
          <a:xfrm>
            <a:off x="6179820" y="5803583"/>
            <a:ext cx="3636883" cy="633889"/>
          </a:xfrm>
          <a:prstGeom prst="rect"/>
          <a:noFill/>
        </p:spPr>
        <p:txBody>
          <a:bodyPr anchor="t" bIns="0" lIns="0" rIns="0" rtlCol="0" tIns="0" wrap="square"/>
          <a:p>
            <a:pPr algn="l" indent="-342900" marL="342900">
              <a:lnSpc>
                <a:spcPts val="2450"/>
              </a:lnSpc>
              <a:buSzPct val="100000"/>
              <a:buChar char="•"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Электронная подпись и согласования</a:t>
            </a:r>
            <a:endParaRPr sz="1550" lang="en-US"/>
          </a:p>
        </p:txBody>
      </p:sp>
      <p:sp>
        <p:nvSpPr>
          <p:cNvPr id="1048630" name="Text 9"/>
          <p:cNvSpPr/>
          <p:nvPr/>
        </p:nvSpPr>
        <p:spPr bwMode="auto">
          <a:xfrm>
            <a:off x="10307717" y="2710934"/>
            <a:ext cx="3636883" cy="126777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450"/>
              </a:lnSpc>
              <a:buNone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Модуль </a:t>
            </a:r>
            <a:r>
              <a:rPr b="1"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Сотрудники</a:t>
            </a: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— это фундамент. Здесь хранится вся информация: от личных данных и трудовой истории до образования и текущей должности.</a:t>
            </a:r>
            <a:endParaRPr sz="1550" lang="en-US"/>
          </a:p>
        </p:txBody>
      </p:sp>
      <p:sp>
        <p:nvSpPr>
          <p:cNvPr id="1048631" name="Text 10"/>
          <p:cNvSpPr/>
          <p:nvPr/>
        </p:nvSpPr>
        <p:spPr bwMode="auto">
          <a:xfrm>
            <a:off x="10307717" y="4156948"/>
            <a:ext cx="3636883" cy="126777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450"/>
              </a:lnSpc>
              <a:buNone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Директору нужна информация о сотруднике? Он открывает профиль в Odoo и видит полную историю за </a:t>
            </a:r>
            <a:r>
              <a:rPr sz="1550" lang="en-US">
                <a:solidFill>
                  <a:srgbClr val="124DF0"/>
                </a:solidFill>
                <a:latin typeface="IBM Plex Sans"/>
                <a:ea typeface="IBM Plex Sans"/>
                <a:cs typeface="IBM Plex Sans"/>
              </a:rPr>
              <a:t>30 секунд</a:t>
            </a: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550" lang="en-US"/>
          </a:p>
        </p:txBody>
      </p:sp>
      <p:sp>
        <p:nvSpPr>
          <p:cNvPr id="1048632" name="Text 11"/>
          <p:cNvSpPr/>
          <p:nvPr/>
        </p:nvSpPr>
        <p:spPr bwMode="auto">
          <a:xfrm>
            <a:off x="10307717" y="5602962"/>
            <a:ext cx="3636883" cy="190166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450"/>
              </a:lnSpc>
              <a:buNone/>
            </a:pPr>
            <a:r>
              <a:rPr sz="15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Odoo автоматически генерирует резюме сотрудника в PDF-формате, что экономит время. Модуль полностью совместим с требованиями российского трудового законодательства.</a:t>
            </a:r>
            <a:endParaRPr sz="15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5">
    <p:spTree>
      <p:nvGrpSpPr>
        <p:cNvPr id="42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37" name="Text 0"/>
          <p:cNvSpPr/>
          <p:nvPr/>
        </p:nvSpPr>
        <p:spPr bwMode="auto">
          <a:xfrm>
            <a:off x="715685" y="1209556"/>
            <a:ext cx="13119021" cy="639008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5000"/>
              </a:lnSpc>
              <a:buNone/>
            </a:pPr>
            <a:r>
              <a:rPr sz="40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Recruitment: От объявления до первого рабочего дня</a:t>
            </a:r>
            <a:endParaRPr sz="4000" lang="en-US"/>
          </a:p>
        </p:txBody>
      </p:sp>
      <p:pic>
        <p:nvPicPr>
          <p:cNvPr id="209716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715685" y="2282904"/>
            <a:ext cx="204430" cy="204430"/>
          </a:xfrm>
          <a:prstGeom prst="rect"/>
        </p:spPr>
      </p:pic>
      <p:sp>
        <p:nvSpPr>
          <p:cNvPr id="1048638" name="Shape 1"/>
          <p:cNvSpPr/>
          <p:nvPr/>
        </p:nvSpPr>
        <p:spPr bwMode="auto">
          <a:xfrm>
            <a:off x="715685" y="2581989"/>
            <a:ext cx="4263390" cy="22860"/>
          </a:xfrm>
          <a:prstGeom prst="rect"/>
          <a:solidFill>
            <a:srgbClr val="A2B9F9"/>
          </a:solidFill>
        </p:spPr>
      </p:sp>
      <p:sp>
        <p:nvSpPr>
          <p:cNvPr id="1048639" name="Text 2"/>
          <p:cNvSpPr/>
          <p:nvPr/>
        </p:nvSpPr>
        <p:spPr bwMode="auto">
          <a:xfrm>
            <a:off x="715685" y="2729865"/>
            <a:ext cx="2556034" cy="31944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sz="20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Создание вакансий</a:t>
            </a:r>
            <a:endParaRPr sz="2000" lang="en-US"/>
          </a:p>
        </p:txBody>
      </p:sp>
      <p:sp>
        <p:nvSpPr>
          <p:cNvPr id="1048640" name="Text 3"/>
          <p:cNvSpPr/>
          <p:nvPr/>
        </p:nvSpPr>
        <p:spPr bwMode="auto">
          <a:xfrm>
            <a:off x="715685" y="3171944"/>
            <a:ext cx="4263390" cy="65412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Публикация вакансий на различных платформах.</a:t>
            </a:r>
            <a:endParaRPr sz="1600" lang="en-US"/>
          </a:p>
        </p:txBody>
      </p:sp>
      <p:pic>
        <p:nvPicPr>
          <p:cNvPr id="2097167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5183505" y="2282904"/>
            <a:ext cx="204430" cy="204430"/>
          </a:xfrm>
          <a:prstGeom prst="rect"/>
        </p:spPr>
      </p:pic>
      <p:sp>
        <p:nvSpPr>
          <p:cNvPr id="1048641" name="Shape 4"/>
          <p:cNvSpPr/>
          <p:nvPr/>
        </p:nvSpPr>
        <p:spPr bwMode="auto">
          <a:xfrm>
            <a:off x="5183505" y="2581989"/>
            <a:ext cx="4263390" cy="22860"/>
          </a:xfrm>
          <a:prstGeom prst="rect"/>
          <a:solidFill>
            <a:srgbClr val="A2B9F9"/>
          </a:solidFill>
        </p:spPr>
      </p:sp>
      <p:sp>
        <p:nvSpPr>
          <p:cNvPr id="1048642" name="Text 5"/>
          <p:cNvSpPr/>
          <p:nvPr/>
        </p:nvSpPr>
        <p:spPr bwMode="auto">
          <a:xfrm>
            <a:off x="5183505" y="2729865"/>
            <a:ext cx="3215521" cy="31944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sz="20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Управление кандидатами</a:t>
            </a:r>
            <a:endParaRPr sz="2000" lang="en-US"/>
          </a:p>
        </p:txBody>
      </p:sp>
      <p:sp>
        <p:nvSpPr>
          <p:cNvPr id="1048643" name="Text 6"/>
          <p:cNvSpPr/>
          <p:nvPr/>
        </p:nvSpPr>
        <p:spPr bwMode="auto">
          <a:xfrm>
            <a:off x="5183505" y="3171944"/>
            <a:ext cx="4263390" cy="65412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Единая система для отслеживания и оценки.</a:t>
            </a:r>
            <a:endParaRPr sz="1600" lang="en-US"/>
          </a:p>
        </p:txBody>
      </p:sp>
      <p:pic>
        <p:nvPicPr>
          <p:cNvPr id="2097168" name="Image 2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 bwMode="auto">
          <a:xfrm>
            <a:off x="9651325" y="2282904"/>
            <a:ext cx="204430" cy="204430"/>
          </a:xfrm>
          <a:prstGeom prst="rect"/>
        </p:spPr>
      </p:pic>
      <p:sp>
        <p:nvSpPr>
          <p:cNvPr id="1048644" name="Shape 7"/>
          <p:cNvSpPr/>
          <p:nvPr/>
        </p:nvSpPr>
        <p:spPr bwMode="auto">
          <a:xfrm>
            <a:off x="9651325" y="2581989"/>
            <a:ext cx="4263390" cy="22860"/>
          </a:xfrm>
          <a:prstGeom prst="rect"/>
          <a:solidFill>
            <a:srgbClr val="A2B9F9"/>
          </a:solidFill>
        </p:spPr>
      </p:sp>
      <p:sp>
        <p:nvSpPr>
          <p:cNvPr id="1048645" name="Text 8"/>
          <p:cNvSpPr/>
          <p:nvPr/>
        </p:nvSpPr>
        <p:spPr bwMode="auto">
          <a:xfrm>
            <a:off x="9651325" y="2729865"/>
            <a:ext cx="3846195" cy="31944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sz="20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Автоматизация коммуникаций</a:t>
            </a:r>
            <a:endParaRPr sz="2000" lang="en-US"/>
          </a:p>
        </p:txBody>
      </p:sp>
      <p:sp>
        <p:nvSpPr>
          <p:cNvPr id="1048646" name="Text 9"/>
          <p:cNvSpPr/>
          <p:nvPr/>
        </p:nvSpPr>
        <p:spPr bwMode="auto">
          <a:xfrm>
            <a:off x="9651325" y="3171944"/>
            <a:ext cx="4263390" cy="3270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Рассылка писем, планирование интервью.</a:t>
            </a:r>
            <a:endParaRPr sz="1600" lang="en-US"/>
          </a:p>
        </p:txBody>
      </p:sp>
      <p:pic>
        <p:nvPicPr>
          <p:cNvPr id="2097169" name="Image 3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 bwMode="auto">
          <a:xfrm>
            <a:off x="715685" y="4209336"/>
            <a:ext cx="204430" cy="204430"/>
          </a:xfrm>
          <a:prstGeom prst="rect"/>
        </p:spPr>
      </p:pic>
      <p:sp>
        <p:nvSpPr>
          <p:cNvPr id="1048647" name="Shape 10"/>
          <p:cNvSpPr/>
          <p:nvPr/>
        </p:nvSpPr>
        <p:spPr bwMode="auto">
          <a:xfrm>
            <a:off x="715685" y="4508421"/>
            <a:ext cx="6497241" cy="22860"/>
          </a:xfrm>
          <a:prstGeom prst="rect"/>
          <a:solidFill>
            <a:srgbClr val="A2B9F9"/>
          </a:solidFill>
        </p:spPr>
      </p:sp>
      <p:sp>
        <p:nvSpPr>
          <p:cNvPr id="1048648" name="Text 11"/>
          <p:cNvSpPr/>
          <p:nvPr/>
        </p:nvSpPr>
        <p:spPr bwMode="auto">
          <a:xfrm>
            <a:off x="715685" y="4656296"/>
            <a:ext cx="2556034" cy="31944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sz="20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Пулы талантов</a:t>
            </a:r>
            <a:endParaRPr sz="2000" lang="en-US"/>
          </a:p>
        </p:txBody>
      </p:sp>
      <p:sp>
        <p:nvSpPr>
          <p:cNvPr id="1048649" name="Text 12"/>
          <p:cNvSpPr/>
          <p:nvPr/>
        </p:nvSpPr>
        <p:spPr bwMode="auto">
          <a:xfrm>
            <a:off x="715685" y="5098375"/>
            <a:ext cx="6497241" cy="3270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Сохранение перспективных кандидатов для будущих вакансий.</a:t>
            </a:r>
            <a:endParaRPr sz="1600" lang="en-US"/>
          </a:p>
        </p:txBody>
      </p:sp>
      <p:pic>
        <p:nvPicPr>
          <p:cNvPr id="2097170" name="Image 4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 bwMode="auto">
          <a:xfrm>
            <a:off x="7417356" y="4209336"/>
            <a:ext cx="204430" cy="204430"/>
          </a:xfrm>
          <a:prstGeom prst="rect"/>
        </p:spPr>
      </p:pic>
      <p:sp>
        <p:nvSpPr>
          <p:cNvPr id="1048650" name="Shape 13"/>
          <p:cNvSpPr/>
          <p:nvPr/>
        </p:nvSpPr>
        <p:spPr bwMode="auto">
          <a:xfrm>
            <a:off x="7417356" y="4508421"/>
            <a:ext cx="6497360" cy="22860"/>
          </a:xfrm>
          <a:prstGeom prst="rect"/>
          <a:solidFill>
            <a:srgbClr val="A2B9F9"/>
          </a:solidFill>
        </p:spPr>
      </p:sp>
      <p:sp>
        <p:nvSpPr>
          <p:cNvPr id="1048651" name="Text 14"/>
          <p:cNvSpPr/>
          <p:nvPr/>
        </p:nvSpPr>
        <p:spPr bwMode="auto">
          <a:xfrm>
            <a:off x="7417356" y="4656296"/>
            <a:ext cx="4404122" cy="31944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00"/>
              </a:lnSpc>
              <a:buNone/>
            </a:pPr>
            <a:r>
              <a:rPr sz="20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Автоматическое создание профиля</a:t>
            </a:r>
            <a:endParaRPr sz="2000" lang="en-US"/>
          </a:p>
        </p:txBody>
      </p:sp>
      <p:sp>
        <p:nvSpPr>
          <p:cNvPr id="1048652" name="Text 15"/>
          <p:cNvSpPr/>
          <p:nvPr/>
        </p:nvSpPr>
        <p:spPr bwMode="auto">
          <a:xfrm>
            <a:off x="7417356" y="5098375"/>
            <a:ext cx="6497360" cy="3270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Переход кандидата в статус сотрудника одним кликом.</a:t>
            </a:r>
            <a:endParaRPr sz="1600" lang="en-US"/>
          </a:p>
        </p:txBody>
      </p:sp>
      <p:sp>
        <p:nvSpPr>
          <p:cNvPr id="1048653" name="Text 16"/>
          <p:cNvSpPr/>
          <p:nvPr/>
        </p:nvSpPr>
        <p:spPr bwMode="auto">
          <a:xfrm>
            <a:off x="715685" y="5808821"/>
            <a:ext cx="13199031" cy="654129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550"/>
              </a:lnSpc>
              <a:buNone/>
            </a:pP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Odoo автоматизирует весь процесс рекрутинга: от создания вакансии и управления откликами до автоматического перехода кандидата в статус сотрудника.</a:t>
            </a:r>
            <a:endParaRPr sz="1600" lang="en-US"/>
          </a:p>
        </p:txBody>
      </p:sp>
      <p:sp>
        <p:nvSpPr>
          <p:cNvPr id="1048654" name="Text 17"/>
          <p:cNvSpPr/>
          <p:nvPr/>
        </p:nvSpPr>
        <p:spPr bwMode="auto">
          <a:xfrm>
            <a:off x="715685" y="6692979"/>
            <a:ext cx="13199031" cy="3270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550"/>
              </a:lnSpc>
              <a:buNone/>
            </a:pPr>
            <a:r>
              <a:rPr b="1"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Результат:</a:t>
            </a:r>
            <a:r>
              <a:rPr sz="160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то, что раньше занимало часы, теперь занимает минуты.</a:t>
            </a:r>
            <a:endParaRPr sz="160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6">
    <p:spTree>
      <p:nvGrpSpPr>
        <p:cNvPr id="46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59" name="Text 0"/>
          <p:cNvSpPr/>
          <p:nvPr/>
        </p:nvSpPr>
        <p:spPr bwMode="auto">
          <a:xfrm>
            <a:off x="471011" y="370046"/>
            <a:ext cx="8884682" cy="42052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3300"/>
              </a:lnSpc>
              <a:buNone/>
            </a:pPr>
            <a:r>
              <a:rPr sz="26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Табели учёта времени: Полный контроль и видимость</a:t>
            </a:r>
            <a:endParaRPr sz="2600" lang="en-US"/>
          </a:p>
        </p:txBody>
      </p:sp>
      <p:sp>
        <p:nvSpPr>
          <p:cNvPr id="1048660" name="Text 1"/>
          <p:cNvSpPr/>
          <p:nvPr/>
        </p:nvSpPr>
        <p:spPr bwMode="auto">
          <a:xfrm>
            <a:off x="471011" y="1126927"/>
            <a:ext cx="1682115" cy="21026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sz="13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Функции модуля:</a:t>
            </a:r>
            <a:endParaRPr sz="1300" lang="en-US"/>
          </a:p>
        </p:txBody>
      </p:sp>
      <p:sp>
        <p:nvSpPr>
          <p:cNvPr id="1048661" name="Text 2"/>
          <p:cNvSpPr/>
          <p:nvPr/>
        </p:nvSpPr>
        <p:spPr bwMode="auto">
          <a:xfrm>
            <a:off x="471011" y="1471732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Электронные табели учета</a:t>
            </a:r>
            <a:endParaRPr sz="1050" lang="en-US"/>
          </a:p>
        </p:txBody>
      </p:sp>
      <p:sp>
        <p:nvSpPr>
          <p:cNvPr id="1048662" name="Text 3"/>
          <p:cNvSpPr/>
          <p:nvPr/>
        </p:nvSpPr>
        <p:spPr bwMode="auto">
          <a:xfrm>
            <a:off x="471011" y="1734026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Отметка прихода/ухода (app, веб, терминалы)</a:t>
            </a:r>
            <a:endParaRPr sz="1050" lang="en-US"/>
          </a:p>
        </p:txBody>
      </p:sp>
      <p:sp>
        <p:nvSpPr>
          <p:cNvPr id="1048663" name="Text 4"/>
          <p:cNvSpPr/>
          <p:nvPr/>
        </p:nvSpPr>
        <p:spPr bwMode="auto">
          <a:xfrm>
            <a:off x="471011" y="1996321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Геолокация и режим киоска</a:t>
            </a:r>
            <a:endParaRPr sz="1050" lang="en-US"/>
          </a:p>
        </p:txBody>
      </p:sp>
      <p:sp>
        <p:nvSpPr>
          <p:cNvPr id="1048664" name="Text 5"/>
          <p:cNvSpPr/>
          <p:nvPr/>
        </p:nvSpPr>
        <p:spPr bwMode="auto">
          <a:xfrm>
            <a:off x="471011" y="2258616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Интеграция с биометрией</a:t>
            </a:r>
            <a:endParaRPr sz="1050" lang="en-US"/>
          </a:p>
        </p:txBody>
      </p:sp>
      <p:sp>
        <p:nvSpPr>
          <p:cNvPr id="1048665" name="Text 6"/>
          <p:cNvSpPr/>
          <p:nvPr/>
        </p:nvSpPr>
        <p:spPr bwMode="auto">
          <a:xfrm>
            <a:off x="471011" y="2520910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Расчет сверхурочных</a:t>
            </a:r>
            <a:endParaRPr sz="1050" lang="en-US"/>
          </a:p>
        </p:txBody>
      </p:sp>
      <p:sp>
        <p:nvSpPr>
          <p:cNvPr id="1048666" name="Text 7"/>
          <p:cNvSpPr/>
          <p:nvPr/>
        </p:nvSpPr>
        <p:spPr bwMode="auto">
          <a:xfrm>
            <a:off x="471011" y="2783205"/>
            <a:ext cx="6680121" cy="215265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650"/>
              </a:lnSpc>
              <a:buSzPct val="100000"/>
              <a:buChar char="•"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Интеграция с зарплатой</a:t>
            </a:r>
            <a:endParaRPr sz="1050" lang="en-US"/>
          </a:p>
        </p:txBody>
      </p:sp>
      <p:pic>
        <p:nvPicPr>
          <p:cNvPr id="2097173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7486888" y="1143714"/>
            <a:ext cx="6680121" cy="6680121"/>
          </a:xfrm>
          <a:prstGeom prst="rect"/>
        </p:spPr>
      </p:pic>
      <p:sp>
        <p:nvSpPr>
          <p:cNvPr id="1048667" name="Text 8"/>
          <p:cNvSpPr/>
          <p:nvPr/>
        </p:nvSpPr>
        <p:spPr bwMode="auto">
          <a:xfrm>
            <a:off x="471011" y="8126492"/>
            <a:ext cx="13688378" cy="2152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Модуль </a:t>
            </a:r>
            <a:r>
              <a:rPr b="1"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Табели учёта</a:t>
            </a: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решает проблему неточного учета рабочего времени. Система показывает в реальном времени, кто на рабочем месте, кто отсутствует, кто в отпуске.</a:t>
            </a:r>
            <a:endParaRPr sz="1050" lang="en-US"/>
          </a:p>
        </p:txBody>
      </p:sp>
      <p:sp>
        <p:nvSpPr>
          <p:cNvPr id="1048668" name="Text 9"/>
          <p:cNvSpPr/>
          <p:nvPr/>
        </p:nvSpPr>
        <p:spPr bwMode="auto">
          <a:xfrm>
            <a:off x="471011" y="8493085"/>
            <a:ext cx="13688378" cy="2152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Различные способы регистрации: мобильное приложение, геолокация, биометрические терминалы. Автоматические напоминания о начале/окончании рабочего дня.</a:t>
            </a:r>
            <a:endParaRPr sz="1050" lang="en-US"/>
          </a:p>
        </p:txBody>
      </p:sp>
      <p:sp>
        <p:nvSpPr>
          <p:cNvPr id="1048669" name="Text 10"/>
          <p:cNvSpPr/>
          <p:nvPr/>
        </p:nvSpPr>
        <p:spPr bwMode="auto">
          <a:xfrm>
            <a:off x="471011" y="8859679"/>
            <a:ext cx="13688378" cy="215265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Система автоматически рассчитывает часы переработок, данные попадают в расчет зарплаты. Odoo поддерживает многосменные и переменные графики.</a:t>
            </a:r>
            <a:endParaRPr sz="10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7">
    <p:spTree>
      <p:nvGrpSpPr>
        <p:cNvPr id="50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74" name="Text 0"/>
          <p:cNvSpPr/>
          <p:nvPr/>
        </p:nvSpPr>
        <p:spPr bwMode="auto">
          <a:xfrm>
            <a:off x="437198" y="343495"/>
            <a:ext cx="7906583" cy="390287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3049"/>
              </a:lnSpc>
              <a:buNone/>
            </a:pPr>
            <a:r>
              <a:rPr sz="24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Отпуска и зарплаты: Отпуска и зарплата без ошибок</a:t>
            </a:r>
            <a:endParaRPr sz="2450" lang="en-US"/>
          </a:p>
        </p:txBody>
      </p:sp>
      <p:sp>
        <p:nvSpPr>
          <p:cNvPr id="1048675" name="Text 1"/>
          <p:cNvSpPr/>
          <p:nvPr/>
        </p:nvSpPr>
        <p:spPr bwMode="auto">
          <a:xfrm>
            <a:off x="437198" y="1045964"/>
            <a:ext cx="1873925" cy="23419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800"/>
              </a:lnSpc>
              <a:buNone/>
            </a:pPr>
            <a:r>
              <a:rPr sz="14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Отпуска</a:t>
            </a:r>
            <a:endParaRPr sz="1450" lang="en-US"/>
          </a:p>
        </p:txBody>
      </p:sp>
      <p:pic>
        <p:nvPicPr>
          <p:cNvPr id="2097176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437198" y="1420654"/>
            <a:ext cx="6725603" cy="6725603"/>
          </a:xfrm>
          <a:prstGeom prst="rect"/>
        </p:spPr>
      </p:pic>
      <p:sp>
        <p:nvSpPr>
          <p:cNvPr id="1048676" name="Text 2"/>
          <p:cNvSpPr/>
          <p:nvPr/>
        </p:nvSpPr>
        <p:spPr bwMode="auto">
          <a:xfrm>
            <a:off x="437198" y="8286750"/>
            <a:ext cx="6725603" cy="39957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549"/>
              </a:lnSpc>
              <a:buNone/>
            </a:pPr>
            <a:r>
              <a:rPr sz="9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Сотрудник видит свои остатки отпусков и оформляет заявку. Система отправляет её начальнику для одобрения. Бухгалтер видит все утвержденные отпуска и автоматически их учитывает.</a:t>
            </a:r>
            <a:endParaRPr sz="950" lang="en-US"/>
          </a:p>
        </p:txBody>
      </p:sp>
      <p:sp>
        <p:nvSpPr>
          <p:cNvPr id="1048677" name="Text 3"/>
          <p:cNvSpPr/>
          <p:nvPr/>
        </p:nvSpPr>
        <p:spPr bwMode="auto">
          <a:xfrm>
            <a:off x="7475220" y="1045964"/>
            <a:ext cx="1873925" cy="234196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800"/>
              </a:lnSpc>
              <a:buNone/>
            </a:pPr>
            <a:r>
              <a:rPr sz="145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Зарплата</a:t>
            </a:r>
            <a:endParaRPr sz="1450" lang="en-US"/>
          </a:p>
        </p:txBody>
      </p:sp>
      <p:pic>
        <p:nvPicPr>
          <p:cNvPr id="2097177" name="Image 1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 bwMode="auto">
          <a:xfrm>
            <a:off x="7475220" y="1420654"/>
            <a:ext cx="6725603" cy="6725603"/>
          </a:xfrm>
          <a:prstGeom prst="rect"/>
        </p:spPr>
      </p:pic>
      <p:sp>
        <p:nvSpPr>
          <p:cNvPr id="1048678" name="Text 4"/>
          <p:cNvSpPr/>
          <p:nvPr/>
        </p:nvSpPr>
        <p:spPr bwMode="auto">
          <a:xfrm>
            <a:off x="7475220" y="8286750"/>
            <a:ext cx="6725603" cy="399574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549"/>
              </a:lnSpc>
              <a:buNone/>
            </a:pPr>
            <a:r>
              <a:rPr sz="9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Odoo Payroll: автоматический расчет зарплаты с гибкими формулами, интеграция с табелями и отпусками. Система автоматически считает НДФЛ, отчисления в ПФР, ФСС, ФОМС по законодательству РФ.</a:t>
            </a:r>
            <a:endParaRPr sz="950" lang="en-US"/>
          </a:p>
        </p:txBody>
      </p:sp>
      <p:sp>
        <p:nvSpPr>
          <p:cNvPr id="1048679" name="Text 5"/>
          <p:cNvSpPr/>
          <p:nvPr/>
        </p:nvSpPr>
        <p:spPr bwMode="auto">
          <a:xfrm>
            <a:off x="7475220" y="8798719"/>
            <a:ext cx="6725603" cy="199787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549"/>
              </a:lnSpc>
              <a:buNone/>
            </a:pPr>
            <a:r>
              <a:rPr sz="9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Каждый сотрудник видит свою расчетную ведомость на портале.</a:t>
            </a:r>
            <a:endParaRPr sz="950" lang="en-US"/>
          </a:p>
        </p:txBody>
      </p:sp>
      <p:sp>
        <p:nvSpPr>
          <p:cNvPr id="1048680" name="Text 6"/>
          <p:cNvSpPr/>
          <p:nvPr/>
        </p:nvSpPr>
        <p:spPr bwMode="auto">
          <a:xfrm>
            <a:off x="437198" y="9251394"/>
            <a:ext cx="13756005" cy="199787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549"/>
              </a:lnSpc>
              <a:buNone/>
            </a:pPr>
            <a:r>
              <a:rPr sz="9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Управление отпусками и расчет зарплаты — критически важные процессы, где Odoo обеспечивает точность и соответствие законодательству.</a:t>
            </a:r>
            <a:endParaRPr sz="9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8">
    <p:spTree>
      <p:nvGrpSpPr>
        <p:cNvPr id="54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8685" name="Text 0"/>
          <p:cNvSpPr/>
          <p:nvPr/>
        </p:nvSpPr>
        <p:spPr bwMode="auto">
          <a:xfrm>
            <a:off x="396835" y="311825"/>
            <a:ext cx="4806077" cy="354330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750"/>
              </a:lnSpc>
              <a:buNone/>
            </a:pPr>
            <a:r>
              <a:rPr sz="22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Интеграция: Где магия начинается</a:t>
            </a:r>
            <a:endParaRPr sz="2200" lang="en-US"/>
          </a:p>
        </p:txBody>
      </p:sp>
      <p:pic>
        <p:nvPicPr>
          <p:cNvPr id="2097180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396835" y="892969"/>
            <a:ext cx="13836729" cy="7797879"/>
          </a:xfrm>
          <a:prstGeom prst="rect"/>
        </p:spPr>
      </p:pic>
      <p:sp>
        <p:nvSpPr>
          <p:cNvPr id="1048686" name="Text 1"/>
          <p:cNvSpPr/>
          <p:nvPr/>
        </p:nvSpPr>
        <p:spPr bwMode="auto">
          <a:xfrm>
            <a:off x="724104" y="1568639"/>
            <a:ext cx="2562759" cy="383390"/>
          </a:xfrm>
          <a:prstGeom prst="rect"/>
          <a:noFill/>
        </p:spPr>
        <p:txBody>
          <a:bodyPr anchor="t" bIns="0" lIns="0" rIns="0" rtlCol="0" tIns="0" wrap="none"/>
          <a:p>
            <a:pPr algn="r" indent="0" marL="0">
              <a:lnSpc>
                <a:spcPts val="165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Recruitment</a:t>
            </a:r>
            <a:endParaRPr sz="1350" lang="en-US"/>
          </a:p>
        </p:txBody>
      </p:sp>
      <p:sp>
        <p:nvSpPr>
          <p:cNvPr id="1048687" name="Text 2"/>
          <p:cNvSpPr/>
          <p:nvPr/>
        </p:nvSpPr>
        <p:spPr bwMode="auto">
          <a:xfrm>
            <a:off x="724104" y="2061084"/>
            <a:ext cx="2562759" cy="613426"/>
          </a:xfrm>
          <a:prstGeom prst="rect"/>
          <a:noFill/>
        </p:spPr>
        <p:txBody>
          <a:bodyPr anchor="t" bIns="0" lIns="0" rIns="0" rtlCol="0" tIns="0" wrap="square"/>
          <a:p>
            <a:pPr algn="r" indent="0" marL="0">
              <a:lnSpc>
                <a:spcPts val="13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Создание вакансии и наём</a:t>
            </a:r>
            <a:endParaRPr sz="1050" lang="en-US"/>
          </a:p>
        </p:txBody>
      </p:sp>
      <p:sp>
        <p:nvSpPr>
          <p:cNvPr id="1048688" name="Text 3"/>
          <p:cNvSpPr/>
          <p:nvPr/>
        </p:nvSpPr>
        <p:spPr bwMode="auto">
          <a:xfrm>
            <a:off x="11356828" y="1555008"/>
            <a:ext cx="1962112" cy="39531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sz="1350" lang="en-US">
                <a:solidFill>
                  <a:srgbClr val="666666"/>
                </a:solidFill>
                <a:latin typeface="Outfit Bold"/>
                <a:ea typeface="Outfit Bold"/>
                <a:cs typeface="Outfit Bold"/>
              </a:rPr>
              <a:t>Сотрудники</a:t>
            </a:r>
            <a:endParaRPr sz="1350" lang="en-US"/>
          </a:p>
        </p:txBody>
      </p:sp>
      <p:sp>
        <p:nvSpPr>
          <p:cNvPr id="1048689" name="Text 4"/>
          <p:cNvSpPr/>
          <p:nvPr/>
        </p:nvSpPr>
        <p:spPr bwMode="auto">
          <a:xfrm>
            <a:off x="11356828" y="2061084"/>
            <a:ext cx="2549127" cy="613426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13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Профили без дублирования</a:t>
            </a:r>
            <a:endParaRPr sz="1050" lang="en-US"/>
          </a:p>
        </p:txBody>
      </p:sp>
      <p:sp>
        <p:nvSpPr>
          <p:cNvPr id="1048690" name="Text 5"/>
          <p:cNvSpPr/>
          <p:nvPr/>
        </p:nvSpPr>
        <p:spPr bwMode="auto">
          <a:xfrm>
            <a:off x="1854683" y="6486274"/>
            <a:ext cx="1490754" cy="778711"/>
          </a:xfrm>
          <a:prstGeom prst="rect"/>
          <a:noFill/>
        </p:spPr>
        <p:txBody>
          <a:bodyPr anchor="t" bIns="0" lIns="0" rIns="0" rtlCol="0" tIns="0" wrap="square"/>
          <a:p>
            <a:pPr algn="r" indent="0" marL="0">
              <a:lnSpc>
                <a:spcPts val="1650"/>
              </a:lnSpc>
              <a:buNone/>
            </a:pPr>
            <a:r>
              <a:rPr b="1" sz="1350" lang="en-US">
                <a:solidFill>
                  <a:srgbClr val="666666"/>
                </a:solidFill>
                <a:latin typeface="Outfit Bold"/>
                <a:ea typeface="Outfit Bold"/>
                <a:cs typeface="Outfit Bold"/>
              </a:rPr>
              <a:t>Табель времени</a:t>
            </a:r>
            <a:endParaRPr sz="1350" lang="en-US"/>
          </a:p>
        </p:txBody>
      </p:sp>
      <p:sp>
        <p:nvSpPr>
          <p:cNvPr id="1048691" name="Text 6"/>
          <p:cNvSpPr/>
          <p:nvPr/>
        </p:nvSpPr>
        <p:spPr bwMode="auto">
          <a:xfrm>
            <a:off x="819739" y="7375741"/>
            <a:ext cx="2467337" cy="613426"/>
          </a:xfrm>
          <a:prstGeom prst="rect"/>
          <a:noFill/>
        </p:spPr>
        <p:txBody>
          <a:bodyPr anchor="t" bIns="0" lIns="0" rIns="0" rtlCol="0" tIns="0" wrap="square"/>
          <a:p>
            <a:pPr algn="r" indent="0" marL="0">
              <a:lnSpc>
                <a:spcPts val="13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Учёт рабочего времени</a:t>
            </a:r>
            <a:endParaRPr sz="1050" lang="en-US"/>
          </a:p>
        </p:txBody>
      </p:sp>
      <p:sp>
        <p:nvSpPr>
          <p:cNvPr id="1048692" name="Text 7"/>
          <p:cNvSpPr/>
          <p:nvPr/>
        </p:nvSpPr>
        <p:spPr bwMode="auto">
          <a:xfrm>
            <a:off x="11275037" y="7176378"/>
            <a:ext cx="1516100" cy="395320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650"/>
              </a:lnSpc>
              <a:buNone/>
            </a:pPr>
            <a:r>
              <a:rPr b="1" sz="1350" lang="en-US">
                <a:solidFill>
                  <a:srgbClr val="666666"/>
                </a:solidFill>
                <a:latin typeface="Outfit Bold"/>
                <a:ea typeface="Outfit Bold"/>
                <a:cs typeface="Outfit Bold"/>
              </a:rPr>
              <a:t>Зарплата</a:t>
            </a:r>
            <a:endParaRPr sz="1350" lang="en-US"/>
          </a:p>
        </p:txBody>
      </p:sp>
      <p:sp>
        <p:nvSpPr>
          <p:cNvPr id="1048693" name="Text 8"/>
          <p:cNvSpPr/>
          <p:nvPr/>
        </p:nvSpPr>
        <p:spPr bwMode="auto">
          <a:xfrm>
            <a:off x="11275037" y="7682455"/>
            <a:ext cx="2630918" cy="306713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350"/>
              </a:lnSpc>
              <a:buNone/>
            </a:pPr>
            <a:r>
              <a:rPr sz="10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Авт. расчёт зарплаты</a:t>
            </a:r>
            <a:endParaRPr sz="1050" lang="en-US"/>
          </a:p>
        </p:txBody>
      </p:sp>
      <p:sp>
        <p:nvSpPr>
          <p:cNvPr id="1048694" name="Text 9"/>
          <p:cNvSpPr/>
          <p:nvPr/>
        </p:nvSpPr>
        <p:spPr bwMode="auto">
          <a:xfrm>
            <a:off x="396835" y="8818364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00"/>
              </a:lnSpc>
              <a:buNone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Представьте: в сентябре компания планирует рост, открываются 5 новых должностей.</a:t>
            </a:r>
            <a:endParaRPr sz="850" lang="en-US"/>
          </a:p>
        </p:txBody>
      </p:sp>
      <p:sp>
        <p:nvSpPr>
          <p:cNvPr id="1048695" name="Text 10"/>
          <p:cNvSpPr/>
          <p:nvPr/>
        </p:nvSpPr>
        <p:spPr bwMode="auto">
          <a:xfrm>
            <a:off x="396835" y="9127331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00"/>
              </a:lnSpc>
              <a:buNone/>
            </a:pPr>
            <a:r>
              <a:rPr b="1"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 Odoo:</a:t>
            </a: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Создали вакансию в Recruitment → выбрали кандидата → нажали "Нанять". Система автоматически:</a:t>
            </a:r>
            <a:endParaRPr sz="850" lang="en-US"/>
          </a:p>
        </p:txBody>
      </p:sp>
      <p:sp>
        <p:nvSpPr>
          <p:cNvPr id="1048696" name="Text 11"/>
          <p:cNvSpPr/>
          <p:nvPr/>
        </p:nvSpPr>
        <p:spPr bwMode="auto">
          <a:xfrm>
            <a:off x="396835" y="9436298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400"/>
              </a:lnSpc>
              <a:buSzPct val="100000"/>
              <a:buChar char="•"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Создала профиль в Сотрудники</a:t>
            </a:r>
            <a:endParaRPr sz="850" lang="en-US"/>
          </a:p>
        </p:txBody>
      </p:sp>
      <p:sp>
        <p:nvSpPr>
          <p:cNvPr id="1048697" name="Text 12"/>
          <p:cNvSpPr/>
          <p:nvPr/>
        </p:nvSpPr>
        <p:spPr bwMode="auto">
          <a:xfrm>
            <a:off x="396835" y="9657398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400"/>
              </a:lnSpc>
              <a:buSzPct val="100000"/>
              <a:buChar char="•"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Отправила письмо о принятии</a:t>
            </a:r>
            <a:endParaRPr sz="850" lang="en-US"/>
          </a:p>
        </p:txBody>
      </p:sp>
      <p:sp>
        <p:nvSpPr>
          <p:cNvPr id="1048698" name="Text 13"/>
          <p:cNvSpPr/>
          <p:nvPr/>
        </p:nvSpPr>
        <p:spPr bwMode="auto">
          <a:xfrm>
            <a:off x="396835" y="9878497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400"/>
              </a:lnSpc>
              <a:buSzPct val="100000"/>
              <a:buChar char="•"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Подготовила данные для бухгалтерии и зарплаты</a:t>
            </a:r>
            <a:endParaRPr sz="850" lang="en-US"/>
          </a:p>
        </p:txBody>
      </p:sp>
      <p:sp>
        <p:nvSpPr>
          <p:cNvPr id="1048699" name="Text 14"/>
          <p:cNvSpPr/>
          <p:nvPr/>
        </p:nvSpPr>
        <p:spPr bwMode="auto">
          <a:xfrm>
            <a:off x="396835" y="10099596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-342900" marL="342900">
              <a:lnSpc>
                <a:spcPts val="1400"/>
              </a:lnSpc>
              <a:buSzPct val="100000"/>
              <a:buChar char="•"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Уведомила систему о новом сотруднике</a:t>
            </a:r>
            <a:endParaRPr sz="850" lang="en-US"/>
          </a:p>
        </p:txBody>
      </p:sp>
      <p:sp>
        <p:nvSpPr>
          <p:cNvPr id="1048700" name="Text 15"/>
          <p:cNvSpPr/>
          <p:nvPr/>
        </p:nvSpPr>
        <p:spPr bwMode="auto">
          <a:xfrm>
            <a:off x="396835" y="10408563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00"/>
              </a:lnSpc>
              <a:buNone/>
            </a:pP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Всё в один клик. Без ошибок. Данные единые. Полная видимость.</a:t>
            </a:r>
            <a:endParaRPr sz="850" lang="en-US"/>
          </a:p>
        </p:txBody>
      </p:sp>
      <p:sp>
        <p:nvSpPr>
          <p:cNvPr id="1048701" name="Text 16"/>
          <p:cNvSpPr/>
          <p:nvPr/>
        </p:nvSpPr>
        <p:spPr bwMode="auto">
          <a:xfrm>
            <a:off x="396835" y="10717530"/>
            <a:ext cx="13836729" cy="181451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1400"/>
              </a:lnSpc>
              <a:buNone/>
            </a:pPr>
            <a:r>
              <a:rPr b="1"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Для аналитики:</a:t>
            </a:r>
            <a:r>
              <a:rPr sz="8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Владелец может открыть дашборд и увидеть: количество сотрудников по отделам, текучесть, открытые вакансии, расходы на зарплату. Все данные актуальны в реальном времени.</a:t>
            </a:r>
            <a:endParaRPr sz="8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1" showMasterSp="1" showMasterPhAnim="0">
  <p:cSld name="Slide 9">
    <p:spTree>
      <p:nvGrpSpPr>
        <p:cNvPr id="58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97183" name="Image 0" descr="preencoded.png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 bwMode="auto">
          <a:xfrm>
            <a:off x="0" y="0"/>
            <a:ext cx="5486400" cy="8229600"/>
          </a:xfrm>
          <a:prstGeom prst="rect"/>
        </p:spPr>
      </p:pic>
      <p:sp>
        <p:nvSpPr>
          <p:cNvPr id="1048706" name="Text 0"/>
          <p:cNvSpPr/>
          <p:nvPr/>
        </p:nvSpPr>
        <p:spPr bwMode="auto">
          <a:xfrm>
            <a:off x="6099572" y="734854"/>
            <a:ext cx="5945148" cy="547449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4300"/>
              </a:lnSpc>
              <a:buNone/>
            </a:pPr>
            <a:r>
              <a:rPr sz="3400" lang="en-US">
                <a:solidFill>
                  <a:srgbClr val="3F6FF3"/>
                </a:solidFill>
                <a:latin typeface="Outfit Medium"/>
                <a:ea typeface="Outfit Medium"/>
                <a:cs typeface="Outfit Medium"/>
              </a:rPr>
              <a:t>Результаты: Цифры и факты</a:t>
            </a:r>
            <a:endParaRPr sz="3400" lang="en-US"/>
          </a:p>
        </p:txBody>
      </p:sp>
      <p:sp>
        <p:nvSpPr>
          <p:cNvPr id="1048707" name="Text 1"/>
          <p:cNvSpPr/>
          <p:nvPr/>
        </p:nvSpPr>
        <p:spPr bwMode="auto">
          <a:xfrm>
            <a:off x="6099572" y="1632585"/>
            <a:ext cx="2493169" cy="578048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4550"/>
              </a:lnSpc>
              <a:buNone/>
            </a:pPr>
            <a:r>
              <a:rPr sz="45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40-60%</a:t>
            </a:r>
            <a:endParaRPr sz="4550" lang="en-US"/>
          </a:p>
        </p:txBody>
      </p:sp>
      <p:sp>
        <p:nvSpPr>
          <p:cNvPr id="1048708" name="Text 2"/>
          <p:cNvSpPr/>
          <p:nvPr/>
        </p:nvSpPr>
        <p:spPr bwMode="auto">
          <a:xfrm>
            <a:off x="6099572" y="2429470"/>
            <a:ext cx="2493169" cy="54721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2150"/>
              </a:lnSpc>
              <a:buNone/>
            </a:pPr>
            <a:r>
              <a:rPr sz="17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Снижение времени на HR процессы</a:t>
            </a:r>
            <a:endParaRPr sz="1700" lang="en-US"/>
          </a:p>
        </p:txBody>
      </p:sp>
      <p:sp>
        <p:nvSpPr>
          <p:cNvPr id="1048709" name="Text 3"/>
          <p:cNvSpPr/>
          <p:nvPr/>
        </p:nvSpPr>
        <p:spPr bwMode="auto">
          <a:xfrm>
            <a:off x="8811697" y="1632585"/>
            <a:ext cx="2493288" cy="578048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4550"/>
              </a:lnSpc>
              <a:buNone/>
            </a:pPr>
            <a:r>
              <a:rPr sz="45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90%</a:t>
            </a:r>
            <a:endParaRPr sz="4550" lang="en-US"/>
          </a:p>
        </p:txBody>
      </p:sp>
      <p:sp>
        <p:nvSpPr>
          <p:cNvPr id="1048710" name="Text 4"/>
          <p:cNvSpPr/>
          <p:nvPr/>
        </p:nvSpPr>
        <p:spPr bwMode="auto">
          <a:xfrm>
            <a:off x="8811697" y="2429470"/>
            <a:ext cx="2493288" cy="54721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2150"/>
              </a:lnSpc>
              <a:buNone/>
            </a:pPr>
            <a:r>
              <a:rPr sz="17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Снижение ошибок при расчете зарплаты</a:t>
            </a:r>
            <a:endParaRPr sz="1700" lang="en-US"/>
          </a:p>
        </p:txBody>
      </p:sp>
      <p:sp>
        <p:nvSpPr>
          <p:cNvPr id="1048711" name="Text 5"/>
          <p:cNvSpPr/>
          <p:nvPr/>
        </p:nvSpPr>
        <p:spPr bwMode="auto">
          <a:xfrm>
            <a:off x="11523940" y="1632585"/>
            <a:ext cx="2493169" cy="578048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4550"/>
              </a:lnSpc>
              <a:buNone/>
            </a:pPr>
            <a:r>
              <a:rPr sz="45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100%</a:t>
            </a:r>
            <a:endParaRPr sz="4550" lang="en-US"/>
          </a:p>
        </p:txBody>
      </p:sp>
      <p:sp>
        <p:nvSpPr>
          <p:cNvPr id="1048712" name="Text 6"/>
          <p:cNvSpPr/>
          <p:nvPr/>
        </p:nvSpPr>
        <p:spPr bwMode="auto">
          <a:xfrm>
            <a:off x="11523940" y="2429470"/>
            <a:ext cx="2493169" cy="54721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2150"/>
              </a:lnSpc>
              <a:buNone/>
            </a:pPr>
            <a:r>
              <a:rPr sz="17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Сокращение бумажных процессов</a:t>
            </a:r>
            <a:endParaRPr sz="1700" lang="en-US"/>
          </a:p>
        </p:txBody>
      </p:sp>
      <p:sp>
        <p:nvSpPr>
          <p:cNvPr id="1048713" name="Text 7"/>
          <p:cNvSpPr/>
          <p:nvPr/>
        </p:nvSpPr>
        <p:spPr bwMode="auto">
          <a:xfrm>
            <a:off x="8811697" y="3414474"/>
            <a:ext cx="2493288" cy="578048"/>
          </a:xfrm>
          <a:prstGeom prst="rect"/>
          <a:noFill/>
        </p:spPr>
        <p:txBody>
          <a:bodyPr anchor="t" bIns="0" lIns="0" rIns="0" rtlCol="0" tIns="0" wrap="none"/>
          <a:p>
            <a:pPr algn="ctr" indent="0" marL="0">
              <a:lnSpc>
                <a:spcPts val="4550"/>
              </a:lnSpc>
              <a:buNone/>
            </a:pPr>
            <a:r>
              <a:rPr sz="455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30-40%</a:t>
            </a:r>
            <a:endParaRPr sz="4550" lang="en-US"/>
          </a:p>
        </p:txBody>
      </p:sp>
      <p:sp>
        <p:nvSpPr>
          <p:cNvPr id="1048714" name="Text 8"/>
          <p:cNvSpPr/>
          <p:nvPr/>
        </p:nvSpPr>
        <p:spPr bwMode="auto">
          <a:xfrm>
            <a:off x="8811697" y="4211360"/>
            <a:ext cx="2493288" cy="547211"/>
          </a:xfrm>
          <a:prstGeom prst="rect"/>
          <a:noFill/>
        </p:spPr>
        <p:txBody>
          <a:bodyPr anchor="t" bIns="0" lIns="0" rIns="0" rtlCol="0" tIns="0" wrap="square"/>
          <a:p>
            <a:pPr algn="ctr" indent="0" marL="0">
              <a:lnSpc>
                <a:spcPts val="2150"/>
              </a:lnSpc>
              <a:buNone/>
            </a:pPr>
            <a:r>
              <a:rPr sz="1700" lang="en-US">
                <a:solidFill>
                  <a:srgbClr val="666666"/>
                </a:solidFill>
                <a:latin typeface="Outfit Medium"/>
                <a:ea typeface="Outfit Medium"/>
                <a:cs typeface="Outfit Medium"/>
              </a:rPr>
              <a:t>Снижение затрат на HR управление</a:t>
            </a:r>
            <a:endParaRPr sz="1700" lang="en-US"/>
          </a:p>
        </p:txBody>
      </p:sp>
      <p:sp>
        <p:nvSpPr>
          <p:cNvPr id="1048715" name="Text 9"/>
          <p:cNvSpPr/>
          <p:nvPr/>
        </p:nvSpPr>
        <p:spPr bwMode="auto">
          <a:xfrm>
            <a:off x="6099572" y="4955619"/>
            <a:ext cx="7917656" cy="2801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Наши клиенты после внедрения Odoo получают значительные улучшения:</a:t>
            </a:r>
            <a:endParaRPr sz="1350" lang="en-US"/>
          </a:p>
        </p:txBody>
      </p:sp>
      <p:sp>
        <p:nvSpPr>
          <p:cNvPr id="1048716" name="Text 10"/>
          <p:cNvSpPr/>
          <p:nvPr/>
        </p:nvSpPr>
        <p:spPr bwMode="auto">
          <a:xfrm>
            <a:off x="6099572" y="5432822"/>
            <a:ext cx="7917656" cy="2801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Рекрутинг: вместо 20 часов на подбор —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 4-5 часов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350" lang="en-US"/>
          </a:p>
        </p:txBody>
      </p:sp>
      <p:sp>
        <p:nvSpPr>
          <p:cNvPr id="1048717" name="Text 11"/>
          <p:cNvSpPr/>
          <p:nvPr/>
        </p:nvSpPr>
        <p:spPr bwMode="auto">
          <a:xfrm>
            <a:off x="6099572" y="5774293"/>
            <a:ext cx="7917656" cy="2801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Расчет зарплаты 100 сотрудников: вместо 12 часов —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 2 часа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350" lang="en-US"/>
          </a:p>
        </p:txBody>
      </p:sp>
      <p:sp>
        <p:nvSpPr>
          <p:cNvPr id="1048718" name="Text 12"/>
          <p:cNvSpPr/>
          <p:nvPr/>
        </p:nvSpPr>
        <p:spPr bwMode="auto">
          <a:xfrm>
            <a:off x="6099572" y="6115764"/>
            <a:ext cx="7917656" cy="2801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Ошибки в расчете зарплаты: 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5-10%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350" lang="en-US"/>
          </a:p>
        </p:txBody>
      </p:sp>
      <p:sp>
        <p:nvSpPr>
          <p:cNvPr id="1048719" name="Text 13"/>
          <p:cNvSpPr/>
          <p:nvPr/>
        </p:nvSpPr>
        <p:spPr bwMode="auto">
          <a:xfrm>
            <a:off x="6099572" y="6457236"/>
            <a:ext cx="7917656" cy="280154"/>
          </a:xfrm>
          <a:prstGeom prst="rect"/>
          <a:noFill/>
        </p:spPr>
        <p:txBody>
          <a:bodyPr anchor="t" bIns="0" lIns="0" rIns="0" rtlCol="0" tIns="0" wrap="non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Быстрая адаптация новых сотрудников: 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дни вместо недель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350" lang="en-US"/>
          </a:p>
        </p:txBody>
      </p:sp>
      <p:sp>
        <p:nvSpPr>
          <p:cNvPr id="1048720" name="Text 14"/>
          <p:cNvSpPr/>
          <p:nvPr/>
        </p:nvSpPr>
        <p:spPr bwMode="auto">
          <a:xfrm>
            <a:off x="6099572" y="6934438"/>
            <a:ext cx="7917656" cy="560308"/>
          </a:xfrm>
          <a:prstGeom prst="rect"/>
          <a:noFill/>
        </p:spPr>
        <p:txBody>
          <a:bodyPr anchor="t" bIns="0" lIns="0" rIns="0" rtlCol="0" tIns="0" wrap="square"/>
          <a:p>
            <a:pPr algn="l" indent="0" marL="0">
              <a:lnSpc>
                <a:spcPts val="2200"/>
              </a:lnSpc>
              <a:buNone/>
            </a:pP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Экономия на зарплате HR команды до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 2-3 млн рублей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 в год для компании на 200 сотрудников. Улучшение удержания сотрудников до </a:t>
            </a:r>
            <a:r>
              <a:rPr sz="1350" lang="en-US">
                <a:solidFill>
                  <a:srgbClr val="000000"/>
                </a:solidFill>
                <a:latin typeface="IBM Plex Sans"/>
                <a:ea typeface="IBM Plex Sans"/>
                <a:cs typeface="IBM Plex Sans"/>
              </a:rPr>
              <a:t>+15-20%</a:t>
            </a:r>
            <a:r>
              <a:rPr sz="1350" lang="en-US">
                <a:solidFill>
                  <a:srgbClr val="666666"/>
                </a:solidFill>
                <a:latin typeface="IBM Plex Sans"/>
                <a:ea typeface="IBM Plex Sans"/>
                <a:cs typeface="IBM Plex Sans"/>
              </a:rPr>
              <a:t>.</a:t>
            </a:r>
            <a:endParaRPr sz="135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advClick="1" p14:dur="2000"/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onlyoffice/8.3.2.19</Application>
  <ScaleCrop>0</ScaleCrop>
  <LinksUpToDate>0</LinksUpToDat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2109119DG</dc:creator>
  <cp:lastModifiedBy>Йоханн</cp:lastModifiedBy>
  <dcterms:created xsi:type="dcterms:W3CDTF">2025-11-27T06:44:02Z</dcterms:created>
  <dcterms:modified xsi:type="dcterms:W3CDTF">2025-12-01T15:59:44Z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9b4670ab82284dc8b6e544f2a629d3c2</vt:lpwstr>
  </property>
</Properties>
</file>