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92" r:id="rId2"/>
    <p:sldId id="393" r:id="rId3"/>
    <p:sldId id="410" r:id="rId4"/>
    <p:sldId id="411" r:id="rId5"/>
    <p:sldId id="403" r:id="rId6"/>
    <p:sldId id="342" r:id="rId7"/>
    <p:sldId id="394" r:id="rId8"/>
    <p:sldId id="399" r:id="rId9"/>
    <p:sldId id="404" r:id="rId10"/>
    <p:sldId id="412" r:id="rId11"/>
    <p:sldId id="408" r:id="rId12"/>
    <p:sldId id="331" r:id="rId13"/>
    <p:sldId id="414" r:id="rId14"/>
    <p:sldId id="415" r:id="rId15"/>
    <p:sldId id="413" r:id="rId16"/>
    <p:sldId id="416" r:id="rId17"/>
    <p:sldId id="371" r:id="rId18"/>
    <p:sldId id="372" r:id="rId19"/>
    <p:sldId id="364" r:id="rId20"/>
    <p:sldId id="417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2734DF-5268-4D4B-9B90-87CC19EB1044}">
          <p14:sldIdLst>
            <p14:sldId id="392"/>
            <p14:sldId id="393"/>
            <p14:sldId id="410"/>
            <p14:sldId id="411"/>
            <p14:sldId id="403"/>
            <p14:sldId id="342"/>
            <p14:sldId id="394"/>
            <p14:sldId id="399"/>
            <p14:sldId id="404"/>
            <p14:sldId id="412"/>
            <p14:sldId id="408"/>
            <p14:sldId id="331"/>
            <p14:sldId id="414"/>
            <p14:sldId id="415"/>
            <p14:sldId id="413"/>
            <p14:sldId id="416"/>
            <p14:sldId id="371"/>
            <p14:sldId id="372"/>
            <p14:sldId id="364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узенко Оксана Ивановна" initials="ГОИ" lastIdx="1" clrIdx="0">
    <p:extLst>
      <p:ext uri="{19B8F6BF-5375-455C-9EA6-DF929625EA0E}">
        <p15:presenceInfo xmlns:p15="http://schemas.microsoft.com/office/powerpoint/2012/main" userId="S-1-5-21-3375917783-3962869104-3570369368-17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32"/>
    <a:srgbClr val="9966FF"/>
    <a:srgbClr val="CC99FF"/>
    <a:srgbClr val="6600CC"/>
    <a:srgbClr val="6600FF"/>
    <a:srgbClr val="DDF028"/>
    <a:srgbClr val="DAEF14"/>
    <a:srgbClr val="9933FF"/>
    <a:srgbClr val="9900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60" autoAdjust="0"/>
    <p:restoredTop sz="88421" autoAdjust="0"/>
  </p:normalViewPr>
  <p:slideViewPr>
    <p:cSldViewPr snapToGrid="0">
      <p:cViewPr>
        <p:scale>
          <a:sx n="86" d="100"/>
          <a:sy n="86" d="100"/>
        </p:scale>
        <p:origin x="1620" y="64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CBBDA-E455-47B3-A914-555464A19040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71803-78EE-4E40-8CF7-8938C8FB5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6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71803-78EE-4E40-8CF7-8938C8FB50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4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8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1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0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5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5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5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5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5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8A1A5-6228-462F-8C22-17C760F58A6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4237A-C754-4BDA-A7EC-AF5B27D4F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99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1AB6-691B-4146-A2C5-ED422C5E1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47" y="830179"/>
            <a:ext cx="9877927" cy="350118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конференция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человеческого потенциала компаний – фактор устойчивого развития регионов»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«Выгода и возможности молодежной политики для бизнеса»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«Интеграция бизнеса в молодежную политику»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D5BD67-6D61-46BC-B9A2-88E2E5391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6183573"/>
            <a:ext cx="6934200" cy="51747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</a:t>
            </a:r>
            <a:r>
              <a:rPr lang="ru-RU" sz="2000" dirty="0"/>
              <a:t> 16.05.2025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84C357-1C25-48AE-9FAA-E1E07B419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3527" cy="887440"/>
          </a:xfrm>
          <a:prstGeom prst="rect">
            <a:avLst/>
          </a:prstGeom>
        </p:spPr>
      </p:pic>
      <p:sp>
        <p:nvSpPr>
          <p:cNvPr id="8" name="Текст 15">
            <a:extLst>
              <a:ext uri="{FF2B5EF4-FFF2-40B4-BE49-F238E27FC236}">
                <a16:creationId xmlns:a16="http://schemas.microsoft.com/office/drawing/2014/main" id="{951CAF8B-B3D9-49A3-9D51-AFFA679B5714}"/>
              </a:ext>
            </a:extLst>
          </p:cNvPr>
          <p:cNvSpPr txBox="1">
            <a:spLocks/>
          </p:cNvSpPr>
          <p:nvPr/>
        </p:nvSpPr>
        <p:spPr>
          <a:xfrm>
            <a:off x="7375358" y="4114800"/>
            <a:ext cx="4379496" cy="18167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 отдела по делам молодежи управления спорта, молодежной политки  и культуры комитета по социальной политике администрации городского окурга    «Город Калинигград»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Гузенко Оксана Ивановна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noProof="1"/>
          </a:p>
          <a:p>
            <a:pPr marL="0" indent="0">
              <a:buFont typeface="Arial" panose="020B0604020202020204" pitchFamily="34" charset="0"/>
              <a:buNone/>
            </a:pPr>
            <a:endParaRPr lang="ru-RU" sz="1600" noProof="1"/>
          </a:p>
          <a:p>
            <a:endParaRPr lang="ru-RU" sz="1600" noProof="1"/>
          </a:p>
          <a:p>
            <a:endParaRPr lang="ru-RU" sz="1600" noProof="1"/>
          </a:p>
          <a:p>
            <a:endParaRPr lang="ru-RU" sz="1600" noProof="1"/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699"/>
          <a:stretch/>
        </p:blipFill>
        <p:spPr bwMode="auto">
          <a:xfrm>
            <a:off x="10720138" y="201479"/>
            <a:ext cx="1227221" cy="13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3D0498-7F3F-BDEE-7532-10A72DA3C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4318" t="13924" r="28456" b="24129"/>
          <a:stretch/>
        </p:blipFill>
        <p:spPr>
          <a:xfrm>
            <a:off x="7250126" y="10987"/>
            <a:ext cx="5013658" cy="6416357"/>
          </a:xfr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7E3F3F0-90D3-B188-938C-9B653B4D5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B4883B-FA3A-C703-16D7-CF69A0C3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70" t="32523" r="37085" b="36228"/>
          <a:stretch/>
        </p:blipFill>
        <p:spPr>
          <a:xfrm>
            <a:off x="269580" y="4760685"/>
            <a:ext cx="2410933" cy="1705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DC9DE3-F1E1-4DD0-C81B-ABB79AFA4A9F}"/>
              </a:ext>
            </a:extLst>
          </p:cNvPr>
          <p:cNvSpPr txBox="1"/>
          <p:nvPr/>
        </p:nvSpPr>
        <p:spPr>
          <a:xfrm>
            <a:off x="293461" y="328101"/>
            <a:ext cx="6956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</a:rPr>
              <a:t>Культурно-досуговое пространство «Дом семьи» МАУ «Молодежный центр</a:t>
            </a:r>
            <a:r>
              <a:rPr lang="ru-RU" sz="2000" dirty="0">
                <a:solidFill>
                  <a:srgbClr val="000000"/>
                </a:solidFill>
                <a:latin typeface="Bahnschrift Light Condensed" panose="020B0502040204020203" pitchFamily="34" charset="0"/>
              </a:rPr>
              <a:t>»</a:t>
            </a:r>
            <a:endParaRPr lang="ru-RU" sz="2000" b="0" i="0" dirty="0">
              <a:solidFill>
                <a:srgbClr val="000000"/>
              </a:solidFill>
              <a:effectLst/>
              <a:latin typeface="Bahnschrift Light Condensed" panose="020B0502040204020203" pitchFamily="34" charset="0"/>
            </a:endParaRP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</a:rPr>
              <a:t>Поддержка семей в родительстве и не только. Калининград, ул. К. Леонова, 4.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2A29BF-7755-AD66-5B2C-7EF2BAA4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3" y="4608910"/>
            <a:ext cx="1867127" cy="186712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8B2A28-8943-1B70-501E-701730A54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28892" b="9285"/>
          <a:stretch/>
        </p:blipFill>
        <p:spPr bwMode="auto">
          <a:xfrm>
            <a:off x="2562061" y="1246988"/>
            <a:ext cx="2174203" cy="15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948EF3F-FFC4-C9B7-C100-72289BF35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b="4255"/>
          <a:stretch/>
        </p:blipFill>
        <p:spPr bwMode="auto">
          <a:xfrm>
            <a:off x="4883907" y="1283580"/>
            <a:ext cx="2119385" cy="15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7C88283F-C36B-447B-9EB7-FDC99DB856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F05FE67E-2D88-4634-5E0D-315E1EA7F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7CDD95-5231-3FEC-7CDE-9A6FDEAFE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6493"/>
          <a:stretch/>
        </p:blipFill>
        <p:spPr>
          <a:xfrm>
            <a:off x="4856498" y="2845739"/>
            <a:ext cx="2174201" cy="1740985"/>
          </a:xfrm>
          <a:prstGeom prst="rect">
            <a:avLst/>
          </a:prstGeom>
        </p:spPr>
      </p:pic>
      <p:sp>
        <p:nvSpPr>
          <p:cNvPr id="24" name="AutoShape 16">
            <a:extLst>
              <a:ext uri="{FF2B5EF4-FFF2-40B4-BE49-F238E27FC236}">
                <a16:creationId xmlns:a16="http://schemas.microsoft.com/office/drawing/2014/main" id="{C11F8FFD-21F0-7E2C-A59D-6344AE66A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9ABCB7-D875-F949-2BF6-F0F4DEC8D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30894"/>
          <a:stretch/>
        </p:blipFill>
        <p:spPr>
          <a:xfrm>
            <a:off x="4901429" y="4721495"/>
            <a:ext cx="2160074" cy="17058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DF43C28-60D3-1F8F-F2E0-BDEF1C212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25322" b="3821"/>
          <a:stretch/>
        </p:blipFill>
        <p:spPr>
          <a:xfrm>
            <a:off x="2562060" y="2834883"/>
            <a:ext cx="2174203" cy="1705850"/>
          </a:xfrm>
          <a:prstGeom prst="rect">
            <a:avLst/>
          </a:prstGeom>
        </p:spPr>
      </p:pic>
      <p:sp>
        <p:nvSpPr>
          <p:cNvPr id="31" name="AutoShape 18">
            <a:extLst>
              <a:ext uri="{FF2B5EF4-FFF2-40B4-BE49-F238E27FC236}">
                <a16:creationId xmlns:a16="http://schemas.microsoft.com/office/drawing/2014/main" id="{C2D3B9D4-A98C-9587-5A6F-9E94D7794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D264D73-367F-B200-DC28-FD5C71F87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27154" r="7782" b="1964"/>
          <a:stretch/>
        </p:blipFill>
        <p:spPr>
          <a:xfrm>
            <a:off x="249587" y="2880874"/>
            <a:ext cx="2160073" cy="165985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D045113-10C7-9826-F8F5-136C64B0A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7307" r="17218" b="19658"/>
          <a:stretch/>
        </p:blipFill>
        <p:spPr>
          <a:xfrm>
            <a:off x="193579" y="1306517"/>
            <a:ext cx="2220839" cy="14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7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58" r="1322" b="21964"/>
          <a:stretch/>
        </p:blipFill>
        <p:spPr>
          <a:xfrm>
            <a:off x="15786" y="62706"/>
            <a:ext cx="6781078" cy="2411209"/>
          </a:xfrm>
          <a:prstGeom prst="rect">
            <a:avLst/>
          </a:prstGeom>
        </p:spPr>
      </p:pic>
      <p:sp>
        <p:nvSpPr>
          <p:cNvPr id="10" name="AutoShape 2" descr="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97276" y="4137082"/>
            <a:ext cx="3160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529"/>
                </a:solidFill>
                <a:latin typeface="EuclidCircularB"/>
              </a:rPr>
              <a:t>46 559 Волонтеров </a:t>
            </a:r>
          </a:p>
          <a:p>
            <a:r>
              <a:rPr lang="ru-RU" sz="2000" dirty="0">
                <a:solidFill>
                  <a:srgbClr val="212529"/>
                </a:solidFill>
                <a:latin typeface="EuclidCircularB"/>
              </a:rPr>
              <a:t>10 052 Добрых дела</a:t>
            </a:r>
          </a:p>
        </p:txBody>
      </p:sp>
      <p:pic>
        <p:nvPicPr>
          <p:cNvPr id="14" name="Picture 4" descr="Отсканированное изображение">
            <a:extLst>
              <a:ext uri="{FF2B5EF4-FFF2-40B4-BE49-F238E27FC236}">
                <a16:creationId xmlns:a16="http://schemas.microsoft.com/office/drawing/2014/main" id="{DB3FB93D-1379-5C0B-3550-1CEE4BF9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0" y="5345214"/>
            <a:ext cx="1406853" cy="13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лининградский добровольческий центр | Маршрут защиты">
            <a:extLst>
              <a:ext uri="{FF2B5EF4-FFF2-40B4-BE49-F238E27FC236}">
                <a16:creationId xmlns:a16="http://schemas.microsoft.com/office/drawing/2014/main" id="{FE8B2D27-903B-F9C1-D433-020E71CE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86" y="2603728"/>
            <a:ext cx="1316827" cy="13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Верю в чудо — Википедия">
            <a:extLst>
              <a:ext uri="{FF2B5EF4-FFF2-40B4-BE49-F238E27FC236}">
                <a16:creationId xmlns:a16="http://schemas.microsoft.com/office/drawing/2014/main" id="{0EE2ECD8-CB3E-3AAC-5CC3-7ABE81B6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594" y="5457380"/>
            <a:ext cx="2089235" cy="10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6" descr="Молодежный центр «Доброволец»">
            <a:extLst>
              <a:ext uri="{FF2B5EF4-FFF2-40B4-BE49-F238E27FC236}">
                <a16:creationId xmlns:a16="http://schemas.microsoft.com/office/drawing/2014/main" id="{4EF8EC29-0ACB-874F-E23D-A399F5EA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45" y="4137472"/>
            <a:ext cx="1162536" cy="11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 ВСЕРОССИЙСКИЙ ФОРУМ ВОЛОНТЕРОВ-МЕДИКОВ – ГБПОУ Центр НПМР ЛО">
            <a:extLst>
              <a:ext uri="{FF2B5EF4-FFF2-40B4-BE49-F238E27FC236}">
                <a16:creationId xmlns:a16="http://schemas.microsoft.com/office/drawing/2014/main" id="{4EC2B60E-33BE-7A0F-2D90-3472481E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829" y="5236453"/>
            <a:ext cx="1497263" cy="13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0" descr="Фонд &quot;Берег надежды&quot; | Калининградская область, г.Калининград, ул.Сержанта  Колоскова, д.8">
            <a:extLst>
              <a:ext uri="{FF2B5EF4-FFF2-40B4-BE49-F238E27FC236}">
                <a16:creationId xmlns:a16="http://schemas.microsoft.com/office/drawing/2014/main" id="{3A245799-AD80-BF32-01E7-BAF6CCC10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b="8956"/>
          <a:stretch/>
        </p:blipFill>
        <p:spPr bwMode="auto">
          <a:xfrm>
            <a:off x="5481764" y="5402386"/>
            <a:ext cx="1357551" cy="11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55192" t="14336" r="16619" b="39909"/>
          <a:stretch/>
        </p:blipFill>
        <p:spPr>
          <a:xfrm>
            <a:off x="6839315" y="133006"/>
            <a:ext cx="5197110" cy="4745187"/>
          </a:xfrm>
          <a:prstGeom prst="rect">
            <a:avLst/>
          </a:prstGeom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5" y="1860922"/>
            <a:ext cx="2475960" cy="8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1FE78-5A87-F0F1-5E70-063CEFC83253}"/>
              </a:ext>
            </a:extLst>
          </p:cNvPr>
          <p:cNvSpPr txBox="1"/>
          <p:nvPr/>
        </p:nvSpPr>
        <p:spPr>
          <a:xfrm>
            <a:off x="284655" y="2884719"/>
            <a:ext cx="51971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12529"/>
                </a:solidFill>
                <a:latin typeface="EuclidCircularB"/>
              </a:rPr>
              <a:t>АНАЛИТИКА </a:t>
            </a:r>
          </a:p>
          <a:p>
            <a:r>
              <a:rPr lang="ru-RU" sz="2000" b="1" dirty="0">
                <a:solidFill>
                  <a:srgbClr val="212529"/>
                </a:solidFill>
                <a:latin typeface="EuclidCircularB"/>
              </a:rPr>
              <a:t>по Калининградской области </a:t>
            </a:r>
          </a:p>
          <a:p>
            <a:r>
              <a:rPr lang="ru-RU" sz="2000" b="1" dirty="0">
                <a:solidFill>
                  <a:srgbClr val="212529"/>
                </a:solidFill>
                <a:latin typeface="EuclidCircularB"/>
              </a:rPr>
              <a:t>с 2016 по 2025 гг.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9CE89-A4C4-DEB1-2B1F-D633279FC429}"/>
              </a:ext>
            </a:extLst>
          </p:cNvPr>
          <p:cNvSpPr txBox="1"/>
          <p:nvPr/>
        </p:nvSpPr>
        <p:spPr>
          <a:xfrm>
            <a:off x="2963081" y="4078461"/>
            <a:ext cx="2883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529"/>
                </a:solidFill>
                <a:latin typeface="EuclidCircularB"/>
              </a:rPr>
              <a:t>1 132 Организатора</a:t>
            </a:r>
          </a:p>
          <a:p>
            <a:r>
              <a:rPr lang="ru-RU" sz="2000" dirty="0">
                <a:solidFill>
                  <a:srgbClr val="212529"/>
                </a:solidFill>
                <a:latin typeface="EuclidCircularB"/>
              </a:rPr>
              <a:t>15 </a:t>
            </a:r>
            <a:r>
              <a:rPr lang="ru-RU" sz="2000" dirty="0" err="1">
                <a:solidFill>
                  <a:srgbClr val="212529"/>
                </a:solidFill>
                <a:latin typeface="EuclidCircularB"/>
              </a:rPr>
              <a:t>Добро.Центров</a:t>
            </a:r>
            <a:endParaRPr lang="ru-RU" sz="2000" dirty="0">
              <a:solidFill>
                <a:srgbClr val="212529"/>
              </a:solidFill>
              <a:latin typeface="EuclidCircularB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90A2F-6E7F-2A13-F508-57CF1C5DD665}"/>
              </a:ext>
            </a:extLst>
          </p:cNvPr>
          <p:cNvSpPr txBox="1"/>
          <p:nvPr/>
        </p:nvSpPr>
        <p:spPr>
          <a:xfrm>
            <a:off x="1717288" y="5081668"/>
            <a:ext cx="2408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529"/>
                </a:solidFill>
                <a:latin typeface="EuclidCircularB"/>
              </a:rPr>
              <a:t>12 929 вакансии</a:t>
            </a:r>
          </a:p>
        </p:txBody>
      </p:sp>
    </p:spTree>
    <p:extLst>
      <p:ext uri="{BB962C8B-B14F-4D97-AF65-F5344CB8AC3E}">
        <p14:creationId xmlns:p14="http://schemas.microsoft.com/office/powerpoint/2010/main" val="2385349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3E88134-1B0F-444A-BBFD-AA0F20EAEDF0}"/>
              </a:ext>
            </a:extLst>
          </p:cNvPr>
          <p:cNvSpPr txBox="1">
            <a:spLocks/>
          </p:cNvSpPr>
          <p:nvPr/>
        </p:nvSpPr>
        <p:spPr>
          <a:xfrm>
            <a:off x="6591381" y="6199714"/>
            <a:ext cx="5502675" cy="13525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5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Заставка-2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00299" y="239485"/>
            <a:ext cx="9469315" cy="71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33848" y="2353930"/>
            <a:ext cx="6923547" cy="153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B124-22CE-7AA3-F9F6-0EFBD1ED3497}"/>
              </a:ext>
            </a:extLst>
          </p:cNvPr>
          <p:cNvSpPr txBox="1"/>
          <p:nvPr/>
        </p:nvSpPr>
        <p:spPr>
          <a:xfrm>
            <a:off x="544774" y="38661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27AFE1-39F4-AD8C-18CA-1F45FC8DA8FF}"/>
              </a:ext>
            </a:extLst>
          </p:cNvPr>
          <p:cNvSpPr txBox="1"/>
          <p:nvPr/>
        </p:nvSpPr>
        <p:spPr>
          <a:xfrm>
            <a:off x="544774" y="3798332"/>
            <a:ext cx="132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BA4562-47DE-7EC8-1CA8-254FC6776E24}"/>
              </a:ext>
            </a:extLst>
          </p:cNvPr>
          <p:cNvSpPr txBox="1"/>
          <p:nvPr/>
        </p:nvSpPr>
        <p:spPr>
          <a:xfrm>
            <a:off x="155575" y="1701789"/>
            <a:ext cx="4773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СОЦИАЛЬНАЯ АКТИВНОСТЬ</a:t>
            </a:r>
          </a:p>
        </p:txBody>
      </p:sp>
      <p:pic>
        <p:nvPicPr>
          <p:cNvPr id="3074" name="Picture 2" descr="Примите участие в выборе объектов благоустройства по ФКГС | 04.05.2022 |  Янтиково - БезФормата">
            <a:extLst>
              <a:ext uri="{FF2B5EF4-FFF2-40B4-BE49-F238E27FC236}">
                <a16:creationId xmlns:a16="http://schemas.microsoft.com/office/drawing/2014/main" id="{D738EA3A-188E-02DE-04F9-9C7BBB68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" y="232359"/>
            <a:ext cx="5068389" cy="30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45EF8F-679F-10A5-25A3-51F8901508C4}"/>
              </a:ext>
            </a:extLst>
          </p:cNvPr>
          <p:cNvSpPr txBox="1"/>
          <p:nvPr/>
        </p:nvSpPr>
        <p:spPr>
          <a:xfrm flipH="1">
            <a:off x="7711276" y="2134378"/>
            <a:ext cx="3554727" cy="1522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волонтеров проголосовали:  </a:t>
            </a: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2 384 чел. - 2022 г. </a:t>
            </a: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2 532 чел. – 2023 г. </a:t>
            </a: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13 680  чел- 2024 г.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DE141F6-FFB8-6915-5A1D-0DDB539113BD}"/>
              </a:ext>
            </a:extLst>
          </p:cNvPr>
          <p:cNvSpPr/>
          <p:nvPr/>
        </p:nvSpPr>
        <p:spPr>
          <a:xfrm>
            <a:off x="5176595" y="858644"/>
            <a:ext cx="6923547" cy="6054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апреля 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июня 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года в Калининграде проводится  интернет-голосование на единой федеральной платформе 39.gorodsreda.ru по отбору общественных территорий, подлежащих благоустройству в 2026 году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67746B-A968-6156-5AE3-2F96502D428C}"/>
              </a:ext>
            </a:extLst>
          </p:cNvPr>
          <p:cNvSpPr txBox="1"/>
          <p:nvPr/>
        </p:nvSpPr>
        <p:spPr>
          <a:xfrm>
            <a:off x="4516705" y="2353930"/>
            <a:ext cx="249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  <a:ea typeface="Calibri" panose="020F0502020204030204" pitchFamily="34" charset="0"/>
              </a:rPr>
              <a:t>20</a:t>
            </a:r>
            <a:r>
              <a:rPr lang="ru-RU" sz="2800" dirty="0">
                <a:effectLst/>
                <a:latin typeface="+mj-lt"/>
                <a:ea typeface="Calibri" panose="020F0502020204030204" pitchFamily="34" charset="0"/>
              </a:rPr>
              <a:t> объектов</a:t>
            </a:r>
            <a:endParaRPr lang="ru-RU" sz="2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A1E08-3A6D-1EB9-26E2-B7770E88498B}"/>
              </a:ext>
            </a:extLst>
          </p:cNvPr>
          <p:cNvSpPr txBox="1"/>
          <p:nvPr/>
        </p:nvSpPr>
        <p:spPr>
          <a:xfrm>
            <a:off x="4455725" y="2911189"/>
            <a:ext cx="240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</a:rPr>
              <a:t>85 волонтеров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1" y="4098286"/>
            <a:ext cx="4069183" cy="2288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b="4233"/>
          <a:stretch/>
        </p:blipFill>
        <p:spPr>
          <a:xfrm>
            <a:off x="7711277" y="4098286"/>
            <a:ext cx="4158337" cy="2287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A2C7C-1219-276C-C815-74D79357C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05" y="4112136"/>
            <a:ext cx="3049450" cy="22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7E16B-EB8B-E0DF-0DBF-F7020768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45" y="86076"/>
            <a:ext cx="10972800" cy="11430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5300" dirty="0"/>
              <a:t>Всероссийский полумарафон </a:t>
            </a:r>
            <a:r>
              <a:rPr lang="ru-RU" sz="5300" dirty="0" err="1"/>
              <a:t>ЗаБег.РФ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B9C81C-7E8E-9ABB-3F73-9C8048A39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12" y="2764715"/>
            <a:ext cx="4958561" cy="330829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5C3CD1-1339-1ABE-7C79-53CB0CB7F277}"/>
              </a:ext>
            </a:extLst>
          </p:cNvPr>
          <p:cNvSpPr txBox="1"/>
          <p:nvPr/>
        </p:nvSpPr>
        <p:spPr>
          <a:xfrm>
            <a:off x="542227" y="1023670"/>
            <a:ext cx="111075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Самый масштабный полумарафон с синхронным стартом! Бежит вся страна! </a:t>
            </a:r>
          </a:p>
          <a:p>
            <a:r>
              <a:rPr lang="ru-RU" dirty="0"/>
              <a:t>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85F27-2021-91B0-CB61-CBD44C99E16D}"/>
              </a:ext>
            </a:extLst>
          </p:cNvPr>
          <p:cNvSpPr txBox="1"/>
          <p:nvPr/>
        </p:nvSpPr>
        <p:spPr>
          <a:xfrm>
            <a:off x="6132513" y="6218807"/>
            <a:ext cx="590271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стадион «Ростех – Арена», Солнечный бульвар, д. 25.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DC654D-E7B4-2C47-7AFF-380FF8D8F8C5}"/>
              </a:ext>
            </a:extLst>
          </p:cNvPr>
          <p:cNvSpPr txBox="1"/>
          <p:nvPr/>
        </p:nvSpPr>
        <p:spPr>
          <a:xfrm>
            <a:off x="6898904" y="2151032"/>
            <a:ext cx="4958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ТОЧКИ ПОДДЕРЖКИ</a:t>
            </a:r>
          </a:p>
        </p:txBody>
      </p:sp>
      <p:pic>
        <p:nvPicPr>
          <p:cNvPr id="3074" name="Picture 2" descr="ЗаБег | Всероссийский полумарафон ЗаБег.РФ Самый масштабный полумарафон с  синхронным стартом! 2025 | ВКонтакте">
            <a:extLst>
              <a:ext uri="{FF2B5EF4-FFF2-40B4-BE49-F238E27FC236}">
                <a16:creationId xmlns:a16="http://schemas.microsoft.com/office/drawing/2014/main" id="{9ED00A2E-B336-A342-67BB-2BCB2044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8" y="1872261"/>
            <a:ext cx="6087264" cy="24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id="{A451AAAB-40FA-74E6-73DA-3D8BE2344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403F4D-5C1B-2B01-7D4F-2C140D338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8700" r="9720" b="7061"/>
          <a:stretch/>
        </p:blipFill>
        <p:spPr>
          <a:xfrm>
            <a:off x="2210864" y="4552155"/>
            <a:ext cx="2422880" cy="20019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CDDA6D5-2C49-1295-1A48-E8A69FDD7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1"/>
          <a:stretch/>
        </p:blipFill>
        <p:spPr>
          <a:xfrm>
            <a:off x="4290070" y="4480772"/>
            <a:ext cx="1980632" cy="20019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1F1BBA-11AE-F725-083C-9ECDFAA69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26016"/>
          <a:stretch/>
        </p:blipFill>
        <p:spPr>
          <a:xfrm>
            <a:off x="230861" y="4428472"/>
            <a:ext cx="2126698" cy="20019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E78660D-4529-EEEE-911F-F6ADBE0C9EF8}"/>
              </a:ext>
            </a:extLst>
          </p:cNvPr>
          <p:cNvSpPr txBox="1"/>
          <p:nvPr/>
        </p:nvSpPr>
        <p:spPr>
          <a:xfrm>
            <a:off x="6648235" y="1500724"/>
            <a:ext cx="588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1500 участников в Калининграде 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885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93164-E8C5-48F1-2442-79E185CB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Забег «Зелёный Марафон» в 60 городах России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6B292F-3235-F49C-582B-AB5A333ADE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9" y="1806821"/>
            <a:ext cx="679159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C05EE-661E-BAD6-DA04-3AC4527EEC65}"/>
              </a:ext>
            </a:extLst>
          </p:cNvPr>
          <p:cNvSpPr txBox="1"/>
          <p:nvPr/>
        </p:nvSpPr>
        <p:spPr>
          <a:xfrm>
            <a:off x="7125103" y="1674674"/>
            <a:ext cx="47392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социально значимый проект охватывает более 60 городов нашей страны ежегодно. В прошлом году количество участников превысило 130 тысяч человек. 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Калининграде количество участников превысило 3000 человек.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78304-4828-E34A-F6B6-F846F49CA7B7}"/>
              </a:ext>
            </a:extLst>
          </p:cNvPr>
          <p:cNvSpPr txBox="1"/>
          <p:nvPr/>
        </p:nvSpPr>
        <p:spPr>
          <a:xfrm>
            <a:off x="7114479" y="3791415"/>
            <a:ext cx="5077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есто проведения марафона в Калининграде –стадион «Ростех Арена» (Солнечный бульвар, 25)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B2454-D691-7156-601D-80DC7CBFDD56}"/>
              </a:ext>
            </a:extLst>
          </p:cNvPr>
          <p:cNvSpPr txBox="1"/>
          <p:nvPr/>
        </p:nvSpPr>
        <p:spPr>
          <a:xfrm>
            <a:off x="8686801" y="6159709"/>
            <a:ext cx="372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 ПАО Сбербанк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692D15-F1B8-0D81-4CCE-089393FCEB1A}"/>
              </a:ext>
            </a:extLst>
          </p:cNvPr>
          <p:cNvSpPr txBox="1"/>
          <p:nvPr/>
        </p:nvSpPr>
        <p:spPr>
          <a:xfrm>
            <a:off x="7370956" y="5150963"/>
            <a:ext cx="3414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егистрация до 26 мая 2025 г.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C5D43F-CB70-B11A-294B-1F3412B95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85" y="4776958"/>
            <a:ext cx="1244033" cy="1244033"/>
          </a:xfrm>
          <a:prstGeom prst="rect">
            <a:avLst/>
          </a:prstGeom>
        </p:spPr>
      </p:pic>
      <p:pic>
        <p:nvPicPr>
          <p:cNvPr id="4100" name="Picture 4" descr="Сбер приглашает жителей Твери стать участниками Зелёного марафона – 2025 |  Твериград">
            <a:extLst>
              <a:ext uri="{FF2B5EF4-FFF2-40B4-BE49-F238E27FC236}">
                <a16:creationId xmlns:a16="http://schemas.microsoft.com/office/drawing/2014/main" id="{AF502077-6713-B0EB-0CEA-11CACD71D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57357" r="49062" b="26578"/>
          <a:stretch/>
        </p:blipFill>
        <p:spPr bwMode="auto">
          <a:xfrm>
            <a:off x="4489206" y="1878982"/>
            <a:ext cx="2542690" cy="7829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4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BC7D7-1B29-A23E-D0CD-6FECF6DF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72" y="274638"/>
            <a:ext cx="10913327" cy="832787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2D2D2D"/>
                </a:solidFill>
                <a:effectLst/>
                <a:latin typeface="GT-Eesti-LC-Display"/>
              </a:rPr>
              <a:t>Всероссийский молодёжный образовательный форум «Территория смыслов» платформы </a:t>
            </a:r>
            <a:r>
              <a:rPr lang="ru-RU" sz="2400" b="0" i="0" dirty="0" err="1">
                <a:solidFill>
                  <a:srgbClr val="2D2D2D"/>
                </a:solidFill>
                <a:effectLst/>
                <a:latin typeface="GT-Eesti-LC-Display"/>
              </a:rPr>
              <a:t>Росмолодёжь.Форумы</a:t>
            </a:r>
            <a:endParaRPr lang="ru-RU" sz="24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79A6EEE-2C3B-681E-3BCA-500166B2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586" t="23036" r="19048" b="30397"/>
          <a:stretch/>
        </p:blipFill>
        <p:spPr>
          <a:xfrm>
            <a:off x="170118" y="1361882"/>
            <a:ext cx="8617043" cy="361915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711AB-6EED-58CE-C252-4296D1A551B6}"/>
              </a:ext>
            </a:extLst>
          </p:cNvPr>
          <p:cNvSpPr txBox="1"/>
          <p:nvPr/>
        </p:nvSpPr>
        <p:spPr>
          <a:xfrm>
            <a:off x="8862370" y="1638641"/>
            <a:ext cx="3159512" cy="1009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None/>
            </a:pPr>
            <a:r>
              <a:rPr lang="ru-RU" b="0" i="0" dirty="0">
                <a:solidFill>
                  <a:srgbClr val="727272"/>
                </a:solidFill>
                <a:effectLst/>
                <a:latin typeface="GT-Eesti-LC-Display"/>
              </a:rPr>
              <a:t>Дата окончания регистрации:</a:t>
            </a:r>
          </a:p>
          <a:p>
            <a:pPr algn="l">
              <a:lnSpc>
                <a:spcPts val="1650"/>
              </a:lnSpc>
              <a:spcAft>
                <a:spcPts val="1875"/>
              </a:spcAft>
            </a:pPr>
            <a:endParaRPr lang="ru-RU" b="0" i="0" dirty="0">
              <a:solidFill>
                <a:srgbClr val="2D2D2D"/>
              </a:solidFill>
              <a:effectLst/>
              <a:latin typeface="GT-Eesti-LC-Display"/>
            </a:endParaRPr>
          </a:p>
          <a:p>
            <a:pPr algn="l">
              <a:lnSpc>
                <a:spcPts val="1650"/>
              </a:lnSpc>
              <a:spcAft>
                <a:spcPts val="1875"/>
              </a:spcAft>
            </a:pPr>
            <a:r>
              <a:rPr lang="ru-RU" b="0" i="0" dirty="0">
                <a:solidFill>
                  <a:srgbClr val="2D2D2D"/>
                </a:solidFill>
                <a:effectLst/>
                <a:latin typeface="GT-Eesti-LC-Display"/>
              </a:rPr>
              <a:t>31 мая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78664-82F2-31D5-FBF6-388CBE12B053}"/>
              </a:ext>
            </a:extLst>
          </p:cNvPr>
          <p:cNvSpPr txBox="1"/>
          <p:nvPr/>
        </p:nvSpPr>
        <p:spPr>
          <a:xfrm>
            <a:off x="8918126" y="2958105"/>
            <a:ext cx="3159512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None/>
            </a:pPr>
            <a:r>
              <a:rPr lang="ru-RU" b="0" i="0" dirty="0">
                <a:solidFill>
                  <a:srgbClr val="727272"/>
                </a:solidFill>
                <a:effectLst/>
                <a:latin typeface="GT-Eesti-LC-Display"/>
              </a:rPr>
              <a:t>Категории участников:</a:t>
            </a:r>
          </a:p>
          <a:p>
            <a:pPr algn="l">
              <a:lnSpc>
                <a:spcPts val="1800"/>
              </a:lnSpc>
              <a:buNone/>
            </a:pPr>
            <a:endParaRPr lang="ru-RU" b="0" i="0" dirty="0">
              <a:solidFill>
                <a:srgbClr val="727272"/>
              </a:solidFill>
              <a:effectLst/>
              <a:latin typeface="GT-Eesti-LC-Display"/>
            </a:endParaRPr>
          </a:p>
          <a:p>
            <a:pPr algn="l">
              <a:lnSpc>
                <a:spcPts val="1650"/>
              </a:lnSpc>
              <a:spcAft>
                <a:spcPts val="1875"/>
              </a:spcAft>
              <a:buNone/>
            </a:pPr>
            <a:r>
              <a:rPr lang="ru-RU" b="0" i="0" dirty="0">
                <a:solidFill>
                  <a:srgbClr val="2D2D2D"/>
                </a:solidFill>
                <a:effectLst/>
                <a:latin typeface="GT-Eesti-LC-Display"/>
              </a:rPr>
              <a:t>Работающая молодёжь, лидеры молодёжных объединений, молодые предприниматели, волонтёры, представители ресурсных центров добровольчества, участники СВО, молодые семьи с детьми и многие другие</a:t>
            </a:r>
          </a:p>
          <a:p>
            <a:pPr algn="l">
              <a:lnSpc>
                <a:spcPts val="1800"/>
              </a:lnSpc>
              <a:buNone/>
            </a:pPr>
            <a:r>
              <a:rPr lang="ru-RU" b="0" i="0" dirty="0">
                <a:solidFill>
                  <a:srgbClr val="727272"/>
                </a:solidFill>
                <a:effectLst/>
                <a:latin typeface="GT-Eesti-LC-Display"/>
              </a:rPr>
              <a:t>Регион проведения:</a:t>
            </a:r>
          </a:p>
          <a:p>
            <a:pPr algn="l">
              <a:lnSpc>
                <a:spcPts val="1650"/>
              </a:lnSpc>
              <a:spcAft>
                <a:spcPts val="1875"/>
              </a:spcAft>
            </a:pPr>
            <a:r>
              <a:rPr lang="ru-RU" b="0" i="0" dirty="0">
                <a:solidFill>
                  <a:srgbClr val="2D2D2D"/>
                </a:solidFill>
                <a:effectLst/>
                <a:latin typeface="GT-Eesti-LC-Display"/>
              </a:rPr>
              <a:t>Московская область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AC35C-A3BD-73D2-5BF3-790355E4812E}"/>
              </a:ext>
            </a:extLst>
          </p:cNvPr>
          <p:cNvSpPr txBox="1"/>
          <p:nvPr/>
        </p:nvSpPr>
        <p:spPr>
          <a:xfrm>
            <a:off x="524106" y="5496118"/>
            <a:ext cx="5218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D2D2D"/>
                </a:solidFill>
                <a:effectLst/>
                <a:latin typeface="GT-Eesti-LC-Display"/>
              </a:rPr>
              <a:t>С 7 июля по 4 августа 2025 года в Солнечногорске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95BFDD-6333-121E-A84B-1A24A21F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77" y="5186557"/>
            <a:ext cx="1436649" cy="14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2F1EE2-9A2F-2323-F282-62839B2F7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865" t="19782" r="20652" b="4527"/>
          <a:stretch/>
        </p:blipFill>
        <p:spPr>
          <a:xfrm>
            <a:off x="173044" y="1003610"/>
            <a:ext cx="7776372" cy="55661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AC655-840C-C94F-5EBE-187B350D03CA}"/>
              </a:ext>
            </a:extLst>
          </p:cNvPr>
          <p:cNvSpPr txBox="1"/>
          <p:nvPr/>
        </p:nvSpPr>
        <p:spPr>
          <a:xfrm>
            <a:off x="8229600" y="1191370"/>
            <a:ext cx="3242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600" dirty="0">
                <a:latin typeface="Bahnschrift Light Condensed" panose="020B0502040204020203" pitchFamily="34" charset="0"/>
              </a:rPr>
              <a:t>7 июня 20245 года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107F2-CBD2-F6C4-8062-A39A315DD291}"/>
              </a:ext>
            </a:extLst>
          </p:cNvPr>
          <p:cNvSpPr txBox="1"/>
          <p:nvPr/>
        </p:nvSpPr>
        <p:spPr>
          <a:xfrm>
            <a:off x="8385717" y="2263181"/>
            <a:ext cx="34791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FF6600"/>
                </a:solidFill>
                <a:effectLst/>
                <a:latin typeface="Open Sans" panose="020B0606030504020204" pitchFamily="34" charset="0"/>
              </a:rPr>
              <a:t>В программе Фестиваля:</a:t>
            </a:r>
          </a:p>
          <a:p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выставка НКО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работа молодёжных площадок, досуговой и </a:t>
            </a:r>
            <a:r>
              <a:rPr lang="ru-RU" sz="1600" b="0" i="0" dirty="0" err="1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киберзон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мастер-классы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лектории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розыгрыши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консультации по написанию добровольческих проектов</a:t>
            </a:r>
            <a:br>
              <a:rPr lang="ru-RU" sz="1600" dirty="0"/>
            </a:br>
            <a:r>
              <a:rPr lang="ru-RU" sz="1600" b="0" i="0" dirty="0">
                <a:solidFill>
                  <a:srgbClr val="626672"/>
                </a:solidFill>
                <a:effectLst/>
                <a:latin typeface="Open Sans" panose="020B0606030504020204" pitchFamily="34" charset="0"/>
              </a:rPr>
              <a:t>• церемонии награждения добровольцев региона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37AF2-49E8-9401-1498-859338BC5AA5}"/>
              </a:ext>
            </a:extLst>
          </p:cNvPr>
          <p:cNvSpPr txBox="1"/>
          <p:nvPr/>
        </p:nvSpPr>
        <p:spPr>
          <a:xfrm>
            <a:off x="1787447" y="288259"/>
            <a:ext cx="8617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effectLst/>
                <a:latin typeface="NeueHaasUnica"/>
              </a:rPr>
              <a:t>Фестиваль добровольчества #МЫВМЕСТЕ</a:t>
            </a:r>
            <a:endParaRPr lang="ru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8B9128-46EC-5BA4-B0C4-89CEC308EC64}"/>
              </a:ext>
            </a:extLst>
          </p:cNvPr>
          <p:cNvSpPr txBox="1"/>
          <p:nvPr/>
        </p:nvSpPr>
        <p:spPr>
          <a:xfrm>
            <a:off x="8530682" y="5492523"/>
            <a:ext cx="26985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2525"/>
                </a:solidFill>
                <a:latin typeface="Bahnschrift Light Condensed" panose="020B0502040204020203" pitchFamily="34" charset="0"/>
              </a:rPr>
              <a:t>г</a:t>
            </a:r>
            <a:r>
              <a:rPr lang="ru-RU" sz="3200" b="1" i="0" dirty="0">
                <a:solidFill>
                  <a:srgbClr val="252525"/>
                </a:solidFill>
                <a:effectLst/>
                <a:latin typeface="Bahnschrift Light Condensed" panose="020B0502040204020203" pitchFamily="34" charset="0"/>
              </a:rPr>
              <a:t>. Калининград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="0" i="0" dirty="0">
                <a:solidFill>
                  <a:srgbClr val="252525"/>
                </a:solidFill>
                <a:effectLst/>
                <a:latin typeface="Bahnschrift Light Condensed" panose="020B0502040204020203" pitchFamily="34" charset="0"/>
              </a:rPr>
              <a:t>ул. Согласия 39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8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22.userapi.com/impg/866A_wHnB9zLqvRX3y4GSuH33o0paCwTAQfuRw/NQoELgIV2UM.jpg?size=828x552&amp;quality=95&amp;sign=89f677813eaf820aeab742f184b07c06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/>
          <a:stretch/>
        </p:blipFill>
        <p:spPr bwMode="auto">
          <a:xfrm>
            <a:off x="-494270" y="-346313"/>
            <a:ext cx="13234085" cy="72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33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un9-20.userapi.com/impg/PtCSZs7y--S7tbyYvm2fh9s77BSeQDQ0G9EavQ/WPmf0bgs6bs.jpg?size=828x552&amp;quality=95&amp;sign=7ae52f64bd736c4d695d6d5dfb6f9b8a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1"/>
          <a:stretch/>
        </p:blipFill>
        <p:spPr bwMode="auto">
          <a:xfrm>
            <a:off x="0" y="-204616"/>
            <a:ext cx="12294973" cy="73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0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3E88134-1B0F-444A-BBFD-AA0F20EAEDF0}"/>
              </a:ext>
            </a:extLst>
          </p:cNvPr>
          <p:cNvSpPr txBox="1">
            <a:spLocks/>
          </p:cNvSpPr>
          <p:nvPr/>
        </p:nvSpPr>
        <p:spPr>
          <a:xfrm>
            <a:off x="6144551" y="4286250"/>
            <a:ext cx="5502675" cy="13525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5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Заставка-2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97" y="544"/>
            <a:ext cx="12171406" cy="147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108796" y="2391508"/>
            <a:ext cx="6923547" cy="153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9447A6-7B4A-A2E8-AD76-304DE57CF0EF}"/>
              </a:ext>
            </a:extLst>
          </p:cNvPr>
          <p:cNvSpPr txBox="1"/>
          <p:nvPr/>
        </p:nvSpPr>
        <p:spPr>
          <a:xfrm>
            <a:off x="4359854" y="3679872"/>
            <a:ext cx="402085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D82BA-56D8-D98B-23B9-EFE43DCFEEF0}"/>
              </a:ext>
            </a:extLst>
          </p:cNvPr>
          <p:cNvSpPr txBox="1"/>
          <p:nvPr/>
        </p:nvSpPr>
        <p:spPr>
          <a:xfrm>
            <a:off x="460375" y="1470569"/>
            <a:ext cx="618359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Гузенко Оксана Ивановна </a:t>
            </a:r>
          </a:p>
          <a:p>
            <a:r>
              <a:rPr lang="ru-RU" dirty="0">
                <a:latin typeface="+mj-lt"/>
              </a:rPr>
              <a:t>главный специалист отдела по делам молодежи  управления спорта, молодежной политики и культуры комитета по социальной политике </a:t>
            </a:r>
          </a:p>
          <a:p>
            <a:r>
              <a:rPr lang="ru-RU" dirty="0">
                <a:latin typeface="+mj-lt"/>
              </a:rPr>
              <a:t>администрации городского округа «Город Калининград»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BF567-5CF3-17CA-E3A1-8DCBD022D2DC}"/>
              </a:ext>
            </a:extLst>
          </p:cNvPr>
          <p:cNvSpPr txBox="1"/>
          <p:nvPr/>
        </p:nvSpPr>
        <p:spPr>
          <a:xfrm flipH="1">
            <a:off x="6668802" y="1577002"/>
            <a:ext cx="5413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sz="2000" dirty="0">
                <a:latin typeface="+mj-lt"/>
              </a:rPr>
              <a:t>. Калининград, ул. Иванникова,  </a:t>
            </a:r>
          </a:p>
          <a:p>
            <a:r>
              <a:rPr lang="ru-RU" sz="2000" dirty="0">
                <a:latin typeface="+mj-lt"/>
              </a:rPr>
              <a:t>д. 1, 3 этаж, </a:t>
            </a:r>
          </a:p>
          <a:p>
            <a:r>
              <a:rPr lang="ru-RU" sz="2000" dirty="0">
                <a:latin typeface="+mj-lt"/>
              </a:rPr>
              <a:t>тел. 92-41-53, +7 9062307406,  </a:t>
            </a:r>
            <a:r>
              <a:rPr lang="en-US" sz="2000" dirty="0">
                <a:latin typeface="+mj-lt"/>
              </a:rPr>
              <a:t>https://vk.com/id83401924</a:t>
            </a:r>
            <a:endParaRPr lang="ru-RU" sz="20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2CBEA2-6B5D-1E7A-DF59-481DA8356444}"/>
              </a:ext>
            </a:extLst>
          </p:cNvPr>
          <p:cNvSpPr txBox="1"/>
          <p:nvPr/>
        </p:nvSpPr>
        <p:spPr>
          <a:xfrm>
            <a:off x="1725591" y="219374"/>
            <a:ext cx="1030675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Управление спорта, молодежной политики и культуры комитета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по социальной политике администрации городского округа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«Город Калининград»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64C590-2443-8C48-4628-13CBF987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0" y="3395749"/>
            <a:ext cx="6226334" cy="3080722"/>
          </a:xfrm>
          <a:prstGeom prst="rect">
            <a:avLst/>
          </a:prstGeom>
        </p:spPr>
      </p:pic>
      <p:sp>
        <p:nvSpPr>
          <p:cNvPr id="33" name="AutoShape 4">
            <a:extLst>
              <a:ext uri="{FF2B5EF4-FFF2-40B4-BE49-F238E27FC236}">
                <a16:creationId xmlns:a16="http://schemas.microsoft.com/office/drawing/2014/main" id="{426DC534-4E5B-81A7-C9DD-37795BBFB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7D7663AC-3A32-F9D1-084F-87F7BA8A25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3131A539-5C91-6180-2904-FD7FC819E6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97AEAB-3581-574B-77E8-25E4F4651F1B}"/>
              </a:ext>
            </a:extLst>
          </p:cNvPr>
          <p:cNvSpPr txBox="1"/>
          <p:nvPr/>
        </p:nvSpPr>
        <p:spPr>
          <a:xfrm>
            <a:off x="6425637" y="2889728"/>
            <a:ext cx="5568460" cy="358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Основны</a:t>
            </a:r>
            <a:r>
              <a:rPr lang="ru-RU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направления деятельности: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добровольческая деятельность;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гражданско-патриотическое воспитание молодежи;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спорт по месту жительства;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экстремальные виды досуга и молодежные субкультуры;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здорового образа жизни 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9B07E82-AF00-E5E6-A2D0-91C025C0D6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70" y="1498641"/>
            <a:ext cx="1657409" cy="1507763"/>
          </a:xfrm>
          <a:prstGeom prst="rect">
            <a:avLst/>
          </a:prstGeom>
        </p:spPr>
      </p:pic>
      <p:pic>
        <p:nvPicPr>
          <p:cNvPr id="2" name="Picture 4" descr="Picture background">
            <a:extLst>
              <a:ext uri="{FF2B5EF4-FFF2-40B4-BE49-F238E27FC236}">
                <a16:creationId xmlns:a16="http://schemas.microsoft.com/office/drawing/2014/main" id="{0ED6F3C6-CAEF-3FAB-B04A-22637F856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699"/>
          <a:stretch/>
        </p:blipFill>
        <p:spPr bwMode="auto">
          <a:xfrm>
            <a:off x="349010" y="156523"/>
            <a:ext cx="1227221" cy="13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6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" y="274638"/>
            <a:ext cx="102412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Молодёжная политика в Российской Федерации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484" y="1600200"/>
            <a:ext cx="11016916" cy="45259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Bahnschrift Light SemiCondensed" panose="020B0502040204020203" pitchFamily="34" charset="0"/>
              </a:rPr>
              <a:t>Молодёжная политика в РФ — это комплекс мер, направленных на создание условий для развития молодёжи, её самореализации в различных сферах жизнедеятельности.</a:t>
            </a:r>
          </a:p>
          <a:p>
            <a:endParaRPr lang="ru-RU" sz="28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800" dirty="0">
                <a:latin typeface="Bahnschrift Light SemiCondensed" panose="020B0502040204020203" pitchFamily="34" charset="0"/>
              </a:rPr>
              <a:t>Главная миссия молодёжной политики в современной России — создать среду, в которой каждый молодой человек в нашей стране сможет </a:t>
            </a:r>
            <a:r>
              <a:rPr lang="ru-RU" sz="2800" dirty="0" err="1">
                <a:latin typeface="Bahnschrift Light SemiCondensed" panose="020B0502040204020203" pitchFamily="34" charset="0"/>
              </a:rPr>
              <a:t>самореализоваться</a:t>
            </a:r>
            <a:r>
              <a:rPr lang="ru-RU" sz="2800" dirty="0">
                <a:latin typeface="Bahnschrift Light SemiCondensed" panose="020B0502040204020203" pitchFamily="34" charset="0"/>
              </a:rPr>
              <a:t>, достичь своей цели и воплотить в жизнь свою мечту.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latin typeface="Bahnschrift Light SemiCondensed" panose="020B0502040204020203" pitchFamily="34" charset="0"/>
              </a:rPr>
              <a:t>«Молодым людям нужно всемерно помогать, создавать максимальные условия для раскрытия их потенциала, чтобы они могли проявить себя и найти дело, которое позволит им быть востребованными»  </a:t>
            </a:r>
          </a:p>
          <a:p>
            <a:pPr marL="0" indent="0" algn="r">
              <a:buNone/>
            </a:pPr>
            <a:r>
              <a:rPr lang="ru-RU" dirty="0">
                <a:latin typeface="Bahnschrift Light SemiCondensed" panose="020B0502040204020203" pitchFamily="34" charset="0"/>
              </a:rPr>
              <a:t>В.В. Путин </a:t>
            </a:r>
            <a:endParaRPr lang="ru-RU" sz="2800" dirty="0">
              <a:latin typeface="Bahnschrift Light SemiCondensed" panose="020B0502040204020203" pitchFamily="34" charset="0"/>
            </a:endParaRPr>
          </a:p>
          <a:p>
            <a:endParaRPr lang="ru-RU" dirty="0"/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39" y="5558590"/>
            <a:ext cx="1944434" cy="54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686" y="255330"/>
            <a:ext cx="14859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67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669F-94C5-B578-F9EA-01BF4CEA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44957-93E3-3CF9-EE73-5F5063160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47" y="830179"/>
            <a:ext cx="9877927" cy="350118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2F89C9-0D6C-2DD9-9377-E6FB1A410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6183573"/>
            <a:ext cx="6934200" cy="51747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</a:t>
            </a:r>
            <a:r>
              <a:rPr lang="ru-RU" sz="2000" dirty="0"/>
              <a:t> 16.05.2025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33BBB6-C341-131A-D25E-937A7F8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3527" cy="887440"/>
          </a:xfrm>
          <a:prstGeom prst="rect">
            <a:avLst/>
          </a:prstGeom>
        </p:spPr>
      </p:pic>
      <p:sp>
        <p:nvSpPr>
          <p:cNvPr id="8" name="Текст 15">
            <a:extLst>
              <a:ext uri="{FF2B5EF4-FFF2-40B4-BE49-F238E27FC236}">
                <a16:creationId xmlns:a16="http://schemas.microsoft.com/office/drawing/2014/main" id="{2BDB6539-51D1-4879-9E85-C540A17E7FBA}"/>
              </a:ext>
            </a:extLst>
          </p:cNvPr>
          <p:cNvSpPr txBox="1">
            <a:spLocks/>
          </p:cNvSpPr>
          <p:nvPr/>
        </p:nvSpPr>
        <p:spPr>
          <a:xfrm>
            <a:off x="1906201" y="2888166"/>
            <a:ext cx="8452624" cy="1349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noProof="1"/>
          </a:p>
          <a:p>
            <a:pPr marL="0" indent="0">
              <a:buNone/>
            </a:pPr>
            <a:r>
              <a:rPr lang="ru-RU" sz="6000" noProof="1"/>
              <a:t>Спасибо за  внимание! </a:t>
            </a:r>
          </a:p>
        </p:txBody>
      </p:sp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id="{B0B7486B-0181-189F-3A00-AF08B9747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699"/>
          <a:stretch/>
        </p:blipFill>
        <p:spPr bwMode="auto">
          <a:xfrm>
            <a:off x="10820499" y="159623"/>
            <a:ext cx="1227221" cy="13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9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1372-0220-D2F4-37F0-39A29141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Bahnschrift Light" panose="020B0502040204020203" pitchFamily="34" charset="0"/>
              </a:rPr>
              <a:t>Основные НПА молодежной политики в Российской Федерации 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8B4E5C1C-CDDA-1A16-CB91-9479A1C6DC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77" y="2525069"/>
            <a:ext cx="2279972" cy="1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9BCEB-38E2-C7ED-0ACB-EDF418AF7E18}"/>
              </a:ext>
            </a:extLst>
          </p:cNvPr>
          <p:cNvSpPr txBox="1"/>
          <p:nvPr/>
        </p:nvSpPr>
        <p:spPr>
          <a:xfrm>
            <a:off x="681318" y="1174376"/>
            <a:ext cx="42582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Федеральный закон от 30 декабря 2020 года № 489-ФЗ «О молодежной политике в Российской Федерации»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Федеральный закон от 29 декабря 2012 года № 273-ФЗ «Об образовании в Российской Федерации»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Федеральный закон от 24 июня 1999 года № 120-ФЗ «Об основах системы профилактики безнадзорности и правонарушений несовершеннолетних»</a:t>
            </a:r>
            <a:br>
              <a:rPr lang="ru-RU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endParaRPr lang="ru-RU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B4642-E100-B785-FBBC-8C21B385770E}"/>
              </a:ext>
            </a:extLst>
          </p:cNvPr>
          <p:cNvSpPr txBox="1"/>
          <p:nvPr/>
        </p:nvSpPr>
        <p:spPr>
          <a:xfrm>
            <a:off x="7189698" y="1120676"/>
            <a:ext cx="43299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Федеральный закон от 28 июня 1995 года № 98-ФЗ «О государственной поддержке молодежных и детских общественных объединений»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Федеральный закон от 11 мая 1995 года № 135-ФЗ «О благотворительной деятельности и добровольчестве (волонтерстве)»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C5700-3DB6-A7F6-0B17-E1ED8DBD04F8}"/>
              </a:ext>
            </a:extLst>
          </p:cNvPr>
          <p:cNvSpPr txBox="1"/>
          <p:nvPr/>
        </p:nvSpPr>
        <p:spPr>
          <a:xfrm>
            <a:off x="6705602" y="4303167"/>
            <a:ext cx="52981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Распоряжение Правительства Российской Федерации от 17 августа 2024 г. № 2233-р «Стратегия реализации молодежной политики в РФ на период до 2030 года»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Указ Президента Российской Федерации от 07.05.2024 г. № 309 «О национальных целях развития Российской Федерации на период до 2030 года и на перспективу до 2036 года»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9933F-5204-7CF5-D9BC-A8BD31275E03}"/>
              </a:ext>
            </a:extLst>
          </p:cNvPr>
          <p:cNvSpPr txBox="1"/>
          <p:nvPr/>
        </p:nvSpPr>
        <p:spPr>
          <a:xfrm>
            <a:off x="403412" y="4095699"/>
            <a:ext cx="45361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i="0" dirty="0">
                <a:solidFill>
                  <a:srgbClr val="252525"/>
                </a:solidFill>
                <a:effectLst/>
                <a:latin typeface="GTE"/>
              </a:rPr>
              <a:t>Указ Президента РФ от 6 апреля 2006 г. № 325</a:t>
            </a:r>
            <a:r>
              <a:rPr lang="ru-RU" sz="1600" dirty="0">
                <a:solidFill>
                  <a:srgbClr val="252525"/>
                </a:solidFill>
                <a:latin typeface="GTE"/>
              </a:rPr>
              <a:t> </a:t>
            </a:r>
            <a:r>
              <a:rPr lang="ru-RU" sz="1600" b="0" i="0" dirty="0">
                <a:solidFill>
                  <a:srgbClr val="252525"/>
                </a:solidFill>
                <a:effectLst/>
                <a:latin typeface="GTE"/>
              </a:rPr>
              <a:t>О мерах государственной поддержки талантливой молодёжи»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252525"/>
              </a:solidFill>
              <a:latin typeface="GT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Федеральный Закон от 14.07.2022 № 261-ФЗ «О Российском движении детей и молодежи»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Федеральный закон от 19 мая 1995 года № 82-ФЗ «Об общественных объединениях»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99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86797-FAEB-84A1-64F3-0144FDF6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" y="599081"/>
            <a:ext cx="11305416" cy="75850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4000" b="1" dirty="0">
                <a:solidFill>
                  <a:schemeClr val="tx1"/>
                </a:solidFill>
              </a:rPr>
              <a:t>НАЦИОНАЛЬНЫЙ ПРОЕКТ «МОЛОДЕЖЬ И ДЕТИ»</a:t>
            </a:r>
            <a:br>
              <a:rPr lang="ru-RU" sz="4000" b="1" dirty="0">
                <a:solidFill>
                  <a:schemeClr val="tx1"/>
                </a:solidFill>
              </a:rPr>
            </a:br>
            <a:br>
              <a:rPr lang="ru-RU" dirty="0"/>
            </a:br>
            <a:br>
              <a:rPr lang="ru-RU" dirty="0"/>
            </a:br>
            <a:endParaRPr lang="ru-RU" sz="2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8A8CC-EA3C-AAD8-C21F-CCF692A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16965"/>
            <a:ext cx="4867787" cy="550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ФЕДЕРАЛЬНЫЕ ПРОЕКТЫ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943EE-7FDC-E52A-AA62-16CBCF72D682}"/>
              </a:ext>
            </a:extLst>
          </p:cNvPr>
          <p:cNvSpPr txBox="1"/>
          <p:nvPr/>
        </p:nvSpPr>
        <p:spPr>
          <a:xfrm>
            <a:off x="420539" y="2257206"/>
            <a:ext cx="56754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1F1F1F"/>
                </a:solidFill>
                <a:effectLst/>
                <a:latin typeface="Google Sans"/>
              </a:rPr>
              <a:t>Становление и развитие поколения российских граждан, патриотически настроенного, высоконравственного и ответственного, способного обеспечить суверенитет, конкурентоспособность и дальнейшее развитие </a:t>
            </a:r>
            <a:r>
              <a:rPr lang="ru-RU" sz="1600" b="0" i="0" dirty="0">
                <a:solidFill>
                  <a:srgbClr val="040C28"/>
                </a:solidFill>
                <a:effectLst/>
                <a:latin typeface="Google Sans"/>
              </a:rPr>
              <a:t>России</a:t>
            </a:r>
            <a:r>
              <a:rPr lang="ru-RU" sz="1600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9CD71-7678-564E-C5C9-54CE6FDA2EC8}"/>
              </a:ext>
            </a:extLst>
          </p:cNvPr>
          <p:cNvSpPr txBox="1"/>
          <p:nvPr/>
        </p:nvSpPr>
        <p:spPr>
          <a:xfrm>
            <a:off x="5978106" y="2285991"/>
            <a:ext cx="60039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1F1F1F"/>
                </a:solidFill>
                <a:effectLst/>
                <a:latin typeface="Google Sans"/>
              </a:rPr>
              <a:t>Реализация потенциала каждого человека, развитие его талантов, воспитание патриотичной и социально ответственной личности </a:t>
            </a:r>
          </a:p>
          <a:p>
            <a:r>
              <a:rPr lang="ru-RU" sz="1600" b="0" i="0" dirty="0">
                <a:solidFill>
                  <a:srgbClr val="1F1F1F"/>
                </a:solidFill>
                <a:effectLst/>
                <a:latin typeface="Google Sans"/>
              </a:rPr>
              <a:t>Комфортная и безопасная среда для жизни </a:t>
            </a:r>
          </a:p>
          <a:p>
            <a:r>
              <a:rPr lang="ru-RU" sz="1600" b="0" i="0" dirty="0">
                <a:solidFill>
                  <a:srgbClr val="1F1F1F"/>
                </a:solidFill>
                <a:effectLst/>
                <a:latin typeface="Google Sans"/>
              </a:rPr>
              <a:t>Устойчивая и динамичная экономика</a:t>
            </a:r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0AC972-31F5-2FDE-D130-ECE362C59F76}"/>
              </a:ext>
            </a:extLst>
          </p:cNvPr>
          <p:cNvSpPr/>
          <p:nvPr/>
        </p:nvSpPr>
        <p:spPr>
          <a:xfrm>
            <a:off x="286110" y="1564355"/>
            <a:ext cx="11619780" cy="394391"/>
          </a:xfrm>
          <a:prstGeom prst="rect">
            <a:avLst/>
          </a:prstGeom>
          <a:solidFill>
            <a:srgbClr val="9966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dirty="0">
                <a:solidFill>
                  <a:srgbClr val="040C28"/>
                </a:solidFill>
                <a:effectLst/>
                <a:latin typeface="Google Sans"/>
              </a:rPr>
              <a:t>Цель</a:t>
            </a:r>
            <a:r>
              <a:rPr lang="ru-RU" sz="1800" b="0" i="0" dirty="0">
                <a:solidFill>
                  <a:srgbClr val="1F1F1F"/>
                </a:solidFill>
                <a:effectLst/>
                <a:latin typeface="Google Sans"/>
              </a:rPr>
              <a:t> национального </a:t>
            </a:r>
            <a:r>
              <a:rPr lang="ru-RU" sz="1800" b="0" i="0" dirty="0">
                <a:solidFill>
                  <a:srgbClr val="040C28"/>
                </a:solidFill>
                <a:effectLst/>
                <a:latin typeface="Google Sans"/>
              </a:rPr>
              <a:t>проекта                                                        Направлен на достижение национальной цели развития:                                                                                                                                                                        </a:t>
            </a:r>
            <a:endParaRPr lang="ru-RU" sz="1800" b="0" i="0" dirty="0">
              <a:solidFill>
                <a:srgbClr val="1F1F1F"/>
              </a:solidFill>
              <a:effectLst/>
              <a:latin typeface="Google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6240A-1C2E-7DBF-D146-A42231E727A9}"/>
              </a:ext>
            </a:extLst>
          </p:cNvPr>
          <p:cNvSpPr txBox="1"/>
          <p:nvPr/>
        </p:nvSpPr>
        <p:spPr>
          <a:xfrm>
            <a:off x="609600" y="5335589"/>
            <a:ext cx="34620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Россия — страна возможностей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Мы вместе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Россия в мире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C557C7-5B00-76DF-488D-3C0AF26839A8}"/>
              </a:ext>
            </a:extLst>
          </p:cNvPr>
          <p:cNvSpPr txBox="1"/>
          <p:nvPr/>
        </p:nvSpPr>
        <p:spPr>
          <a:xfrm>
            <a:off x="4777596" y="5335589"/>
            <a:ext cx="2636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Всё лучшее детям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Педагоги и наставники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Ведущие школы </a:t>
            </a:r>
          </a:p>
        </p:txBody>
      </p:sp>
      <p:pic>
        <p:nvPicPr>
          <p:cNvPr id="19" name="Объект 5">
            <a:extLst>
              <a:ext uri="{FF2B5EF4-FFF2-40B4-BE49-F238E27FC236}">
                <a16:creationId xmlns:a16="http://schemas.microsoft.com/office/drawing/2014/main" id="{5A138976-49B2-1D11-A7F9-17F4C2E21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80" t="48979" r="38922" b="43581"/>
          <a:stretch/>
        </p:blipFill>
        <p:spPr>
          <a:xfrm>
            <a:off x="10646102" y="17818"/>
            <a:ext cx="1545898" cy="10705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4EBE12-86ED-5780-CC90-859B802C975C}"/>
              </a:ext>
            </a:extLst>
          </p:cNvPr>
          <p:cNvSpPr txBox="1"/>
          <p:nvPr/>
        </p:nvSpPr>
        <p:spPr>
          <a:xfrm>
            <a:off x="7718484" y="5335589"/>
            <a:ext cx="42636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Создание сети современных кампусов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Университеты для поколения лидеров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333333"/>
                </a:solidFill>
                <a:latin typeface="YS Text"/>
              </a:rPr>
              <a:t>Профессионалитет</a:t>
            </a:r>
            <a:endParaRPr lang="ru-RU" sz="18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03396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780" y="1689886"/>
            <a:ext cx="11576440" cy="664245"/>
          </a:xfrm>
          <a:noFill/>
          <a:ln>
            <a:solidFill>
              <a:srgbClr val="9933FF"/>
            </a:solidFill>
          </a:ln>
        </p:spPr>
        <p:txBody>
          <a:bodyPr>
            <a:normAutofit/>
          </a:bodyPr>
          <a:lstStyle/>
          <a:p>
            <a:r>
              <a:rPr lang="ru-RU" sz="3100" b="1" dirty="0"/>
              <a:t>Основные показатели национального проекта к 2030 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52160" y="2609996"/>
            <a:ext cx="5506411" cy="3992137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ru-RU" dirty="0"/>
          </a:p>
          <a:p>
            <a:pPr fontAlgn="base"/>
            <a:r>
              <a:rPr lang="ru-RU" sz="5600" dirty="0"/>
              <a:t>Доля молодых людей, верящих в возможности самореализации в России – 85%</a:t>
            </a:r>
          </a:p>
          <a:p>
            <a:pPr fontAlgn="base"/>
            <a:endParaRPr lang="ru-RU" sz="5600" dirty="0"/>
          </a:p>
          <a:p>
            <a:pPr fontAlgn="base"/>
            <a:r>
              <a:rPr lang="ru-RU" sz="5600" dirty="0"/>
              <a:t>Доля проектов в сфере культуры, искусства и народного творчества, финансируемых государственными институтами развития, в рамках которых обеспечено продвижение и защита традиционных российских духовно-нравственных ценностей – 80%</a:t>
            </a:r>
          </a:p>
          <a:p>
            <a:pPr fontAlgn="base"/>
            <a:endParaRPr lang="ru-RU" sz="5600" dirty="0"/>
          </a:p>
          <a:p>
            <a:pPr fontAlgn="base"/>
            <a:r>
              <a:rPr lang="ru-RU" sz="5600" dirty="0"/>
              <a:t>Индекс создания условий для воспитания гармонично развитой, патриотичной и социально ответственной личности на основе традиционных российских духовно-нравственных и культурно-исторических ценностей – 95%</a:t>
            </a:r>
          </a:p>
          <a:p>
            <a:pPr fontAlgn="base"/>
            <a:endParaRPr lang="ru-RU" sz="5600" dirty="0"/>
          </a:p>
          <a:p>
            <a:pPr fontAlgn="base"/>
            <a:r>
              <a:rPr lang="ru-RU" sz="5600" dirty="0"/>
              <a:t>Доля педагогических работников для всех уровней образования, прошедших обучение по программам дополнительного профессионального образования на основе актуализированных профессиональных стандартов на базе ведущих образовательных организаций высшего образования и научных организаций – 10%</a:t>
            </a:r>
          </a:p>
          <a:p>
            <a:endParaRPr lang="ru-RU" sz="3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3429" y="2618702"/>
            <a:ext cx="5143156" cy="3770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Охват обучающихся системой мер по выявлению, поддержке и развитию их способностей и талантов, основанной на принципах ответственности, справедливости, всеобщности, и направленной на самоопределение и профессиональную ориентацию – 100%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Доля молодых людей, участвующих в проектах и программах, направленных на профессиональное, личностное развитие и патриотическое воспитание – 75,1%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Доля молодых людей, вовлечённых в добровольческую и общественную деятельность – 45,8%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Численность иностранных студентов, обучающихся по образовательным программам высшего образования в российских образовательных организациях высшего образования и научных организациях – 500 тысяч человек</a:t>
            </a: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2"/>
          <a:srcRect l="55080" t="48979" r="38922" b="43581"/>
          <a:stretch/>
        </p:blipFill>
        <p:spPr>
          <a:xfrm>
            <a:off x="10646102" y="89210"/>
            <a:ext cx="1545898" cy="10705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23025" y="657923"/>
            <a:ext cx="12286071" cy="1148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НАЦИОНАЛЬНЫЙ ПРОЕКТ «МОЛОДЕЖЬ И ДЕТИ»</a:t>
            </a:r>
          </a:p>
        </p:txBody>
      </p:sp>
      <p:sp>
        <p:nvSpPr>
          <p:cNvPr id="10" name="Равнобедренный треугольник 9"/>
          <p:cNvSpPr/>
          <p:nvPr/>
        </p:nvSpPr>
        <p:spPr>
          <a:xfrm rot="2866138">
            <a:off x="4265184" y="598890"/>
            <a:ext cx="2994549" cy="6160396"/>
          </a:xfrm>
          <a:prstGeom prst="triangle">
            <a:avLst>
              <a:gd name="adj" fmla="val 100000"/>
            </a:avLst>
          </a:prstGeom>
          <a:solidFill>
            <a:srgbClr val="6600CC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0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D86455-0626-741B-E3C6-DE7D18A0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10" t="14050" r="1129" b="3799"/>
          <a:stretch/>
        </p:blipFill>
        <p:spPr>
          <a:xfrm>
            <a:off x="541422" y="579020"/>
            <a:ext cx="3633536" cy="2043864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38492371-9DFC-17BF-F26F-1267AD1AA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6273" t="14516" r="1121" b="3925"/>
          <a:stretch/>
        </p:blipFill>
        <p:spPr>
          <a:xfrm>
            <a:off x="4427619" y="486528"/>
            <a:ext cx="3669632" cy="206416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3C7BC2-A5A4-74BE-5D78-E2FFBDEC17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16" t="14050" r="1371" b="4005"/>
          <a:stretch/>
        </p:blipFill>
        <p:spPr>
          <a:xfrm>
            <a:off x="8313823" y="502579"/>
            <a:ext cx="3645567" cy="2048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E6795-2D1E-53F2-D2E0-984E45B136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13" t="14481" r="1291" b="4004"/>
          <a:stretch/>
        </p:blipFill>
        <p:spPr>
          <a:xfrm>
            <a:off x="4301789" y="4230726"/>
            <a:ext cx="3727786" cy="2096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7E2A86-89F5-CB91-755E-1DC7EBBFF7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209" t="13763" r="1452" b="4004"/>
          <a:stretch/>
        </p:blipFill>
        <p:spPr>
          <a:xfrm>
            <a:off x="437253" y="4252127"/>
            <a:ext cx="3653484" cy="2052419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63CBF569-F1B7-8BD7-82A6-B59691DB38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251" t="14611" r="998" b="5011"/>
          <a:stretch/>
        </p:blipFill>
        <p:spPr>
          <a:xfrm>
            <a:off x="8228097" y="4241947"/>
            <a:ext cx="3668628" cy="20636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3453" y="2851485"/>
            <a:ext cx="11273588" cy="102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ahnschrift Light SemiCondensed" panose="020B0502040204020203" pitchFamily="34" charset="0"/>
              </a:rPr>
              <a:t>Ведущей ценностью является то, что сам молодой человек становится равноправным субъектом и соавтором молодёжной политики. Для выполнения этой миссии и воплощения такой ценности молодёжной политике недостаточно быть просто одним из ведомств, молодёжная политика должна стать экосистемой. </a:t>
            </a:r>
          </a:p>
        </p:txBody>
      </p:sp>
    </p:spTree>
    <p:extLst>
      <p:ext uri="{BB962C8B-B14F-4D97-AF65-F5344CB8AC3E}">
        <p14:creationId xmlns:p14="http://schemas.microsoft.com/office/powerpoint/2010/main" val="308139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58898"/>
            <a:ext cx="11625943" cy="702603"/>
          </a:xfrm>
          <a:noFill/>
          <a:ln>
            <a:noFill/>
          </a:ln>
        </p:spPr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dirty="0"/>
              <a:t>Федеральное агентство по делам молодёжи (</a:t>
            </a:r>
            <a:r>
              <a:rPr lang="ru-RU" sz="2400" dirty="0" err="1"/>
              <a:t>Росмолодёжь</a:t>
            </a:r>
            <a:r>
              <a:rPr lang="ru-RU" sz="2400" dirty="0"/>
              <a:t>) </a:t>
            </a:r>
            <a:br>
              <a:rPr lang="ru-RU" sz="2400" dirty="0"/>
            </a:b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825" t="24952" r="16260" b="32260"/>
          <a:stretch/>
        </p:blipFill>
        <p:spPr>
          <a:xfrm>
            <a:off x="181230" y="877105"/>
            <a:ext cx="6690111" cy="31624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27309" y="2630465"/>
            <a:ext cx="4634629" cy="751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45" y="2844897"/>
            <a:ext cx="1090808" cy="109080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026631" y="877105"/>
            <a:ext cx="4835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T Eesti"/>
              </a:rPr>
              <a:t>«Молодёжь России» — платформа, на которой собраны все возможности для молодёжи от государства в одном месте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917" t="15873" r="16280" b="27619"/>
          <a:stretch/>
        </p:blipFill>
        <p:spPr>
          <a:xfrm>
            <a:off x="7127309" y="1846606"/>
            <a:ext cx="4835982" cy="2529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31" y="4482346"/>
            <a:ext cx="4933953" cy="1957135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11" y="3789969"/>
            <a:ext cx="3568034" cy="10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41343" r="8059" b="40093"/>
          <a:stretch/>
        </p:blipFill>
        <p:spPr bwMode="auto">
          <a:xfrm>
            <a:off x="7862261" y="6305676"/>
            <a:ext cx="3262692" cy="47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135" y="5908865"/>
            <a:ext cx="945267" cy="945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D46BB-C631-66FB-4676-4B5B3D4D86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86" t="12790" r="4643" b="5286"/>
          <a:stretch/>
        </p:blipFill>
        <p:spPr>
          <a:xfrm>
            <a:off x="351932" y="4482346"/>
            <a:ext cx="4386961" cy="21536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323B3-6CD7-C645-1EAB-5F0F73BEC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13" y="5438628"/>
            <a:ext cx="1197330" cy="11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6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570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n-lt"/>
              </a:rPr>
              <a:t>Министерство молодежной политики Калининградской области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03" t="33718" r="45358" b="41562"/>
          <a:stretch/>
        </p:blipFill>
        <p:spPr>
          <a:xfrm>
            <a:off x="423181" y="990600"/>
            <a:ext cx="6645729" cy="2275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90" y="2128157"/>
            <a:ext cx="838199" cy="83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507" t="14761" r="22619" b="48413"/>
          <a:stretch/>
        </p:blipFill>
        <p:spPr>
          <a:xfrm>
            <a:off x="7684227" y="1008810"/>
            <a:ext cx="4168683" cy="1842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0506" t="13333" r="22798" b="50477"/>
          <a:stretch/>
        </p:blipFill>
        <p:spPr>
          <a:xfrm>
            <a:off x="7728312" y="2842561"/>
            <a:ext cx="4113168" cy="1793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0291" t="15889" r="22771" b="47556"/>
          <a:stretch/>
        </p:blipFill>
        <p:spPr>
          <a:xfrm>
            <a:off x="7772400" y="4648905"/>
            <a:ext cx="4103370" cy="1797615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886700" y="4720590"/>
            <a:ext cx="396621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отдела социального проектирования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54980" t="14777" r="32770" b="77335"/>
          <a:stretch/>
        </p:blipFill>
        <p:spPr>
          <a:xfrm>
            <a:off x="7772400" y="5634990"/>
            <a:ext cx="2240280" cy="81153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5934" y="3344231"/>
            <a:ext cx="6416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626672"/>
                </a:solidFill>
                <a:latin typeface="Raleway"/>
              </a:rPr>
              <a:t>«</a:t>
            </a:r>
            <a:r>
              <a:rPr lang="ru-RU" sz="1600" dirty="0">
                <a:latin typeface="Raleway"/>
              </a:rPr>
              <a:t>Корпоративный университет» — это комплекс обучающих, </a:t>
            </a:r>
            <a:r>
              <a:rPr lang="ru-RU" sz="1600" dirty="0" err="1">
                <a:latin typeface="Raleway"/>
              </a:rPr>
              <a:t>командообразующих</a:t>
            </a:r>
            <a:r>
              <a:rPr lang="ru-RU" sz="1600" dirty="0">
                <a:latin typeface="Raleway"/>
              </a:rPr>
              <a:t> и просветительских мероприятий для тех, кто работает с молодёжью в Калининградской области</a:t>
            </a:r>
            <a:r>
              <a:rPr lang="ru-RU" sz="1600" dirty="0">
                <a:solidFill>
                  <a:srgbClr val="626672"/>
                </a:solidFill>
                <a:latin typeface="Raleway"/>
              </a:rPr>
              <a:t>.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37104" t="14445" r="37084" b="57889"/>
          <a:stretch/>
        </p:blipFill>
        <p:spPr>
          <a:xfrm>
            <a:off x="468630" y="4331970"/>
            <a:ext cx="3360420" cy="19773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84" y="3434321"/>
            <a:ext cx="910590" cy="9105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30103" t="13222" r="22459" b="50333"/>
          <a:stretch/>
        </p:blipFill>
        <p:spPr>
          <a:xfrm>
            <a:off x="3984458" y="4685595"/>
            <a:ext cx="3680461" cy="159050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251960" y="4253746"/>
            <a:ext cx="2479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Дом молодёжи [39]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14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270" y="234633"/>
            <a:ext cx="109728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Управление спорта, молодежной политики и культуры комитета по социальной политике администрации городского округа «Город Калининград»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8940" y="1371600"/>
            <a:ext cx="3463290" cy="2571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noProof="1"/>
          </a:p>
          <a:p>
            <a:pPr marL="0" indent="0">
              <a:buNone/>
            </a:pPr>
            <a:endParaRPr lang="ru-RU" sz="1800" b="1" noProof="1"/>
          </a:p>
          <a:p>
            <a:pPr marL="0" indent="0">
              <a:buNone/>
            </a:pPr>
            <a:r>
              <a:rPr lang="ru-RU" sz="1800" b="1" noProof="1"/>
              <a:t>ПомогаеваЛюдмилаВалерьевна</a:t>
            </a:r>
            <a:endParaRPr lang="ru-RU" sz="1800" noProof="1"/>
          </a:p>
          <a:p>
            <a:pPr marL="0" indent="0">
              <a:buNone/>
            </a:pPr>
            <a:r>
              <a:rPr lang="ru-RU" sz="1800" noProof="1"/>
              <a:t>Начальник Управления</a:t>
            </a:r>
          </a:p>
          <a:p>
            <a:pPr marL="0" indent="0">
              <a:buNone/>
            </a:pPr>
            <a:r>
              <a:rPr lang="ru-RU" sz="1800" noProof="1"/>
              <a:t>+7 906 210 0867</a:t>
            </a:r>
          </a:p>
          <a:p>
            <a:pPr marL="0" indent="0">
              <a:buNone/>
            </a:pPr>
            <a:r>
              <a:rPr lang="en-US" sz="1800" noProof="1"/>
              <a:t>@pomogaevalydmila</a:t>
            </a:r>
            <a:endParaRPr lang="ru-RU" sz="1800" noProof="1"/>
          </a:p>
          <a:p>
            <a:pPr marL="0" indent="0">
              <a:buNone/>
            </a:pPr>
            <a:endParaRPr lang="ru-RU" sz="1800" noProof="1"/>
          </a:p>
          <a:p>
            <a:pPr marL="0" indent="0">
              <a:buNone/>
            </a:pPr>
            <a:endParaRPr lang="ru-RU" sz="1800" noProof="1"/>
          </a:p>
          <a:p>
            <a:pPr marL="0" indent="0">
              <a:buNone/>
            </a:pPr>
            <a:endParaRPr lang="ru-RU" sz="2100" noProof="1"/>
          </a:p>
          <a:p>
            <a:pPr marL="0" indent="0">
              <a:buNone/>
            </a:pPr>
            <a:endParaRPr lang="ru-RU" sz="2100" noProof="1"/>
          </a:p>
          <a:p>
            <a:pPr marL="0" indent="0">
              <a:buNone/>
            </a:pPr>
            <a:endParaRPr lang="ru-RU" sz="2100" noProof="1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5" y="1348740"/>
            <a:ext cx="2481602" cy="2584564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B50088B1-A6C2-4542-921E-3722C7B37783}"/>
              </a:ext>
            </a:extLst>
          </p:cNvPr>
          <p:cNvSpPr txBox="1">
            <a:spLocks/>
          </p:cNvSpPr>
          <p:nvPr/>
        </p:nvSpPr>
        <p:spPr>
          <a:xfrm>
            <a:off x="2205991" y="5669280"/>
            <a:ext cx="2937509" cy="1405890"/>
          </a:xfrm>
          <a:prstGeom prst="decagon">
            <a:avLst/>
          </a:prstGeom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noProof="1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39E24BA7-CB8A-44D5-8804-21F2A5AD2AB0}"/>
              </a:ext>
            </a:extLst>
          </p:cNvPr>
          <p:cNvSpPr txBox="1">
            <a:spLocks/>
          </p:cNvSpPr>
          <p:nvPr/>
        </p:nvSpPr>
        <p:spPr>
          <a:xfrm>
            <a:off x="8238481" y="1993699"/>
            <a:ext cx="3120238" cy="3120238"/>
          </a:xfrm>
          <a:prstGeom prst="ellipse">
            <a:avLst/>
          </a:prstGeom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noProof="1"/>
          </a:p>
        </p:txBody>
      </p:sp>
      <p:sp>
        <p:nvSpPr>
          <p:cNvPr id="17" name="Прямоугольник 16"/>
          <p:cNvSpPr/>
          <p:nvPr/>
        </p:nvSpPr>
        <p:spPr>
          <a:xfrm>
            <a:off x="8143875" y="2045970"/>
            <a:ext cx="3928110" cy="438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МАУ «Молодежный центр» 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33 молодежных клуба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55 спортивных площадок 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178 учреждений социальной сферы 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104 федерации по видам спорта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79 общественных организаций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молодежных сообществ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Franklin Gothic Demi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Franklin Gothic Demi"/>
              </a:rPr>
              <a:t>12 муниципальных предприятий</a:t>
            </a:r>
          </a:p>
          <a:p>
            <a:pPr>
              <a:defRPr/>
            </a:pPr>
            <a:endParaRPr lang="ru-RU" dirty="0">
              <a:latin typeface="Franklin Gothic Dem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30166" t="15000" r="22708" b="48111"/>
          <a:stretch/>
        </p:blipFill>
        <p:spPr>
          <a:xfrm>
            <a:off x="137160" y="4457700"/>
            <a:ext cx="3971649" cy="17487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30291" t="13222" r="22458" b="51111"/>
          <a:stretch/>
        </p:blipFill>
        <p:spPr>
          <a:xfrm>
            <a:off x="4217670" y="4467451"/>
            <a:ext cx="3691890" cy="15675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5741670"/>
            <a:ext cx="944880" cy="9448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70" y="5730240"/>
            <a:ext cx="956310" cy="95631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000874" y="1271111"/>
            <a:ext cx="5191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молодежи (18-35 лет)</a:t>
            </a:r>
            <a:b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г. Калининграде -  </a:t>
            </a:r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125 315 чел.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843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5846</TotalTime>
  <Words>1304</Words>
  <Application>Microsoft Office PowerPoint</Application>
  <PresentationFormat>Широкоэкранный</PresentationFormat>
  <Paragraphs>162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40" baseType="lpstr">
      <vt:lpstr>-apple-system</vt:lpstr>
      <vt:lpstr>Arial</vt:lpstr>
      <vt:lpstr>Arial Black</vt:lpstr>
      <vt:lpstr>Bahnschrift Light</vt:lpstr>
      <vt:lpstr>Bahnschrift Light Condensed</vt:lpstr>
      <vt:lpstr>Bahnschrift Light SemiCondensed</vt:lpstr>
      <vt:lpstr>Calibri</vt:lpstr>
      <vt:lpstr>EuclidCircularB</vt:lpstr>
      <vt:lpstr>Franklin Gothic Demi</vt:lpstr>
      <vt:lpstr>Google Sans</vt:lpstr>
      <vt:lpstr>GT Eesti</vt:lpstr>
      <vt:lpstr>GTE</vt:lpstr>
      <vt:lpstr>GT-Eesti-LC-Display</vt:lpstr>
      <vt:lpstr>NeueHaasUnica</vt:lpstr>
      <vt:lpstr>Open Sans</vt:lpstr>
      <vt:lpstr>Raleway</vt:lpstr>
      <vt:lpstr>Times New Roman</vt:lpstr>
      <vt:lpstr>Wingdings</vt:lpstr>
      <vt:lpstr>YS Text</vt:lpstr>
      <vt:lpstr>Тема Office</vt:lpstr>
      <vt:lpstr>III Межрегиональная конференция  «Развитие человеческого потенциала компаний – фактор устойчивого развития регионов»  «Выгода и возможности молодежной политики для бизнеса» или  «Интеграция бизнеса в молодежную политику»                                                                                                               </vt:lpstr>
      <vt:lpstr>Молодёжная политика в Российской Федерации </vt:lpstr>
      <vt:lpstr>Основные НПА молодежной политики в Российской Федерации </vt:lpstr>
      <vt:lpstr>  НАЦИОНАЛЬНЫЙ ПРОЕКТ «МОЛОДЕЖЬ И ДЕТИ»   </vt:lpstr>
      <vt:lpstr>Основные показатели национального проекта к 2030 году</vt:lpstr>
      <vt:lpstr>Презентация PowerPoint</vt:lpstr>
      <vt:lpstr> Федеральное агентство по делам молодёжи (Росмолодёжь)  </vt:lpstr>
      <vt:lpstr>Министерство молодежной политики Калининградской области</vt:lpstr>
      <vt:lpstr>Управление спорта, молодежной политики и культуры комитета по социальной политике администрации городского округа «Город Калининград»  </vt:lpstr>
      <vt:lpstr>Презентация PowerPoint</vt:lpstr>
      <vt:lpstr>Презентация PowerPoint</vt:lpstr>
      <vt:lpstr>Презентация PowerPoint</vt:lpstr>
      <vt:lpstr>    Всероссийский полумарафон ЗаБег.РФ    </vt:lpstr>
      <vt:lpstr>Забег «Зелёный Марафон» в 60 городах России</vt:lpstr>
      <vt:lpstr>Всероссийский молодёжный образовательный форум «Территория смыслов» платформы Росмолодёжь.Форумы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Цупранков Алексей Владимирович</dc:creator>
  <cp:lastModifiedBy>Гузенко Оксана Ивановна</cp:lastModifiedBy>
  <cp:revision>357</cp:revision>
  <cp:lastPrinted>2023-04-18T14:17:08Z</cp:lastPrinted>
  <dcterms:created xsi:type="dcterms:W3CDTF">2020-09-17T13:37:26Z</dcterms:created>
  <dcterms:modified xsi:type="dcterms:W3CDTF">2025-05-13T19:55:42Z</dcterms:modified>
</cp:coreProperties>
</file>