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embeddedFontLst>
    <p:embeddedFont>
      <p:font typeface="Roboto Slab"/>
      <p:regular r:id="rId30"/>
      <p:bold r:id="rId31"/>
    </p:embeddedFont>
    <p:embeddedFont>
      <p:font typeface="Montserrat"/>
      <p:regular r:id="rId32"/>
      <p:bold r:id="rId33"/>
      <p:italic r:id="rId34"/>
      <p:boldItalic r:id="rId35"/>
    </p:embeddedFont>
    <p:embeddedFont>
      <p:font typeface="Roboto Slab SemiBold"/>
      <p:regular r:id="rId36"/>
      <p:bold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27">
          <p15:clr>
            <a:srgbClr val="747775"/>
          </p15:clr>
        </p15:guide>
        <p15:guide id="2" pos="5533">
          <p15:clr>
            <a:srgbClr val="747775"/>
          </p15:clr>
        </p15:guide>
        <p15:guide id="3" orient="horz" pos="3013">
          <p15:clr>
            <a:srgbClr val="747775"/>
          </p15:clr>
        </p15:guide>
        <p15:guide id="4" orient="horz" pos="634">
          <p15:clr>
            <a:srgbClr val="747775"/>
          </p15:clr>
        </p15:guide>
        <p15:guide id="5" pos="4971">
          <p15:clr>
            <a:srgbClr val="747775"/>
          </p15:clr>
        </p15:guide>
        <p15:guide id="6" pos="5760">
          <p15:clr>
            <a:srgbClr val="747775"/>
          </p15:clr>
        </p15:guide>
        <p15:guide id="7" orient="horz" pos="862">
          <p15:clr>
            <a:srgbClr val="747775"/>
          </p15:clr>
        </p15:guide>
        <p15:guide id="8" orient="horz" pos="227">
          <p15:clr>
            <a:srgbClr val="747775"/>
          </p15:clr>
        </p15:guide>
        <p15:guide id="9" pos="5198">
          <p15:clr>
            <a:srgbClr val="747775"/>
          </p15:clr>
        </p15:guide>
        <p15:guide id="10" pos="4971">
          <p15:clr>
            <a:srgbClr val="747775"/>
          </p15:clr>
        </p15:guide>
        <p15:guide id="11" orient="horz">
          <p15:clr>
            <a:srgbClr val="747775"/>
          </p15:clr>
        </p15:guide>
        <p15:guide id="12" orient="horz" pos="1134">
          <p15:clr>
            <a:srgbClr val="747775"/>
          </p15:clr>
        </p15:guide>
        <p15:guide id="13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528A963-BE6F-4BDC-A488-A80B14DA49D6}">
  <a:tblStyle styleId="{E528A963-BE6F-4BDC-A488-A80B14DA49D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27"/>
        <p:guide pos="5533"/>
        <p:guide pos="3013" orient="horz"/>
        <p:guide pos="634" orient="horz"/>
        <p:guide pos="4971"/>
        <p:guide pos="5760"/>
        <p:guide pos="862" orient="horz"/>
        <p:guide pos="227" orient="horz"/>
        <p:guide pos="5198"/>
        <p:guide pos="4971"/>
        <p:guide orient="horz"/>
        <p:guide pos="1134" orient="horz"/>
        <p:guide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Slab-bold.fntdata"/><Relationship Id="rId30" Type="http://schemas.openxmlformats.org/officeDocument/2006/relationships/font" Target="fonts/RobotoSlab-regular.fntdata"/><Relationship Id="rId11" Type="http://schemas.openxmlformats.org/officeDocument/2006/relationships/slide" Target="slides/slide5.xml"/><Relationship Id="rId33" Type="http://schemas.openxmlformats.org/officeDocument/2006/relationships/font" Target="fonts/Montserrat-bold.fntdata"/><Relationship Id="rId10" Type="http://schemas.openxmlformats.org/officeDocument/2006/relationships/slide" Target="slides/slide4.xml"/><Relationship Id="rId32" Type="http://schemas.openxmlformats.org/officeDocument/2006/relationships/font" Target="fonts/Montserrat-regular.fntdata"/><Relationship Id="rId13" Type="http://schemas.openxmlformats.org/officeDocument/2006/relationships/slide" Target="slides/slide7.xml"/><Relationship Id="rId35" Type="http://schemas.openxmlformats.org/officeDocument/2006/relationships/font" Target="fonts/Montserrat-boldItalic.fntdata"/><Relationship Id="rId12" Type="http://schemas.openxmlformats.org/officeDocument/2006/relationships/slide" Target="slides/slide6.xml"/><Relationship Id="rId34" Type="http://schemas.openxmlformats.org/officeDocument/2006/relationships/font" Target="fonts/Montserrat-italic.fntdata"/><Relationship Id="rId15" Type="http://schemas.openxmlformats.org/officeDocument/2006/relationships/slide" Target="slides/slide9.xml"/><Relationship Id="rId37" Type="http://schemas.openxmlformats.org/officeDocument/2006/relationships/font" Target="fonts/RobotoSlabSemiBold-bold.fntdata"/><Relationship Id="rId14" Type="http://schemas.openxmlformats.org/officeDocument/2006/relationships/slide" Target="slides/slide8.xml"/><Relationship Id="rId36" Type="http://schemas.openxmlformats.org/officeDocument/2006/relationships/font" Target="fonts/RobotoSlabSemiBold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80d17a0f9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80d17a0f9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80d17a0f9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80d17a0f9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580d17a0f9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580d17a0f9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80d17a0f9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80d17a0f9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580d17a0f9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580d17a0f9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580d17a0f9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580d17a0f9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80d17a0f9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80d17a0f9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580d17a0f9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580d17a0f9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580d17a0f9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580d17a0f9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580d17a0f9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580d17a0f9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80d17a0f9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580d17a0f9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580d17a0f9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580d17a0f9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580d17a0f9_0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580d17a0f9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55a2d35a05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55a2d35a05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55a2d35a05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55a2d35a05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553606ae2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5553606ae2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580d17a0f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580d17a0f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80d17a0f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80d17a0f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5a2d35a05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5a2d35a05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80d17a0f9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80d17a0f9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580d17a0f9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580d17a0f9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580d17a0f9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580d17a0f9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, белый фон">
  <p:cSld name="CUSTOM_14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1">
    <p:bg>
      <p:bgPr>
        <a:solidFill>
          <a:srgbClr val="0A2463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/>
          <p:nvPr>
            <p:ph type="title"/>
          </p:nvPr>
        </p:nvSpPr>
        <p:spPr>
          <a:xfrm>
            <a:off x="311708" y="74457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 SemiBold"/>
              <a:buNone/>
              <a:defRPr sz="4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12C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12C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12C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12C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12C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12C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12C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412C"/>
              </a:buClr>
              <a:buSzPts val="1800"/>
              <a:buNone/>
              <a:defRPr/>
            </a:lvl9pPr>
          </a:lstStyle>
          <a:p/>
        </p:txBody>
      </p:sp>
      <p:sp>
        <p:nvSpPr>
          <p:cNvPr id="53" name="Google Shape;53;p14"/>
          <p:cNvSpPr txBox="1"/>
          <p:nvPr>
            <p:ph idx="1" type="body"/>
          </p:nvPr>
        </p:nvSpPr>
        <p:spPr>
          <a:xfrm>
            <a:off x="311699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54" name="Google Shape;54;p14"/>
          <p:cNvSpPr txBox="1"/>
          <p:nvPr>
            <p:ph idx="12" type="sldNum"/>
          </p:nvPr>
        </p:nvSpPr>
        <p:spPr>
          <a:xfrm>
            <a:off x="8684345" y="4700819"/>
            <a:ext cx="336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6.png"/><Relationship Id="rId8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6552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/>
          <p:nvPr/>
        </p:nvSpPr>
        <p:spPr>
          <a:xfrm>
            <a:off x="7893800" y="-25"/>
            <a:ext cx="1250100" cy="5143500"/>
          </a:xfrm>
          <a:prstGeom prst="rect">
            <a:avLst/>
          </a:prstGeom>
          <a:solidFill>
            <a:srgbClr val="0C1D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5"/>
          <p:cNvSpPr txBox="1"/>
          <p:nvPr/>
        </p:nvSpPr>
        <p:spPr>
          <a:xfrm>
            <a:off x="360000" y="3243881"/>
            <a:ext cx="64473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работы аутсорсинговой компании</a:t>
            </a:r>
            <a:endParaRPr sz="23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по закрытию вакансий организаций</a:t>
            </a:r>
            <a:endParaRPr sz="23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с учетом трансформации рынка труда. Тренды 2025-2035.</a:t>
            </a:r>
            <a:endParaRPr sz="23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61" name="Google Shape;61;p15"/>
          <p:cNvSpPr txBox="1"/>
          <p:nvPr/>
        </p:nvSpPr>
        <p:spPr>
          <a:xfrm>
            <a:off x="360000" y="2472875"/>
            <a:ext cx="6333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6000">
                <a:solidFill>
                  <a:schemeClr val="lt1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Инструменты</a:t>
            </a:r>
            <a:endParaRPr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pic>
        <p:nvPicPr>
          <p:cNvPr id="62" name="Google Shape;62;p15" title="Group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000" y="360000"/>
            <a:ext cx="1985055" cy="646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" name="Google Shape;63;p15"/>
          <p:cNvCxnSpPr/>
          <p:nvPr/>
        </p:nvCxnSpPr>
        <p:spPr>
          <a:xfrm>
            <a:off x="-95850" y="1368164"/>
            <a:ext cx="9335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" name="Google Shape;64;p15"/>
          <p:cNvCxnSpPr/>
          <p:nvPr/>
        </p:nvCxnSpPr>
        <p:spPr>
          <a:xfrm>
            <a:off x="7890187" y="-903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" name="Google Shape;65;p15"/>
          <p:cNvCxnSpPr/>
          <p:nvPr/>
        </p:nvCxnSpPr>
        <p:spPr>
          <a:xfrm>
            <a:off x="4533375" y="-86600"/>
            <a:ext cx="4706400" cy="4706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" name="Google Shape;66;p15"/>
          <p:cNvSpPr/>
          <p:nvPr/>
        </p:nvSpPr>
        <p:spPr>
          <a:xfrm>
            <a:off x="7897597" y="-1193902"/>
            <a:ext cx="2561700" cy="2562000"/>
          </a:xfrm>
          <a:prstGeom prst="pie">
            <a:avLst>
              <a:gd fmla="val 5412608" name="adj1"/>
              <a:gd fmla="val 16200000" name="adj2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6552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4" title="ChatGPT Image 14 мая 2025 г., 00_17_04.png"/>
          <p:cNvPicPr preferRelativeResize="0"/>
          <p:nvPr/>
        </p:nvPicPr>
        <p:blipFill rotWithShape="1">
          <a:blip r:embed="rId3">
            <a:alphaModFix/>
          </a:blip>
          <a:srcRect b="7066" l="0" r="0" t="7074"/>
          <a:stretch/>
        </p:blipFill>
        <p:spPr>
          <a:xfrm>
            <a:off x="3896150" y="-6600"/>
            <a:ext cx="39938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4"/>
          <p:cNvSpPr/>
          <p:nvPr/>
        </p:nvSpPr>
        <p:spPr>
          <a:xfrm>
            <a:off x="7890700" y="350"/>
            <a:ext cx="1253400" cy="5143500"/>
          </a:xfrm>
          <a:prstGeom prst="rect">
            <a:avLst/>
          </a:prstGeom>
          <a:solidFill>
            <a:srgbClr val="0C1D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7" name="Google Shape;197;p24"/>
          <p:cNvCxnSpPr/>
          <p:nvPr/>
        </p:nvCxnSpPr>
        <p:spPr>
          <a:xfrm>
            <a:off x="7889175" y="1367750"/>
            <a:ext cx="1350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8" name="Google Shape;198;p24"/>
          <p:cNvCxnSpPr/>
          <p:nvPr/>
        </p:nvCxnSpPr>
        <p:spPr>
          <a:xfrm>
            <a:off x="7890354" y="-903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9" name="Google Shape;199;p24"/>
          <p:cNvSpPr txBox="1"/>
          <p:nvPr/>
        </p:nvSpPr>
        <p:spPr>
          <a:xfrm>
            <a:off x="360000" y="172400"/>
            <a:ext cx="27201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6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74 </a:t>
            </a:r>
            <a:r>
              <a:rPr b="1" lang="ru" sz="32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млн</a:t>
            </a:r>
            <a:endParaRPr b="1" sz="32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00" name="Google Shape;200;p24"/>
          <p:cNvSpPr txBox="1"/>
          <p:nvPr/>
        </p:nvSpPr>
        <p:spPr>
          <a:xfrm>
            <a:off x="360000" y="1084300"/>
            <a:ext cx="36369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человек - рабочая сила в России       на 2024-2025 года (Росстат) </a:t>
            </a:r>
            <a:endParaRPr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01" name="Google Shape;201;p24"/>
          <p:cNvSpPr txBox="1"/>
          <p:nvPr/>
        </p:nvSpPr>
        <p:spPr>
          <a:xfrm>
            <a:off x="358726" y="1704425"/>
            <a:ext cx="52815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6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62,9%</a:t>
            </a:r>
            <a:endParaRPr b="1" sz="60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02" name="Google Shape;202;p24"/>
          <p:cNvSpPr txBox="1"/>
          <p:nvPr/>
        </p:nvSpPr>
        <p:spPr>
          <a:xfrm>
            <a:off x="358725" y="2616325"/>
            <a:ext cx="35364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экономически активные люди от общего числа населения России старше 15 лет</a:t>
            </a:r>
            <a:endParaRPr sz="12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03" name="Google Shape;203;p24" title="Vect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1577" y="360000"/>
            <a:ext cx="532420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4"/>
          <p:cNvSpPr/>
          <p:nvPr/>
        </p:nvSpPr>
        <p:spPr>
          <a:xfrm rot="5400000">
            <a:off x="7890399" y="3875442"/>
            <a:ext cx="2580000" cy="2580300"/>
          </a:xfrm>
          <a:prstGeom prst="pie">
            <a:avLst>
              <a:gd fmla="val 5412608" name="adj1"/>
              <a:gd fmla="val 10813995" name="adj2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5" name="Google Shape;205;p24"/>
          <p:cNvCxnSpPr/>
          <p:nvPr/>
        </p:nvCxnSpPr>
        <p:spPr>
          <a:xfrm>
            <a:off x="3895050" y="-141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6" name="Google Shape;206;p24"/>
          <p:cNvSpPr txBox="1"/>
          <p:nvPr/>
        </p:nvSpPr>
        <p:spPr>
          <a:xfrm>
            <a:off x="358726" y="3533225"/>
            <a:ext cx="52815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6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771,8 </a:t>
            </a:r>
            <a:r>
              <a:rPr b="1" lang="ru" sz="32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тыс</a:t>
            </a:r>
            <a:endParaRPr b="1" sz="32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07" name="Google Shape;207;p24"/>
          <p:cNvSpPr txBox="1"/>
          <p:nvPr/>
        </p:nvSpPr>
        <p:spPr>
          <a:xfrm>
            <a:off x="410250" y="4383300"/>
            <a:ext cx="353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потенциальная рабочая сила </a:t>
            </a:r>
            <a:endParaRPr sz="12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6552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5" title="ChatGPT Image 14 мая 2025 г., 00_17_04.png"/>
          <p:cNvPicPr preferRelativeResize="0"/>
          <p:nvPr/>
        </p:nvPicPr>
        <p:blipFill rotWithShape="1">
          <a:blip r:embed="rId3">
            <a:alphaModFix amt="40000"/>
          </a:blip>
          <a:srcRect b="7066" l="0" r="0" t="7074"/>
          <a:stretch/>
        </p:blipFill>
        <p:spPr>
          <a:xfrm>
            <a:off x="3896150" y="-6600"/>
            <a:ext cx="39938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5"/>
          <p:cNvSpPr/>
          <p:nvPr/>
        </p:nvSpPr>
        <p:spPr>
          <a:xfrm>
            <a:off x="7890700" y="350"/>
            <a:ext cx="1253400" cy="5143500"/>
          </a:xfrm>
          <a:prstGeom prst="rect">
            <a:avLst/>
          </a:prstGeom>
          <a:solidFill>
            <a:srgbClr val="0C1D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14" name="Google Shape;214;p25"/>
          <p:cNvCxnSpPr/>
          <p:nvPr/>
        </p:nvCxnSpPr>
        <p:spPr>
          <a:xfrm>
            <a:off x="7889175" y="1367750"/>
            <a:ext cx="1350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5" name="Google Shape;215;p25"/>
          <p:cNvCxnSpPr/>
          <p:nvPr/>
        </p:nvCxnSpPr>
        <p:spPr>
          <a:xfrm>
            <a:off x="7890354" y="-903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6" name="Google Shape;216;p25"/>
          <p:cNvSpPr txBox="1"/>
          <p:nvPr/>
        </p:nvSpPr>
        <p:spPr>
          <a:xfrm>
            <a:off x="360000" y="172400"/>
            <a:ext cx="33126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6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559,8</a:t>
            </a:r>
            <a:r>
              <a:rPr b="1" lang="ru" sz="6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b="1" lang="ru" sz="32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тыс</a:t>
            </a:r>
            <a:endParaRPr b="1" sz="32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17" name="Google Shape;217;p25"/>
          <p:cNvSpPr txBox="1"/>
          <p:nvPr/>
        </p:nvSpPr>
        <p:spPr>
          <a:xfrm>
            <a:off x="360000" y="1084300"/>
            <a:ext cx="34704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человек - рабочая сила в Калининграде и области                   на 2024-2025 года (Росстат) </a:t>
            </a:r>
            <a:endParaRPr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18" name="Google Shape;218;p25"/>
          <p:cNvSpPr txBox="1"/>
          <p:nvPr/>
        </p:nvSpPr>
        <p:spPr>
          <a:xfrm>
            <a:off x="360001" y="3371400"/>
            <a:ext cx="52815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6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2,3 </a:t>
            </a:r>
            <a:r>
              <a:rPr b="1" lang="ru" sz="32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тыс</a:t>
            </a:r>
            <a:endParaRPr b="1" sz="32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19" name="Google Shape;219;p25"/>
          <p:cNvSpPr txBox="1"/>
          <p:nvPr/>
        </p:nvSpPr>
        <p:spPr>
          <a:xfrm>
            <a:off x="360000" y="4250975"/>
            <a:ext cx="35364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человек - потенциальная рабочая сила Калининграда и области</a:t>
            </a:r>
            <a:r>
              <a:rPr lang="ru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:</a:t>
            </a:r>
            <a:endParaRPr sz="12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20" name="Google Shape;220;p25" title="Vect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1577" y="360000"/>
            <a:ext cx="532420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5"/>
          <p:cNvSpPr/>
          <p:nvPr/>
        </p:nvSpPr>
        <p:spPr>
          <a:xfrm rot="5400000">
            <a:off x="7890399" y="3875442"/>
            <a:ext cx="2580000" cy="2580300"/>
          </a:xfrm>
          <a:prstGeom prst="pie">
            <a:avLst>
              <a:gd fmla="val 5412608" name="adj1"/>
              <a:gd fmla="val 10813995" name="adj2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2" name="Google Shape;222;p25"/>
          <p:cNvCxnSpPr/>
          <p:nvPr/>
        </p:nvCxnSpPr>
        <p:spPr>
          <a:xfrm>
            <a:off x="3895050" y="-141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3" name="Google Shape;223;p25"/>
          <p:cNvSpPr txBox="1"/>
          <p:nvPr/>
        </p:nvSpPr>
        <p:spPr>
          <a:xfrm>
            <a:off x="4006900" y="172400"/>
            <a:ext cx="37716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4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Калинингради область</a:t>
            </a:r>
            <a:endParaRPr b="1" sz="40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24" name="Google Shape;224;p25"/>
          <p:cNvSpPr txBox="1"/>
          <p:nvPr/>
        </p:nvSpPr>
        <p:spPr>
          <a:xfrm>
            <a:off x="360000" y="1800000"/>
            <a:ext cx="33126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6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66,7%</a:t>
            </a:r>
            <a:endParaRPr b="1" sz="32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25" name="Google Shape;225;p25"/>
          <p:cNvSpPr txBox="1"/>
          <p:nvPr/>
        </p:nvSpPr>
        <p:spPr>
          <a:xfrm>
            <a:off x="381000" y="2667000"/>
            <a:ext cx="33678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экономически активные люди от общего числа населения России старше 15 лет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6552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"/>
          <p:cNvSpPr/>
          <p:nvPr/>
        </p:nvSpPr>
        <p:spPr>
          <a:xfrm rot="-5400000">
            <a:off x="3890475" y="-3890200"/>
            <a:ext cx="1367400" cy="9148500"/>
          </a:xfrm>
          <a:prstGeom prst="rect">
            <a:avLst/>
          </a:prstGeom>
          <a:solidFill>
            <a:srgbClr val="0C1D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1" name="Google Shape;231;p26"/>
          <p:cNvCxnSpPr/>
          <p:nvPr/>
        </p:nvCxnSpPr>
        <p:spPr>
          <a:xfrm>
            <a:off x="-95850" y="1367762"/>
            <a:ext cx="9335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2" name="Google Shape;232;p26"/>
          <p:cNvCxnSpPr/>
          <p:nvPr/>
        </p:nvCxnSpPr>
        <p:spPr>
          <a:xfrm>
            <a:off x="7890354" y="-903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3" name="Google Shape;233;p26"/>
          <p:cNvSpPr txBox="1"/>
          <p:nvPr/>
        </p:nvSpPr>
        <p:spPr>
          <a:xfrm>
            <a:off x="360000" y="360006"/>
            <a:ext cx="644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ВЫВОД №1</a:t>
            </a:r>
            <a:endParaRPr sz="3000"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pic>
        <p:nvPicPr>
          <p:cNvPr id="234" name="Google Shape;234;p26" title="Vect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1577" y="360000"/>
            <a:ext cx="532420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6"/>
          <p:cNvSpPr/>
          <p:nvPr/>
        </p:nvSpPr>
        <p:spPr>
          <a:xfrm rot="5400000">
            <a:off x="7890399" y="3875442"/>
            <a:ext cx="2580000" cy="2580300"/>
          </a:xfrm>
          <a:prstGeom prst="pie">
            <a:avLst>
              <a:gd fmla="val 5412608" name="adj1"/>
              <a:gd fmla="val 10813995" name="adj2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6"/>
          <p:cNvSpPr txBox="1"/>
          <p:nvPr/>
        </p:nvSpPr>
        <p:spPr>
          <a:xfrm>
            <a:off x="360000" y="1727675"/>
            <a:ext cx="67086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Есть резерв рабочей силы. </a:t>
            </a:r>
            <a:endParaRPr sz="20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Требуются новые инструменты для вовлечения его в экономику.</a:t>
            </a:r>
            <a:endParaRPr sz="20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Аутсорсинг и аутстаффинг </a:t>
            </a:r>
            <a:r>
              <a:rPr lang="ru" sz="2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позволяют использовать именно этот</a:t>
            </a:r>
            <a:r>
              <a:rPr b="1" lang="ru" sz="2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 резерв.</a:t>
            </a:r>
            <a:endParaRPr b="1" sz="20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/>
          <p:nvPr/>
        </p:nvSpPr>
        <p:spPr>
          <a:xfrm rot="-5400000">
            <a:off x="3888675" y="-3888400"/>
            <a:ext cx="1367400" cy="9144900"/>
          </a:xfrm>
          <a:prstGeom prst="rect">
            <a:avLst/>
          </a:prstGeom>
          <a:solidFill>
            <a:srgbClr val="2665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7"/>
          <p:cNvSpPr/>
          <p:nvPr/>
        </p:nvSpPr>
        <p:spPr>
          <a:xfrm>
            <a:off x="7890700" y="350"/>
            <a:ext cx="1253400" cy="1357800"/>
          </a:xfrm>
          <a:prstGeom prst="rect">
            <a:avLst/>
          </a:prstGeom>
          <a:solidFill>
            <a:srgbClr val="0C1D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3" name="Google Shape;243;p27"/>
          <p:cNvCxnSpPr/>
          <p:nvPr/>
        </p:nvCxnSpPr>
        <p:spPr>
          <a:xfrm>
            <a:off x="-95850" y="1367762"/>
            <a:ext cx="9335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4" name="Google Shape;244;p27"/>
          <p:cNvCxnSpPr/>
          <p:nvPr/>
        </p:nvCxnSpPr>
        <p:spPr>
          <a:xfrm>
            <a:off x="7890391" y="-903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5" name="Google Shape;245;p27"/>
          <p:cNvSpPr txBox="1"/>
          <p:nvPr/>
        </p:nvSpPr>
        <p:spPr>
          <a:xfrm>
            <a:off x="360000" y="360006"/>
            <a:ext cx="644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ПЛАТФОРМЕННАЯ ЗАНЯТОСТЬ</a:t>
            </a:r>
            <a:endParaRPr sz="3000"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pic>
        <p:nvPicPr>
          <p:cNvPr id="246" name="Google Shape;246;p27" title="Vect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1577" y="360000"/>
            <a:ext cx="532420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7"/>
          <p:cNvSpPr txBox="1"/>
          <p:nvPr/>
        </p:nvSpPr>
        <p:spPr>
          <a:xfrm>
            <a:off x="360000" y="1800000"/>
            <a:ext cx="83175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Платформенная занятость </a:t>
            </a:r>
            <a:r>
              <a:rPr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— это выполнение работы через цифровые платформы, без официального трудоустройства </a:t>
            </a:r>
            <a:endParaRPr sz="20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в штате компании.</a:t>
            </a:r>
            <a:endParaRPr sz="20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Примеры: Яндекс.Еда, Wildberries, Ozon, Профи, YouDo, GIGwork, Деливери Клаб, такси-сервисы.</a:t>
            </a:r>
            <a:endParaRPr b="1" sz="18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8"/>
          <p:cNvSpPr/>
          <p:nvPr/>
        </p:nvSpPr>
        <p:spPr>
          <a:xfrm rot="-5400000">
            <a:off x="3888675" y="-3888400"/>
            <a:ext cx="1367400" cy="9144900"/>
          </a:xfrm>
          <a:prstGeom prst="rect">
            <a:avLst/>
          </a:prstGeom>
          <a:solidFill>
            <a:srgbClr val="2665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8"/>
          <p:cNvSpPr/>
          <p:nvPr/>
        </p:nvSpPr>
        <p:spPr>
          <a:xfrm>
            <a:off x="7890700" y="350"/>
            <a:ext cx="1253400" cy="1357800"/>
          </a:xfrm>
          <a:prstGeom prst="rect">
            <a:avLst/>
          </a:prstGeom>
          <a:solidFill>
            <a:srgbClr val="0C1D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4" name="Google Shape;254;p28"/>
          <p:cNvCxnSpPr/>
          <p:nvPr/>
        </p:nvCxnSpPr>
        <p:spPr>
          <a:xfrm>
            <a:off x="-95850" y="1367762"/>
            <a:ext cx="9335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5" name="Google Shape;255;p28"/>
          <p:cNvCxnSpPr/>
          <p:nvPr/>
        </p:nvCxnSpPr>
        <p:spPr>
          <a:xfrm>
            <a:off x="7890391" y="-903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6" name="Google Shape;256;p28"/>
          <p:cNvSpPr txBox="1"/>
          <p:nvPr/>
        </p:nvSpPr>
        <p:spPr>
          <a:xfrm>
            <a:off x="360000" y="360006"/>
            <a:ext cx="644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ПЛАТФОРМЕННАЯ ЗАНЯТОСТЬ</a:t>
            </a:r>
            <a:endParaRPr sz="3000"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pic>
        <p:nvPicPr>
          <p:cNvPr id="257" name="Google Shape;257;p28" title="Vect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1577" y="360000"/>
            <a:ext cx="532420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8"/>
          <p:cNvSpPr txBox="1"/>
          <p:nvPr/>
        </p:nvSpPr>
        <p:spPr>
          <a:xfrm>
            <a:off x="409350" y="1582825"/>
            <a:ext cx="3450900" cy="14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266552"/>
                </a:solidFill>
                <a:latin typeface="Roboto Slab"/>
                <a:ea typeface="Roboto Slab"/>
                <a:cs typeface="Roboto Slab"/>
                <a:sym typeface="Roboto Slab"/>
              </a:rPr>
              <a:t>Гибкий формат: </a:t>
            </a:r>
            <a:r>
              <a:rPr lang="ru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исполнители подключаются по мере необходимости</a:t>
            </a:r>
            <a:endParaRPr sz="18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3000">
              <a:solidFill>
                <a:srgbClr val="266552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59" name="Google Shape;259;p28"/>
          <p:cNvSpPr txBox="1"/>
          <p:nvPr/>
        </p:nvSpPr>
        <p:spPr>
          <a:xfrm>
            <a:off x="409350" y="3396100"/>
            <a:ext cx="33816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Оформление как </a:t>
            </a:r>
            <a:r>
              <a:rPr b="1" lang="ru" sz="2400">
                <a:solidFill>
                  <a:srgbClr val="266552"/>
                </a:solidFill>
                <a:latin typeface="Roboto Slab"/>
                <a:ea typeface="Roboto Slab"/>
                <a:cs typeface="Roboto Slab"/>
                <a:sym typeface="Roboto Slab"/>
              </a:rPr>
              <a:t>самозанятые</a:t>
            </a:r>
            <a:r>
              <a:rPr lang="ru" sz="2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lang="ru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или через агентский договор</a:t>
            </a:r>
            <a:endParaRPr sz="18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60" name="Google Shape;260;p28"/>
          <p:cNvSpPr txBox="1"/>
          <p:nvPr/>
        </p:nvSpPr>
        <p:spPr>
          <a:xfrm>
            <a:off x="4176025" y="1491350"/>
            <a:ext cx="35958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266552"/>
                </a:solidFill>
                <a:latin typeface="Roboto Slab"/>
                <a:ea typeface="Roboto Slab"/>
                <a:cs typeface="Roboto Slab"/>
                <a:sym typeface="Roboto Slab"/>
              </a:rPr>
              <a:t>Оплата за результат</a:t>
            </a:r>
            <a:r>
              <a:rPr b="1" lang="ru" sz="3000">
                <a:solidFill>
                  <a:srgbClr val="266552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endParaRPr b="1" sz="3000">
              <a:solidFill>
                <a:srgbClr val="26655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(доставку, сборку, услугу, смену)</a:t>
            </a:r>
            <a:endParaRPr sz="18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61" name="Google Shape;261;p28"/>
          <p:cNvSpPr txBox="1"/>
          <p:nvPr/>
        </p:nvSpPr>
        <p:spPr>
          <a:xfrm>
            <a:off x="4284600" y="3346750"/>
            <a:ext cx="35958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266552"/>
                </a:solidFill>
                <a:latin typeface="Roboto Slab"/>
                <a:ea typeface="Roboto Slab"/>
                <a:cs typeface="Roboto Slab"/>
                <a:sym typeface="Roboto Slab"/>
              </a:rPr>
              <a:t>Отсутствие </a:t>
            </a:r>
            <a:r>
              <a:rPr lang="ru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классических трудовых гарантий (больничные, отпуск)</a:t>
            </a:r>
            <a:endParaRPr sz="18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9" title="2193aeee6281722b5e0485f7c78b1349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5434" r="25434" t="0"/>
          <a:stretch/>
        </p:blipFill>
        <p:spPr>
          <a:xfrm>
            <a:off x="5780125" y="3200"/>
            <a:ext cx="3369300" cy="51435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</p:pic>
      <p:sp>
        <p:nvSpPr>
          <p:cNvPr id="267" name="Google Shape;267;p29"/>
          <p:cNvSpPr/>
          <p:nvPr/>
        </p:nvSpPr>
        <p:spPr>
          <a:xfrm rot="-5400000">
            <a:off x="2207025" y="-2206750"/>
            <a:ext cx="1367400" cy="5781600"/>
          </a:xfrm>
          <a:prstGeom prst="rect">
            <a:avLst/>
          </a:prstGeom>
          <a:solidFill>
            <a:srgbClr val="2665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8" name="Google Shape;268;p29"/>
          <p:cNvCxnSpPr/>
          <p:nvPr/>
        </p:nvCxnSpPr>
        <p:spPr>
          <a:xfrm>
            <a:off x="-95850" y="1367762"/>
            <a:ext cx="9335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9" name="Google Shape;269;p29"/>
          <p:cNvCxnSpPr/>
          <p:nvPr/>
        </p:nvCxnSpPr>
        <p:spPr>
          <a:xfrm>
            <a:off x="5782239" y="-903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0" name="Google Shape;270;p29"/>
          <p:cNvSpPr txBox="1"/>
          <p:nvPr/>
        </p:nvSpPr>
        <p:spPr>
          <a:xfrm>
            <a:off x="360000" y="360006"/>
            <a:ext cx="644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GigWork</a:t>
            </a:r>
            <a:endParaRPr sz="3000"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pic>
        <p:nvPicPr>
          <p:cNvPr id="271" name="Google Shape;271;p29" title="Vector-1.png"/>
          <p:cNvPicPr preferRelativeResize="0"/>
          <p:nvPr/>
        </p:nvPicPr>
        <p:blipFill rotWithShape="1">
          <a:blip r:embed="rId4">
            <a:alphaModFix/>
          </a:blip>
          <a:srcRect b="288" l="0" r="0" t="298"/>
          <a:stretch/>
        </p:blipFill>
        <p:spPr>
          <a:xfrm>
            <a:off x="8251577" y="360000"/>
            <a:ext cx="532420" cy="646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9"/>
          <p:cNvSpPr txBox="1"/>
          <p:nvPr/>
        </p:nvSpPr>
        <p:spPr>
          <a:xfrm>
            <a:off x="329325" y="1703950"/>
            <a:ext cx="5122800" cy="26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GIGwork </a:t>
            </a:r>
            <a:r>
              <a:rPr lang="ru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— российская цифровая платформа для поиска временного и посменного персонала в логистике, торговле, производстве</a:t>
            </a:r>
            <a:endParaRPr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Предлагает </a:t>
            </a:r>
            <a:r>
              <a:rPr b="1" lang="ru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автоматизированный подбор, </a:t>
            </a:r>
            <a:r>
              <a:rPr lang="ru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оплату, учёт смен и рейтинги исполнителей</a:t>
            </a:r>
            <a:endParaRPr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Решает проблему «здесь и сейчас» —</a:t>
            </a:r>
            <a:r>
              <a:rPr lang="ru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 особенно в период пиковых нагрузок</a:t>
            </a:r>
            <a:endParaRPr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0"/>
          <p:cNvSpPr/>
          <p:nvPr/>
        </p:nvSpPr>
        <p:spPr>
          <a:xfrm rot="-5400000">
            <a:off x="3888675" y="-3888400"/>
            <a:ext cx="1367400" cy="9144900"/>
          </a:xfrm>
          <a:prstGeom prst="rect">
            <a:avLst/>
          </a:prstGeom>
          <a:solidFill>
            <a:srgbClr val="2665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0"/>
          <p:cNvSpPr/>
          <p:nvPr/>
        </p:nvSpPr>
        <p:spPr>
          <a:xfrm>
            <a:off x="7890700" y="350"/>
            <a:ext cx="1253400" cy="1357800"/>
          </a:xfrm>
          <a:prstGeom prst="rect">
            <a:avLst/>
          </a:prstGeom>
          <a:solidFill>
            <a:srgbClr val="0C1D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9" name="Google Shape;279;p30"/>
          <p:cNvCxnSpPr/>
          <p:nvPr/>
        </p:nvCxnSpPr>
        <p:spPr>
          <a:xfrm>
            <a:off x="-95850" y="1367762"/>
            <a:ext cx="9335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0" name="Google Shape;280;p30"/>
          <p:cNvCxnSpPr/>
          <p:nvPr/>
        </p:nvCxnSpPr>
        <p:spPr>
          <a:xfrm>
            <a:off x="7890391" y="-903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1" name="Google Shape;281;p30"/>
          <p:cNvSpPr txBox="1"/>
          <p:nvPr/>
        </p:nvSpPr>
        <p:spPr>
          <a:xfrm>
            <a:off x="360000" y="360006"/>
            <a:ext cx="644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ВЫВОД №2</a:t>
            </a:r>
            <a:endParaRPr sz="3000"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pic>
        <p:nvPicPr>
          <p:cNvPr id="282" name="Google Shape;282;p30" title="Vect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1577" y="360000"/>
            <a:ext cx="532420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0"/>
          <p:cNvSpPr txBox="1"/>
          <p:nvPr/>
        </p:nvSpPr>
        <p:spPr>
          <a:xfrm>
            <a:off x="360000" y="1800000"/>
            <a:ext cx="8317500" cy="29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Платформенная занятость </a:t>
            </a:r>
            <a:r>
              <a:rPr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— это реальный кадровый резерв, который гибко подстраивается под потребности бизнеса.</a:t>
            </a:r>
            <a:endParaRPr sz="20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GIGwork и другие сервисы </a:t>
            </a:r>
            <a:r>
              <a:rPr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становятся реальным инструментом </a:t>
            </a:r>
            <a:r>
              <a:rPr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автоматизации</a:t>
            </a:r>
            <a:r>
              <a:rPr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 бизнес-процессов и обеспечении эффективной занятости населения. </a:t>
            </a:r>
            <a:endParaRPr sz="20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1"/>
          <p:cNvSpPr/>
          <p:nvPr/>
        </p:nvSpPr>
        <p:spPr>
          <a:xfrm>
            <a:off x="4209038" y="3425450"/>
            <a:ext cx="2685300" cy="1421700"/>
          </a:xfrm>
          <a:prstGeom prst="round1Rect">
            <a:avLst>
              <a:gd fmla="val 32266" name="adj"/>
            </a:avLst>
          </a:prstGeom>
          <a:noFill/>
          <a:ln cap="flat" cmpd="sng" w="38100">
            <a:solidFill>
              <a:srgbClr val="2665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89" name="Google Shape;289;p31"/>
          <p:cNvSpPr/>
          <p:nvPr/>
        </p:nvSpPr>
        <p:spPr>
          <a:xfrm>
            <a:off x="4179350" y="1638750"/>
            <a:ext cx="2685300" cy="1421700"/>
          </a:xfrm>
          <a:prstGeom prst="round1Rect">
            <a:avLst>
              <a:gd fmla="val 32266" name="adj"/>
            </a:avLst>
          </a:prstGeom>
          <a:noFill/>
          <a:ln cap="flat" cmpd="sng" w="38100">
            <a:solidFill>
              <a:srgbClr val="2665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90" name="Google Shape;290;p31"/>
          <p:cNvSpPr/>
          <p:nvPr/>
        </p:nvSpPr>
        <p:spPr>
          <a:xfrm>
            <a:off x="527850" y="3425450"/>
            <a:ext cx="2685300" cy="1421700"/>
          </a:xfrm>
          <a:prstGeom prst="round1Rect">
            <a:avLst>
              <a:gd fmla="val 32266" name="adj"/>
            </a:avLst>
          </a:prstGeom>
          <a:noFill/>
          <a:ln cap="flat" cmpd="sng" w="38100">
            <a:solidFill>
              <a:srgbClr val="2665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91" name="Google Shape;291;p31"/>
          <p:cNvSpPr/>
          <p:nvPr/>
        </p:nvSpPr>
        <p:spPr>
          <a:xfrm rot="-5400000">
            <a:off x="3890475" y="-3890200"/>
            <a:ext cx="1367400" cy="9148500"/>
          </a:xfrm>
          <a:prstGeom prst="rect">
            <a:avLst/>
          </a:prstGeom>
          <a:solidFill>
            <a:srgbClr val="2665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1"/>
          <p:cNvSpPr/>
          <p:nvPr/>
        </p:nvSpPr>
        <p:spPr>
          <a:xfrm>
            <a:off x="7890700" y="350"/>
            <a:ext cx="1253400" cy="5143500"/>
          </a:xfrm>
          <a:prstGeom prst="rect">
            <a:avLst/>
          </a:prstGeom>
          <a:solidFill>
            <a:srgbClr val="0C1D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3" name="Google Shape;293;p31"/>
          <p:cNvCxnSpPr/>
          <p:nvPr/>
        </p:nvCxnSpPr>
        <p:spPr>
          <a:xfrm>
            <a:off x="-95850" y="1367762"/>
            <a:ext cx="9335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4" name="Google Shape;294;p31"/>
          <p:cNvCxnSpPr/>
          <p:nvPr/>
        </p:nvCxnSpPr>
        <p:spPr>
          <a:xfrm>
            <a:off x="7890354" y="-903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5" name="Google Shape;295;p31"/>
          <p:cNvSpPr txBox="1"/>
          <p:nvPr/>
        </p:nvSpPr>
        <p:spPr>
          <a:xfrm>
            <a:off x="360000" y="360006"/>
            <a:ext cx="644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НЕОБХОДИМОСТЬ</a:t>
            </a:r>
            <a:endParaRPr sz="3000"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pic>
        <p:nvPicPr>
          <p:cNvPr id="296" name="Google Shape;296;p31" title="Vect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1577" y="360000"/>
            <a:ext cx="532420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1"/>
          <p:cNvSpPr/>
          <p:nvPr/>
        </p:nvSpPr>
        <p:spPr>
          <a:xfrm rot="5400000">
            <a:off x="7890399" y="3875442"/>
            <a:ext cx="2580000" cy="2580300"/>
          </a:xfrm>
          <a:prstGeom prst="pie">
            <a:avLst>
              <a:gd fmla="val 5412608" name="adj1"/>
              <a:gd fmla="val 10813995" name="adj2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1"/>
          <p:cNvSpPr/>
          <p:nvPr/>
        </p:nvSpPr>
        <p:spPr>
          <a:xfrm>
            <a:off x="527825" y="1638750"/>
            <a:ext cx="2685300" cy="1421700"/>
          </a:xfrm>
          <a:prstGeom prst="round1Rect">
            <a:avLst>
              <a:gd fmla="val 32266" name="adj"/>
            </a:avLst>
          </a:prstGeom>
          <a:noFill/>
          <a:ln cap="flat" cmpd="sng" w="38100">
            <a:solidFill>
              <a:srgbClr val="2665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99" name="Google Shape;299;p31"/>
          <p:cNvSpPr txBox="1"/>
          <p:nvPr/>
        </p:nvSpPr>
        <p:spPr>
          <a:xfrm>
            <a:off x="671325" y="1826375"/>
            <a:ext cx="2310000" cy="12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Быстрое закрытие вакантных позиций</a:t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00" name="Google Shape;300;p31"/>
          <p:cNvSpPr txBox="1"/>
          <p:nvPr/>
        </p:nvSpPr>
        <p:spPr>
          <a:xfrm>
            <a:off x="715475" y="3625500"/>
            <a:ext cx="2310000" cy="12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Гибкость и масштабируемость</a:t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01" name="Google Shape;301;p31"/>
          <p:cNvSpPr txBox="1"/>
          <p:nvPr/>
        </p:nvSpPr>
        <p:spPr>
          <a:xfrm>
            <a:off x="4367000" y="1779500"/>
            <a:ext cx="2310000" cy="12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Снижение HR-издержек </a:t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и нагрузки на отдел кадров</a:t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02" name="Google Shape;302;p31"/>
          <p:cNvSpPr txBox="1"/>
          <p:nvPr/>
        </p:nvSpPr>
        <p:spPr>
          <a:xfrm>
            <a:off x="4367000" y="3549300"/>
            <a:ext cx="2580300" cy="12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Уход от текучки </a:t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и затрат </a:t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на первичное обучение</a:t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6552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2"/>
          <p:cNvSpPr/>
          <p:nvPr/>
        </p:nvSpPr>
        <p:spPr>
          <a:xfrm rot="-5400000">
            <a:off x="3890475" y="-3890200"/>
            <a:ext cx="1367400" cy="9148500"/>
          </a:xfrm>
          <a:prstGeom prst="rect">
            <a:avLst/>
          </a:prstGeom>
          <a:solidFill>
            <a:srgbClr val="0C1D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8" name="Google Shape;308;p32"/>
          <p:cNvCxnSpPr/>
          <p:nvPr/>
        </p:nvCxnSpPr>
        <p:spPr>
          <a:xfrm>
            <a:off x="-95850" y="1367762"/>
            <a:ext cx="9335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9" name="Google Shape;309;p32"/>
          <p:cNvCxnSpPr/>
          <p:nvPr/>
        </p:nvCxnSpPr>
        <p:spPr>
          <a:xfrm>
            <a:off x="7890354" y="-903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0" name="Google Shape;310;p32"/>
          <p:cNvSpPr txBox="1"/>
          <p:nvPr/>
        </p:nvSpPr>
        <p:spPr>
          <a:xfrm>
            <a:off x="360000" y="360006"/>
            <a:ext cx="644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ХОРОШИЙ АУТСОРСИНГ</a:t>
            </a:r>
            <a:endParaRPr sz="3000"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pic>
        <p:nvPicPr>
          <p:cNvPr id="311" name="Google Shape;311;p32" title="Vect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1577" y="360000"/>
            <a:ext cx="532420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2"/>
          <p:cNvSpPr/>
          <p:nvPr/>
        </p:nvSpPr>
        <p:spPr>
          <a:xfrm rot="5400000">
            <a:off x="7890399" y="3875442"/>
            <a:ext cx="2580000" cy="2580300"/>
          </a:xfrm>
          <a:prstGeom prst="pie">
            <a:avLst>
              <a:gd fmla="val 5412608" name="adj1"/>
              <a:gd fmla="val 10813995" name="adj2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313" name="Google Shape;313;p32"/>
          <p:cNvGraphicFramePr/>
          <p:nvPr/>
        </p:nvGraphicFramePr>
        <p:xfrm>
          <a:off x="221950" y="1517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{E528A963-BE6F-4BDC-A488-A80B14DA49D6}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2000">
                          <a:solidFill>
                            <a:schemeClr val="lt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КРИТЕРИЙ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2000">
                          <a:solidFill>
                            <a:schemeClr val="lt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ХОРОШИЙ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2000">
                          <a:solidFill>
                            <a:schemeClr val="lt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ПЛОХОЙ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Законность</a:t>
                      </a:r>
                      <a:endParaRPr>
                        <a:solidFill>
                          <a:schemeClr val="lt1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Прозрачные договоры</a:t>
                      </a:r>
                      <a:endParaRPr>
                        <a:solidFill>
                          <a:schemeClr val="lt1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Схемы и фиктивные статусы</a:t>
                      </a:r>
                      <a:endParaRPr>
                        <a:solidFill>
                          <a:schemeClr val="lt1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Контроль</a:t>
                      </a:r>
                      <a:endParaRPr>
                        <a:solidFill>
                          <a:schemeClr val="lt1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Есть система учета</a:t>
                      </a:r>
                      <a:endParaRPr>
                        <a:solidFill>
                          <a:schemeClr val="lt1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“Кто пришел - тот работает”</a:t>
                      </a:r>
                      <a:endParaRPr>
                        <a:solidFill>
                          <a:schemeClr val="lt1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Ответственность</a:t>
                      </a:r>
                      <a:endParaRPr>
                        <a:solidFill>
                          <a:schemeClr val="lt1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За результат</a:t>
                      </a:r>
                      <a:endParaRPr>
                        <a:solidFill>
                          <a:schemeClr val="lt1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“Люди - это ваша проблема”</a:t>
                      </a:r>
                      <a:endParaRPr>
                        <a:solidFill>
                          <a:schemeClr val="lt1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Вовлеченность</a:t>
                      </a:r>
                      <a:endParaRPr>
                        <a:solidFill>
                          <a:schemeClr val="lt1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Обучение и поддержка</a:t>
                      </a:r>
                      <a:endParaRPr>
                        <a:solidFill>
                          <a:schemeClr val="lt1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Низкая мотивация и текучесть</a:t>
                      </a:r>
                      <a:endParaRPr>
                        <a:solidFill>
                          <a:schemeClr val="lt1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Имидж компании</a:t>
                      </a:r>
                      <a:endParaRPr>
                        <a:solidFill>
                          <a:schemeClr val="lt1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Усиливает HR-бренд</a:t>
                      </a:r>
                      <a:endParaRPr>
                        <a:solidFill>
                          <a:schemeClr val="lt1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lt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Риски репутации и конфликты</a:t>
                      </a:r>
                      <a:endParaRPr>
                        <a:solidFill>
                          <a:schemeClr val="lt1"/>
                        </a:solidFill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3"/>
          <p:cNvSpPr/>
          <p:nvPr/>
        </p:nvSpPr>
        <p:spPr>
          <a:xfrm rot="-5400000">
            <a:off x="3888675" y="-3888400"/>
            <a:ext cx="1367400" cy="9144900"/>
          </a:xfrm>
          <a:prstGeom prst="rect">
            <a:avLst/>
          </a:prstGeom>
          <a:solidFill>
            <a:srgbClr val="2665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3"/>
          <p:cNvSpPr/>
          <p:nvPr/>
        </p:nvSpPr>
        <p:spPr>
          <a:xfrm>
            <a:off x="7890700" y="350"/>
            <a:ext cx="1253400" cy="1357800"/>
          </a:xfrm>
          <a:prstGeom prst="rect">
            <a:avLst/>
          </a:prstGeom>
          <a:solidFill>
            <a:srgbClr val="0C1D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0" name="Google Shape;320;p33"/>
          <p:cNvCxnSpPr/>
          <p:nvPr/>
        </p:nvCxnSpPr>
        <p:spPr>
          <a:xfrm>
            <a:off x="-95850" y="1367762"/>
            <a:ext cx="9335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1" name="Google Shape;321;p33"/>
          <p:cNvCxnSpPr/>
          <p:nvPr/>
        </p:nvCxnSpPr>
        <p:spPr>
          <a:xfrm>
            <a:off x="7890391" y="-903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2" name="Google Shape;322;p33"/>
          <p:cNvSpPr txBox="1"/>
          <p:nvPr/>
        </p:nvSpPr>
        <p:spPr>
          <a:xfrm>
            <a:off x="360000" y="360006"/>
            <a:ext cx="644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УСПЕШНЫЕ ПРИМЕРЫ</a:t>
            </a:r>
            <a:endParaRPr sz="3000"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pic>
        <p:nvPicPr>
          <p:cNvPr id="323" name="Google Shape;323;p33" title="Vect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1577" y="360000"/>
            <a:ext cx="532420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3"/>
          <p:cNvSpPr txBox="1"/>
          <p:nvPr/>
        </p:nvSpPr>
        <p:spPr>
          <a:xfrm>
            <a:off x="360000" y="1800000"/>
            <a:ext cx="8317500" cy="29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• Ozon: </a:t>
            </a:r>
            <a:r>
              <a:rPr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автоматизированные склады + аутстаффинг на пики нагрузки</a:t>
            </a:r>
            <a:endParaRPr sz="20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 • X5 Retail Group: </a:t>
            </a:r>
            <a:r>
              <a:rPr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партнёрство с кадровыми агентствами в регионах</a:t>
            </a:r>
            <a:endParaRPr sz="20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 • Wildberries: </a:t>
            </a:r>
            <a:r>
              <a:rPr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использование внешнего персонала для сборки заказов</a:t>
            </a:r>
            <a:endParaRPr sz="20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Эффект: </a:t>
            </a:r>
            <a:r>
              <a:rPr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сокращение простоев, гибкость, контроль качества</a:t>
            </a:r>
            <a:endParaRPr sz="1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/>
          <p:nvPr/>
        </p:nvSpPr>
        <p:spPr>
          <a:xfrm rot="-5400000">
            <a:off x="3888675" y="-3888400"/>
            <a:ext cx="1367400" cy="9144900"/>
          </a:xfrm>
          <a:prstGeom prst="rect">
            <a:avLst/>
          </a:prstGeom>
          <a:solidFill>
            <a:srgbClr val="2665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6"/>
          <p:cNvSpPr/>
          <p:nvPr/>
        </p:nvSpPr>
        <p:spPr>
          <a:xfrm>
            <a:off x="7890700" y="350"/>
            <a:ext cx="1253400" cy="1357800"/>
          </a:xfrm>
          <a:prstGeom prst="rect">
            <a:avLst/>
          </a:prstGeom>
          <a:solidFill>
            <a:srgbClr val="0C1D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3" name="Google Shape;73;p16"/>
          <p:cNvCxnSpPr/>
          <p:nvPr/>
        </p:nvCxnSpPr>
        <p:spPr>
          <a:xfrm>
            <a:off x="-95850" y="1367762"/>
            <a:ext cx="9335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4" name="Google Shape;74;p16"/>
          <p:cNvCxnSpPr/>
          <p:nvPr/>
        </p:nvCxnSpPr>
        <p:spPr>
          <a:xfrm>
            <a:off x="7890391" y="-903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" name="Google Shape;75;p16"/>
          <p:cNvSpPr txBox="1"/>
          <p:nvPr/>
        </p:nvSpPr>
        <p:spPr>
          <a:xfrm>
            <a:off x="360000" y="360006"/>
            <a:ext cx="644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АЛЕКСАНДР РУМЯНЦЕВ</a:t>
            </a:r>
            <a:endParaRPr sz="3000"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pic>
        <p:nvPicPr>
          <p:cNvPr id="76" name="Google Shape;76;p16" title="Vect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1577" y="360000"/>
            <a:ext cx="532420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360000" y="1865800"/>
            <a:ext cx="53538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6552"/>
              </a:buClr>
              <a:buSzPts val="1600"/>
              <a:buFont typeface="Roboto Slab"/>
              <a:buChar char="●"/>
            </a:pPr>
            <a:r>
              <a:rPr lang="ru" sz="16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Более 15 лет опыта в производстве </a:t>
            </a:r>
            <a:endParaRPr sz="16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6552"/>
              </a:buClr>
              <a:buSzPts val="1600"/>
              <a:buFont typeface="Roboto Slab"/>
              <a:buChar char="●"/>
            </a:pPr>
            <a:r>
              <a:rPr lang="ru" sz="16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Зеленый пояс по бережливому производству</a:t>
            </a:r>
            <a:endParaRPr sz="16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6552"/>
              </a:buClr>
              <a:buSzPts val="1600"/>
              <a:buFont typeface="Roboto Slab"/>
              <a:buChar char="●"/>
            </a:pPr>
            <a:r>
              <a:rPr lang="ru" sz="16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Основатель и владелец Частного агентства занятости</a:t>
            </a:r>
            <a:endParaRPr sz="16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6552"/>
              </a:buClr>
              <a:buSzPts val="1600"/>
              <a:buFont typeface="Roboto Slab"/>
              <a:buChar char="●"/>
            </a:pPr>
            <a:r>
              <a:rPr lang="ru" sz="16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Вице-президент Ассоциации аутсорсеров России по промышленному сектору</a:t>
            </a:r>
            <a:endParaRPr sz="16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6552"/>
              </a:buClr>
              <a:buSzPts val="1600"/>
              <a:buFont typeface="Roboto Slab"/>
              <a:buChar char="●"/>
            </a:pPr>
            <a:r>
              <a:rPr lang="ru" sz="16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Член Совета партнеров ГК Персональное решение</a:t>
            </a:r>
            <a:endParaRPr sz="16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6552"/>
              </a:buClr>
              <a:buSzPts val="1600"/>
              <a:buFont typeface="Roboto Slab"/>
              <a:buChar char="●"/>
            </a:pPr>
            <a:r>
              <a:rPr lang="ru" sz="16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Бизнес-тренер, наставник</a:t>
            </a:r>
            <a:endParaRPr sz="16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78" name="Google Shape;78;p16" title="2025-05-14 21.12.32.jpg"/>
          <p:cNvPicPr preferRelativeResize="0"/>
          <p:nvPr/>
        </p:nvPicPr>
        <p:blipFill rotWithShape="1">
          <a:blip r:embed="rId4">
            <a:alphaModFix/>
          </a:blip>
          <a:srcRect b="0" l="0" r="0" t="13733"/>
          <a:stretch/>
        </p:blipFill>
        <p:spPr>
          <a:xfrm>
            <a:off x="5713800" y="1985000"/>
            <a:ext cx="3125400" cy="2230500"/>
          </a:xfrm>
          <a:prstGeom prst="round1Rect">
            <a:avLst>
              <a:gd fmla="val 16667" name="adj"/>
            </a:avLst>
          </a:prstGeom>
          <a:noFill/>
          <a:ln cap="flat" cmpd="sng" w="9525">
            <a:solidFill>
              <a:srgbClr val="26655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4"/>
          <p:cNvSpPr/>
          <p:nvPr/>
        </p:nvSpPr>
        <p:spPr>
          <a:xfrm rot="-5400000">
            <a:off x="3888675" y="-3888400"/>
            <a:ext cx="1367400" cy="9144900"/>
          </a:xfrm>
          <a:prstGeom prst="rect">
            <a:avLst/>
          </a:prstGeom>
          <a:solidFill>
            <a:srgbClr val="2665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4"/>
          <p:cNvSpPr/>
          <p:nvPr/>
        </p:nvSpPr>
        <p:spPr>
          <a:xfrm>
            <a:off x="7890700" y="350"/>
            <a:ext cx="1253400" cy="1357800"/>
          </a:xfrm>
          <a:prstGeom prst="rect">
            <a:avLst/>
          </a:prstGeom>
          <a:solidFill>
            <a:srgbClr val="0C1D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1" name="Google Shape;331;p34"/>
          <p:cNvCxnSpPr/>
          <p:nvPr/>
        </p:nvCxnSpPr>
        <p:spPr>
          <a:xfrm>
            <a:off x="-95850" y="1367762"/>
            <a:ext cx="9335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2" name="Google Shape;332;p34"/>
          <p:cNvCxnSpPr/>
          <p:nvPr/>
        </p:nvCxnSpPr>
        <p:spPr>
          <a:xfrm>
            <a:off x="7890391" y="-903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3" name="Google Shape;333;p34"/>
          <p:cNvSpPr txBox="1"/>
          <p:nvPr/>
        </p:nvSpPr>
        <p:spPr>
          <a:xfrm>
            <a:off x="360000" y="360006"/>
            <a:ext cx="644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РЕКОМЕНДАЦИИ</a:t>
            </a:r>
            <a:endParaRPr sz="3000"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pic>
        <p:nvPicPr>
          <p:cNvPr id="334" name="Google Shape;334;p34" title="Vect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1577" y="360000"/>
            <a:ext cx="532420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4"/>
          <p:cNvSpPr txBox="1"/>
          <p:nvPr/>
        </p:nvSpPr>
        <p:spPr>
          <a:xfrm>
            <a:off x="360000" y="1800000"/>
            <a:ext cx="83175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31319"/>
              </a:buClr>
              <a:buSzPts val="2000"/>
              <a:buFont typeface="Roboto Slab"/>
              <a:buAutoNum type="arabicPeriod"/>
            </a:pPr>
            <a:r>
              <a:rPr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Выбирать легальных и проверенных провайдеров</a:t>
            </a:r>
            <a:endParaRPr sz="20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31319"/>
              </a:buClr>
              <a:buSzPts val="2000"/>
              <a:buFont typeface="Roboto Slab"/>
              <a:buAutoNum type="arabicPeriod"/>
            </a:pPr>
            <a:r>
              <a:rPr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Фиксировать ответственность в договорах</a:t>
            </a:r>
            <a:endParaRPr sz="20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31319"/>
              </a:buClr>
              <a:buSzPts val="2000"/>
              <a:buFont typeface="Roboto Slab"/>
              <a:buAutoNum type="arabicPeriod"/>
            </a:pPr>
            <a:r>
              <a:rPr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Обучать и интегрировать внешний персонал</a:t>
            </a:r>
            <a:endParaRPr sz="20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31319"/>
              </a:buClr>
              <a:buSzPts val="2000"/>
              <a:buFont typeface="Roboto Slab"/>
              <a:buAutoNum type="arabicPeriod"/>
            </a:pPr>
            <a:r>
              <a:rPr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Создавать «единые» команды: внешние сотрудники = часть коллектива</a:t>
            </a:r>
            <a:endParaRPr sz="20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36" name="Google Shape;336;p34"/>
          <p:cNvSpPr/>
          <p:nvPr/>
        </p:nvSpPr>
        <p:spPr>
          <a:xfrm>
            <a:off x="412050" y="1918337"/>
            <a:ext cx="307800" cy="307800"/>
          </a:xfrm>
          <a:prstGeom prst="ellipse">
            <a:avLst/>
          </a:prstGeom>
          <a:solidFill>
            <a:srgbClr val="2665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1</a:t>
            </a:r>
            <a:endParaRPr b="1"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37" name="Google Shape;337;p34"/>
          <p:cNvSpPr/>
          <p:nvPr/>
        </p:nvSpPr>
        <p:spPr>
          <a:xfrm>
            <a:off x="412050" y="2268162"/>
            <a:ext cx="307800" cy="307800"/>
          </a:xfrm>
          <a:prstGeom prst="ellipse">
            <a:avLst/>
          </a:prstGeom>
          <a:solidFill>
            <a:srgbClr val="2665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2</a:t>
            </a:r>
            <a:endParaRPr b="1"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38" name="Google Shape;338;p34"/>
          <p:cNvSpPr/>
          <p:nvPr/>
        </p:nvSpPr>
        <p:spPr>
          <a:xfrm>
            <a:off x="412050" y="2617987"/>
            <a:ext cx="307800" cy="307800"/>
          </a:xfrm>
          <a:prstGeom prst="ellipse">
            <a:avLst/>
          </a:prstGeom>
          <a:solidFill>
            <a:srgbClr val="2665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3</a:t>
            </a:r>
            <a:endParaRPr b="1"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39" name="Google Shape;339;p34"/>
          <p:cNvSpPr/>
          <p:nvPr/>
        </p:nvSpPr>
        <p:spPr>
          <a:xfrm>
            <a:off x="412050" y="2967812"/>
            <a:ext cx="307800" cy="307800"/>
          </a:xfrm>
          <a:prstGeom prst="ellipse">
            <a:avLst/>
          </a:prstGeom>
          <a:solidFill>
            <a:srgbClr val="2665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4</a:t>
            </a:r>
            <a:endParaRPr b="1" sz="18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6552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5"/>
          <p:cNvSpPr/>
          <p:nvPr/>
        </p:nvSpPr>
        <p:spPr>
          <a:xfrm rot="-5400000">
            <a:off x="3890475" y="-3890200"/>
            <a:ext cx="1367400" cy="9148500"/>
          </a:xfrm>
          <a:prstGeom prst="rect">
            <a:avLst/>
          </a:prstGeom>
          <a:solidFill>
            <a:srgbClr val="0C1D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5" name="Google Shape;345;p35"/>
          <p:cNvCxnSpPr/>
          <p:nvPr/>
        </p:nvCxnSpPr>
        <p:spPr>
          <a:xfrm>
            <a:off x="-95850" y="1367762"/>
            <a:ext cx="9335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6" name="Google Shape;346;p35"/>
          <p:cNvCxnSpPr/>
          <p:nvPr/>
        </p:nvCxnSpPr>
        <p:spPr>
          <a:xfrm>
            <a:off x="7890354" y="-903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7" name="Google Shape;347;p35"/>
          <p:cNvSpPr txBox="1"/>
          <p:nvPr/>
        </p:nvSpPr>
        <p:spPr>
          <a:xfrm>
            <a:off x="360000" y="360006"/>
            <a:ext cx="644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ЗАКЛЮЧЕНИЕ</a:t>
            </a:r>
            <a:endParaRPr sz="3000"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pic>
        <p:nvPicPr>
          <p:cNvPr id="348" name="Google Shape;348;p35" title="Vect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1577" y="360000"/>
            <a:ext cx="532420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5"/>
          <p:cNvSpPr/>
          <p:nvPr/>
        </p:nvSpPr>
        <p:spPr>
          <a:xfrm rot="5400000">
            <a:off x="7890399" y="3875442"/>
            <a:ext cx="2580000" cy="2580300"/>
          </a:xfrm>
          <a:prstGeom prst="pie">
            <a:avLst>
              <a:gd fmla="val 5412608" name="adj1"/>
              <a:gd fmla="val 10813995" name="adj2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5"/>
          <p:cNvSpPr txBox="1"/>
          <p:nvPr/>
        </p:nvSpPr>
        <p:spPr>
          <a:xfrm>
            <a:off x="360000" y="1727675"/>
            <a:ext cx="6708600" cy="3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Аутсорсинг и аутстаффинг</a:t>
            </a:r>
            <a:r>
              <a:rPr lang="ru" sz="2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 — стратегический ответ на кадровый кризис.</a:t>
            </a:r>
            <a:endParaRPr sz="20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Их грамотное использование:</a:t>
            </a:r>
            <a:endParaRPr sz="16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 • Увеличивает скорость найма</a:t>
            </a:r>
            <a:endParaRPr sz="16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 • Снижает риски и затраты</a:t>
            </a:r>
            <a:endParaRPr sz="16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 • Повышает устойчивость бизнеса</a:t>
            </a:r>
            <a:endParaRPr sz="16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При участии государства и добросовестных кадровых агентств — </a:t>
            </a:r>
            <a:r>
              <a:rPr b="1" lang="ru" sz="16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это часть нового кадрового ландшафта России.</a:t>
            </a:r>
            <a:endParaRPr b="1" sz="16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6552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6"/>
          <p:cNvSpPr/>
          <p:nvPr/>
        </p:nvSpPr>
        <p:spPr>
          <a:xfrm>
            <a:off x="7893800" y="-25"/>
            <a:ext cx="1250100" cy="5143500"/>
          </a:xfrm>
          <a:prstGeom prst="rect">
            <a:avLst/>
          </a:prstGeom>
          <a:solidFill>
            <a:srgbClr val="0C1D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36"/>
          <p:cNvSpPr txBox="1"/>
          <p:nvPr/>
        </p:nvSpPr>
        <p:spPr>
          <a:xfrm>
            <a:off x="360000" y="3548681"/>
            <a:ext cx="6447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Делает выбор и работу с аутсорсингом прозрачным, задаёт стандарты качества</a:t>
            </a:r>
            <a:endParaRPr sz="18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57" name="Google Shape;357;p36"/>
          <p:cNvSpPr txBox="1"/>
          <p:nvPr/>
        </p:nvSpPr>
        <p:spPr>
          <a:xfrm>
            <a:off x="360000" y="1666125"/>
            <a:ext cx="72219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6000">
                <a:solidFill>
                  <a:schemeClr val="lt1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Ассоциация  аутсорсеров</a:t>
            </a:r>
            <a:r>
              <a:rPr lang="ru" sz="1000">
                <a:solidFill>
                  <a:schemeClr val="dk1"/>
                </a:solidFill>
              </a:rPr>
              <a:t> </a:t>
            </a:r>
            <a:endParaRPr sz="4000">
              <a:solidFill>
                <a:schemeClr val="lt1"/>
              </a:solidFill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pic>
        <p:nvPicPr>
          <p:cNvPr id="358" name="Google Shape;358;p36" title="Group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000" y="360000"/>
            <a:ext cx="1985055" cy="646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9" name="Google Shape;359;p36"/>
          <p:cNvCxnSpPr/>
          <p:nvPr/>
        </p:nvCxnSpPr>
        <p:spPr>
          <a:xfrm>
            <a:off x="-95850" y="1368164"/>
            <a:ext cx="9335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0" name="Google Shape;360;p36"/>
          <p:cNvCxnSpPr/>
          <p:nvPr/>
        </p:nvCxnSpPr>
        <p:spPr>
          <a:xfrm>
            <a:off x="7890187" y="-903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1" name="Google Shape;361;p36"/>
          <p:cNvCxnSpPr/>
          <p:nvPr/>
        </p:nvCxnSpPr>
        <p:spPr>
          <a:xfrm>
            <a:off x="4533375" y="-86600"/>
            <a:ext cx="4706400" cy="4706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2" name="Google Shape;362;p36"/>
          <p:cNvSpPr/>
          <p:nvPr/>
        </p:nvSpPr>
        <p:spPr>
          <a:xfrm>
            <a:off x="7897597" y="-1193902"/>
            <a:ext cx="2561700" cy="2562000"/>
          </a:xfrm>
          <a:prstGeom prst="pie">
            <a:avLst>
              <a:gd fmla="val 5412608" name="adj1"/>
              <a:gd fmla="val 16200000" name="adj2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6552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37"/>
          <p:cNvPicPr preferRelativeResize="0"/>
          <p:nvPr/>
        </p:nvPicPr>
        <p:blipFill rotWithShape="1">
          <a:blip r:embed="rId3">
            <a:alphaModFix/>
          </a:blip>
          <a:srcRect b="0" l="40592" r="11077" t="0"/>
          <a:stretch/>
        </p:blipFill>
        <p:spPr>
          <a:xfrm>
            <a:off x="3896150" y="-6600"/>
            <a:ext cx="39938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7"/>
          <p:cNvSpPr/>
          <p:nvPr/>
        </p:nvSpPr>
        <p:spPr>
          <a:xfrm>
            <a:off x="7890700" y="350"/>
            <a:ext cx="1253400" cy="5143500"/>
          </a:xfrm>
          <a:prstGeom prst="rect">
            <a:avLst/>
          </a:prstGeom>
          <a:solidFill>
            <a:srgbClr val="0C1D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9" name="Google Shape;369;p37"/>
          <p:cNvCxnSpPr/>
          <p:nvPr/>
        </p:nvCxnSpPr>
        <p:spPr>
          <a:xfrm>
            <a:off x="7889175" y="1367750"/>
            <a:ext cx="1350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0" name="Google Shape;370;p37"/>
          <p:cNvCxnSpPr/>
          <p:nvPr/>
        </p:nvCxnSpPr>
        <p:spPr>
          <a:xfrm>
            <a:off x="7890354" y="-903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1" name="Google Shape;371;p37"/>
          <p:cNvSpPr txBox="1"/>
          <p:nvPr/>
        </p:nvSpPr>
        <p:spPr>
          <a:xfrm>
            <a:off x="360000" y="172391"/>
            <a:ext cx="18342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6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89</a:t>
            </a:r>
            <a:endParaRPr b="1" sz="60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72" name="Google Shape;372;p37"/>
          <p:cNvSpPr txBox="1"/>
          <p:nvPr/>
        </p:nvSpPr>
        <p:spPr>
          <a:xfrm>
            <a:off x="360000" y="1084300"/>
            <a:ext cx="36369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Субъектов РФ </a:t>
            </a:r>
            <a:br>
              <a:rPr lang="ru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ru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охватывает ассоциация</a:t>
            </a:r>
            <a:endParaRPr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73" name="Google Shape;373;p37"/>
          <p:cNvSpPr txBox="1"/>
          <p:nvPr/>
        </p:nvSpPr>
        <p:spPr>
          <a:xfrm>
            <a:off x="358726" y="1704425"/>
            <a:ext cx="52815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6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&gt;20</a:t>
            </a:r>
            <a:r>
              <a:rPr b="1" lang="ru" sz="32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 млрд Р</a:t>
            </a:r>
            <a:endParaRPr b="1" sz="32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74" name="Google Shape;374;p37"/>
          <p:cNvSpPr txBox="1"/>
          <p:nvPr/>
        </p:nvSpPr>
        <p:spPr>
          <a:xfrm>
            <a:off x="358725" y="2616325"/>
            <a:ext cx="41931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Выручка членов ассоциации </a:t>
            </a:r>
            <a:br>
              <a:rPr lang="ru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ru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за год</a:t>
            </a:r>
            <a:endParaRPr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375" name="Google Shape;375;p37" title="Vect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1577" y="360000"/>
            <a:ext cx="532420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7"/>
          <p:cNvSpPr/>
          <p:nvPr/>
        </p:nvSpPr>
        <p:spPr>
          <a:xfrm rot="5400000">
            <a:off x="7890399" y="3875442"/>
            <a:ext cx="2580000" cy="2580300"/>
          </a:xfrm>
          <a:prstGeom prst="pie">
            <a:avLst>
              <a:gd fmla="val 5412608" name="adj1"/>
              <a:gd fmla="val 10813995" name="adj2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7"/>
          <p:cNvSpPr txBox="1"/>
          <p:nvPr/>
        </p:nvSpPr>
        <p:spPr>
          <a:xfrm>
            <a:off x="358726" y="3330925"/>
            <a:ext cx="52815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6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100+</a:t>
            </a:r>
            <a:endParaRPr b="1" sz="60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78" name="Google Shape;378;p37"/>
          <p:cNvSpPr txBox="1"/>
          <p:nvPr/>
        </p:nvSpPr>
        <p:spPr>
          <a:xfrm>
            <a:off x="358725" y="4242825"/>
            <a:ext cx="41931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Действующих членов </a:t>
            </a:r>
            <a:br>
              <a:rPr lang="ru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ru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ассоциации</a:t>
            </a:r>
            <a:endParaRPr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cxnSp>
        <p:nvCxnSpPr>
          <p:cNvPr id="379" name="Google Shape;379;p37"/>
          <p:cNvCxnSpPr/>
          <p:nvPr/>
        </p:nvCxnSpPr>
        <p:spPr>
          <a:xfrm>
            <a:off x="3895050" y="-141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/>
          <p:nvPr/>
        </p:nvSpPr>
        <p:spPr>
          <a:xfrm rot="-5400000">
            <a:off x="3888675" y="-3888400"/>
            <a:ext cx="1367400" cy="9144900"/>
          </a:xfrm>
          <a:prstGeom prst="rect">
            <a:avLst/>
          </a:prstGeom>
          <a:solidFill>
            <a:srgbClr val="2665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7"/>
          <p:cNvSpPr/>
          <p:nvPr/>
        </p:nvSpPr>
        <p:spPr>
          <a:xfrm>
            <a:off x="7890700" y="350"/>
            <a:ext cx="1253400" cy="1357800"/>
          </a:xfrm>
          <a:prstGeom prst="rect">
            <a:avLst/>
          </a:prstGeom>
          <a:solidFill>
            <a:srgbClr val="0C1D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5" name="Google Shape;85;p17"/>
          <p:cNvCxnSpPr/>
          <p:nvPr/>
        </p:nvCxnSpPr>
        <p:spPr>
          <a:xfrm>
            <a:off x="-95850" y="1367762"/>
            <a:ext cx="9335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" name="Google Shape;86;p17"/>
          <p:cNvCxnSpPr/>
          <p:nvPr/>
        </p:nvCxnSpPr>
        <p:spPr>
          <a:xfrm>
            <a:off x="7890391" y="-903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" name="Google Shape;87;p17"/>
          <p:cNvSpPr txBox="1"/>
          <p:nvPr/>
        </p:nvSpPr>
        <p:spPr>
          <a:xfrm>
            <a:off x="360000" y="360006"/>
            <a:ext cx="644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КАДРОВЫЙ ГОЛОД</a:t>
            </a:r>
            <a:endParaRPr sz="3000"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pic>
        <p:nvPicPr>
          <p:cNvPr id="88" name="Google Shape;88;p17" title="Vect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1577" y="360000"/>
            <a:ext cx="532420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/>
        </p:nvSpPr>
        <p:spPr>
          <a:xfrm>
            <a:off x="360000" y="1800000"/>
            <a:ext cx="8317500" cy="28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Кадровый голод в России достиг </a:t>
            </a:r>
            <a:r>
              <a:rPr b="1"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системного уровня.</a:t>
            </a:r>
            <a:endParaRPr b="1"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Особенно остро ощущается </a:t>
            </a:r>
            <a:r>
              <a:rPr b="1"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дефицит линейного персонала</a:t>
            </a:r>
            <a:r>
              <a:rPr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 — сотрудников, обеспечивающих базовые операционные процессы.</a:t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В 2025 году</a:t>
            </a:r>
            <a:r>
              <a:rPr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 бизнес сталкивается с </a:t>
            </a:r>
            <a:r>
              <a:rPr b="1"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невозможностью быстро и качественно закрыть критические вакансии.</a:t>
            </a:r>
            <a:endParaRPr b="1"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Аутсорсинг и аутстаффинг становятся инструментами выживания и роста.</a:t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/>
          <p:nvPr/>
        </p:nvSpPr>
        <p:spPr>
          <a:xfrm rot="-5400000">
            <a:off x="3890475" y="-3890200"/>
            <a:ext cx="1367400" cy="9148500"/>
          </a:xfrm>
          <a:prstGeom prst="rect">
            <a:avLst/>
          </a:prstGeom>
          <a:solidFill>
            <a:srgbClr val="2665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8"/>
          <p:cNvSpPr/>
          <p:nvPr/>
        </p:nvSpPr>
        <p:spPr>
          <a:xfrm>
            <a:off x="7890700" y="350"/>
            <a:ext cx="1253400" cy="5143500"/>
          </a:xfrm>
          <a:prstGeom prst="rect">
            <a:avLst/>
          </a:prstGeom>
          <a:solidFill>
            <a:srgbClr val="0C1D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6" name="Google Shape;96;p18"/>
          <p:cNvCxnSpPr/>
          <p:nvPr/>
        </p:nvCxnSpPr>
        <p:spPr>
          <a:xfrm>
            <a:off x="-95850" y="1367762"/>
            <a:ext cx="9335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" name="Google Shape;97;p18"/>
          <p:cNvCxnSpPr/>
          <p:nvPr/>
        </p:nvCxnSpPr>
        <p:spPr>
          <a:xfrm>
            <a:off x="7890354" y="-903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8" name="Google Shape;98;p18"/>
          <p:cNvSpPr txBox="1"/>
          <p:nvPr/>
        </p:nvSpPr>
        <p:spPr>
          <a:xfrm>
            <a:off x="360000" y="360006"/>
            <a:ext cx="644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КАДРОВЫЙ ГОЛОД</a:t>
            </a:r>
            <a:endParaRPr sz="3000"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grpSp>
        <p:nvGrpSpPr>
          <p:cNvPr id="99" name="Google Shape;99;p18"/>
          <p:cNvGrpSpPr/>
          <p:nvPr/>
        </p:nvGrpSpPr>
        <p:grpSpPr>
          <a:xfrm>
            <a:off x="424475" y="3246450"/>
            <a:ext cx="3636900" cy="1037300"/>
            <a:chOff x="360000" y="1620200"/>
            <a:chExt cx="3636900" cy="1037300"/>
          </a:xfrm>
        </p:grpSpPr>
        <p:sp>
          <p:nvSpPr>
            <p:cNvPr id="100" name="Google Shape;100;p18"/>
            <p:cNvSpPr txBox="1"/>
            <p:nvPr/>
          </p:nvSpPr>
          <p:spPr>
            <a:xfrm>
              <a:off x="360000" y="1620200"/>
              <a:ext cx="3154500" cy="6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4400">
                  <a:solidFill>
                    <a:srgbClr val="266552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2,2 млн</a:t>
              </a:r>
              <a:r>
                <a:rPr b="1" lang="ru" sz="4400">
                  <a:solidFill>
                    <a:srgbClr val="0C1D39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 </a:t>
              </a:r>
              <a:endParaRPr b="1" sz="4400">
                <a:solidFill>
                  <a:srgbClr val="0C1D39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101" name="Google Shape;101;p18"/>
            <p:cNvSpPr txBox="1"/>
            <p:nvPr/>
          </p:nvSpPr>
          <p:spPr>
            <a:xfrm>
              <a:off x="360000" y="2303500"/>
              <a:ext cx="36369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ru" sz="1100">
                  <a:solidFill>
                    <a:srgbClr val="131319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Нехватка кадров. </a:t>
              </a:r>
              <a:r>
                <a:rPr i="1" lang="ru" sz="1100">
                  <a:solidFill>
                    <a:srgbClr val="131319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Данные Росстат.</a:t>
              </a:r>
              <a:endParaRPr i="1" sz="11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</p:grpSp>
      <p:sp>
        <p:nvSpPr>
          <p:cNvPr id="102" name="Google Shape;102;p18"/>
          <p:cNvSpPr txBox="1"/>
          <p:nvPr/>
        </p:nvSpPr>
        <p:spPr>
          <a:xfrm>
            <a:off x="3951550" y="1800000"/>
            <a:ext cx="3719400" cy="25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266552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Отрасли с дефицитом:</a:t>
            </a:r>
            <a:endParaRPr sz="2400">
              <a:solidFill>
                <a:srgbClr val="266552"/>
              </a:solidFill>
              <a:latin typeface="Roboto Slab SemiBold"/>
              <a:ea typeface="Roboto Slab SemiBold"/>
              <a:cs typeface="Roboto Slab SemiBold"/>
              <a:sym typeface="Roboto Slab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0C1D39"/>
              </a:solidFill>
              <a:latin typeface="Roboto Slab SemiBold"/>
              <a:ea typeface="Roboto Slab SemiBold"/>
              <a:cs typeface="Roboto Slab SemiBold"/>
              <a:sym typeface="Roboto Slab SemiBol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 • Логистика</a:t>
            </a:r>
            <a:endParaRPr sz="16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 • Ритейл</a:t>
            </a:r>
            <a:endParaRPr sz="16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 • Производство</a:t>
            </a:r>
            <a:endParaRPr sz="16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6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 • Складские комплексы</a:t>
            </a:r>
            <a:endParaRPr sz="16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103" name="Google Shape;103;p18"/>
          <p:cNvGrpSpPr/>
          <p:nvPr/>
        </p:nvGrpSpPr>
        <p:grpSpPr>
          <a:xfrm>
            <a:off x="360000" y="1691100"/>
            <a:ext cx="3234900" cy="1232000"/>
            <a:chOff x="358725" y="3152225"/>
            <a:chExt cx="3234900" cy="1232000"/>
          </a:xfrm>
        </p:grpSpPr>
        <p:sp>
          <p:nvSpPr>
            <p:cNvPr id="104" name="Google Shape;104;p18"/>
            <p:cNvSpPr txBox="1"/>
            <p:nvPr/>
          </p:nvSpPr>
          <p:spPr>
            <a:xfrm>
              <a:off x="358725" y="3152225"/>
              <a:ext cx="3234900" cy="6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b="1" lang="ru" sz="4400">
                  <a:solidFill>
                    <a:srgbClr val="266552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2,4%</a:t>
              </a:r>
              <a:endParaRPr b="1" sz="4400">
                <a:solidFill>
                  <a:srgbClr val="266552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105" name="Google Shape;105;p18"/>
            <p:cNvSpPr txBox="1"/>
            <p:nvPr/>
          </p:nvSpPr>
          <p:spPr>
            <a:xfrm>
              <a:off x="358725" y="3835525"/>
              <a:ext cx="3234900" cy="54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ru" sz="1100">
                  <a:solidFill>
                    <a:srgbClr val="131319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Составлял уровень безработицы в России в 2024 году. </a:t>
              </a:r>
              <a:r>
                <a:rPr i="1" lang="ru" sz="1100">
                  <a:solidFill>
                    <a:srgbClr val="131319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Данные Росстат.</a:t>
              </a:r>
              <a:endParaRPr i="1" sz="11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</p:grpSp>
      <p:pic>
        <p:nvPicPr>
          <p:cNvPr id="106" name="Google Shape;106;p18" title="Vect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1577" y="360000"/>
            <a:ext cx="532420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/>
          <p:nvPr/>
        </p:nvSpPr>
        <p:spPr>
          <a:xfrm rot="5400000">
            <a:off x="7890399" y="3875442"/>
            <a:ext cx="2580000" cy="2580300"/>
          </a:xfrm>
          <a:prstGeom prst="pie">
            <a:avLst>
              <a:gd fmla="val 5412608" name="adj1"/>
              <a:gd fmla="val 10813995" name="adj2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6552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/>
          <p:nvPr/>
        </p:nvSpPr>
        <p:spPr>
          <a:xfrm>
            <a:off x="7890700" y="350"/>
            <a:ext cx="1253400" cy="5143500"/>
          </a:xfrm>
          <a:prstGeom prst="rect">
            <a:avLst/>
          </a:prstGeom>
          <a:solidFill>
            <a:srgbClr val="0C1D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3" name="Google Shape;113;p19"/>
          <p:cNvCxnSpPr/>
          <p:nvPr/>
        </p:nvCxnSpPr>
        <p:spPr>
          <a:xfrm>
            <a:off x="7889175" y="1367750"/>
            <a:ext cx="1350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" name="Google Shape;114;p19"/>
          <p:cNvCxnSpPr/>
          <p:nvPr/>
        </p:nvCxnSpPr>
        <p:spPr>
          <a:xfrm>
            <a:off x="7890354" y="-903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5" name="Google Shape;115;p19"/>
          <p:cNvSpPr txBox="1"/>
          <p:nvPr/>
        </p:nvSpPr>
        <p:spPr>
          <a:xfrm>
            <a:off x="257050" y="1367825"/>
            <a:ext cx="3636900" cy="18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25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Дефицит</a:t>
            </a:r>
            <a:r>
              <a:rPr lang="ru" sz="25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 — не временное явление, а </a:t>
            </a:r>
            <a:r>
              <a:rPr b="1" lang="ru" sz="25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структурная проблема.</a:t>
            </a:r>
            <a:endParaRPr b="1" sz="28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16" name="Google Shape;116;p19" title="Vect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1577" y="360000"/>
            <a:ext cx="532420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/>
          <p:nvPr/>
        </p:nvSpPr>
        <p:spPr>
          <a:xfrm rot="5400000">
            <a:off x="7890399" y="3875442"/>
            <a:ext cx="2580000" cy="2580300"/>
          </a:xfrm>
          <a:prstGeom prst="pie">
            <a:avLst>
              <a:gd fmla="val 5412608" name="adj1"/>
              <a:gd fmla="val 10813995" name="adj2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8" name="Google Shape;118;p19"/>
          <p:cNvCxnSpPr/>
          <p:nvPr/>
        </p:nvCxnSpPr>
        <p:spPr>
          <a:xfrm>
            <a:off x="3895050" y="-141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9" name="Google Shape;119;p19" title="ChatGPT Image 13 мая 2025 г., 23_22_18.png"/>
          <p:cNvPicPr preferRelativeResize="0"/>
          <p:nvPr/>
        </p:nvPicPr>
        <p:blipFill rotWithShape="1">
          <a:blip r:embed="rId4">
            <a:alphaModFix/>
          </a:blip>
          <a:srcRect b="0" l="24133" r="0" t="1166"/>
          <a:stretch/>
        </p:blipFill>
        <p:spPr>
          <a:xfrm>
            <a:off x="3895050" y="350"/>
            <a:ext cx="3995651" cy="520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/>
          <p:nvPr/>
        </p:nvSpPr>
        <p:spPr>
          <a:xfrm rot="-5400000">
            <a:off x="3890475" y="-3890200"/>
            <a:ext cx="1367400" cy="9148500"/>
          </a:xfrm>
          <a:prstGeom prst="rect">
            <a:avLst/>
          </a:prstGeom>
          <a:solidFill>
            <a:srgbClr val="2665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0"/>
          <p:cNvSpPr/>
          <p:nvPr/>
        </p:nvSpPr>
        <p:spPr>
          <a:xfrm>
            <a:off x="7890700" y="350"/>
            <a:ext cx="1253400" cy="5143500"/>
          </a:xfrm>
          <a:prstGeom prst="rect">
            <a:avLst/>
          </a:prstGeom>
          <a:solidFill>
            <a:srgbClr val="0C1D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6" name="Google Shape;126;p20"/>
          <p:cNvCxnSpPr/>
          <p:nvPr/>
        </p:nvCxnSpPr>
        <p:spPr>
          <a:xfrm>
            <a:off x="-95850" y="1367762"/>
            <a:ext cx="9335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7" name="Google Shape;127;p20"/>
          <p:cNvCxnSpPr/>
          <p:nvPr/>
        </p:nvCxnSpPr>
        <p:spPr>
          <a:xfrm>
            <a:off x="7890354" y="-903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8" name="Google Shape;128;p20"/>
          <p:cNvSpPr txBox="1"/>
          <p:nvPr/>
        </p:nvSpPr>
        <p:spPr>
          <a:xfrm>
            <a:off x="360000" y="360006"/>
            <a:ext cx="644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ОСНОВНЫЕ ПРИЧИНЫ</a:t>
            </a:r>
            <a:endParaRPr sz="3000"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pic>
        <p:nvPicPr>
          <p:cNvPr id="129" name="Google Shape;129;p20" title="Vect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1577" y="360000"/>
            <a:ext cx="532420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/>
          <p:nvPr/>
        </p:nvSpPr>
        <p:spPr>
          <a:xfrm rot="5400000">
            <a:off x="7890399" y="3875442"/>
            <a:ext cx="2580000" cy="2580300"/>
          </a:xfrm>
          <a:prstGeom prst="pie">
            <a:avLst>
              <a:gd fmla="val 5412608" name="adj1"/>
              <a:gd fmla="val 10813995" name="adj2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0"/>
          <p:cNvSpPr/>
          <p:nvPr/>
        </p:nvSpPr>
        <p:spPr>
          <a:xfrm>
            <a:off x="527825" y="1638750"/>
            <a:ext cx="2685300" cy="1421700"/>
          </a:xfrm>
          <a:prstGeom prst="round1Rect">
            <a:avLst>
              <a:gd fmla="val 32266" name="adj"/>
            </a:avLst>
          </a:prstGeom>
          <a:noFill/>
          <a:ln cap="flat" cmpd="sng" w="38100">
            <a:solidFill>
              <a:srgbClr val="2665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32" name="Google Shape;132;p20"/>
          <p:cNvSpPr txBox="1"/>
          <p:nvPr/>
        </p:nvSpPr>
        <p:spPr>
          <a:xfrm>
            <a:off x="671325" y="1826375"/>
            <a:ext cx="2310000" cy="12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Старение населения и демографический провал 90-х</a:t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33" name="Google Shape;133;p20"/>
          <p:cNvSpPr txBox="1"/>
          <p:nvPr/>
        </p:nvSpPr>
        <p:spPr>
          <a:xfrm>
            <a:off x="715475" y="3519200"/>
            <a:ext cx="2310000" cy="12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Сокращение миграции после пандемии и геополитики</a:t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34" name="Google Shape;134;p20"/>
          <p:cNvSpPr txBox="1"/>
          <p:nvPr/>
        </p:nvSpPr>
        <p:spPr>
          <a:xfrm>
            <a:off x="4367000" y="1826375"/>
            <a:ext cx="2310000" cy="12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Отказ</a:t>
            </a:r>
            <a:r>
              <a:rPr lang="ru" sz="1000">
                <a:solidFill>
                  <a:schemeClr val="dk1"/>
                </a:solidFill>
              </a:rPr>
              <a:t> </a:t>
            </a:r>
            <a:r>
              <a:rPr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молодежи </a:t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от труда без квалификации</a:t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35" name="Google Shape;135;p20"/>
          <p:cNvSpPr txBox="1"/>
          <p:nvPr/>
        </p:nvSpPr>
        <p:spPr>
          <a:xfrm>
            <a:off x="4366988" y="3519200"/>
            <a:ext cx="2310000" cy="12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Региональный дисбаланс: кадры есть, но не там, </a:t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где нужны</a:t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36" name="Google Shape;136;p20"/>
          <p:cNvSpPr/>
          <p:nvPr/>
        </p:nvSpPr>
        <p:spPr>
          <a:xfrm>
            <a:off x="527825" y="3425450"/>
            <a:ext cx="2685300" cy="1421700"/>
          </a:xfrm>
          <a:prstGeom prst="round1Rect">
            <a:avLst>
              <a:gd fmla="val 32266" name="adj"/>
            </a:avLst>
          </a:prstGeom>
          <a:noFill/>
          <a:ln cap="flat" cmpd="sng" w="38100">
            <a:solidFill>
              <a:srgbClr val="2665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37" name="Google Shape;137;p20"/>
          <p:cNvSpPr/>
          <p:nvPr/>
        </p:nvSpPr>
        <p:spPr>
          <a:xfrm>
            <a:off x="4179350" y="1638750"/>
            <a:ext cx="2685300" cy="1421700"/>
          </a:xfrm>
          <a:prstGeom prst="round1Rect">
            <a:avLst>
              <a:gd fmla="val 32266" name="adj"/>
            </a:avLst>
          </a:prstGeom>
          <a:noFill/>
          <a:ln cap="flat" cmpd="sng" w="38100">
            <a:solidFill>
              <a:srgbClr val="2665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38" name="Google Shape;138;p20"/>
          <p:cNvSpPr/>
          <p:nvPr/>
        </p:nvSpPr>
        <p:spPr>
          <a:xfrm>
            <a:off x="4209038" y="3425450"/>
            <a:ext cx="2685300" cy="1421700"/>
          </a:xfrm>
          <a:prstGeom prst="round1Rect">
            <a:avLst>
              <a:gd fmla="val 32266" name="adj"/>
            </a:avLst>
          </a:prstGeom>
          <a:noFill/>
          <a:ln cap="flat" cmpd="sng" w="38100">
            <a:solidFill>
              <a:srgbClr val="2665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/>
          <p:nvPr/>
        </p:nvSpPr>
        <p:spPr>
          <a:xfrm rot="-5400000">
            <a:off x="3888675" y="-3888400"/>
            <a:ext cx="1367400" cy="9144900"/>
          </a:xfrm>
          <a:prstGeom prst="rect">
            <a:avLst/>
          </a:prstGeom>
          <a:solidFill>
            <a:srgbClr val="2665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1"/>
          <p:cNvSpPr/>
          <p:nvPr/>
        </p:nvSpPr>
        <p:spPr>
          <a:xfrm>
            <a:off x="7890700" y="350"/>
            <a:ext cx="1253400" cy="1357800"/>
          </a:xfrm>
          <a:prstGeom prst="rect">
            <a:avLst/>
          </a:prstGeom>
          <a:solidFill>
            <a:srgbClr val="0C1D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5" name="Google Shape;145;p21"/>
          <p:cNvCxnSpPr/>
          <p:nvPr/>
        </p:nvCxnSpPr>
        <p:spPr>
          <a:xfrm>
            <a:off x="-95850" y="1367762"/>
            <a:ext cx="9335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6" name="Google Shape;146;p21"/>
          <p:cNvCxnSpPr/>
          <p:nvPr/>
        </p:nvCxnSpPr>
        <p:spPr>
          <a:xfrm>
            <a:off x="7890391" y="-903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7" name="Google Shape;147;p21"/>
          <p:cNvSpPr txBox="1"/>
          <p:nvPr/>
        </p:nvSpPr>
        <p:spPr>
          <a:xfrm>
            <a:off x="360000" y="360006"/>
            <a:ext cx="644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ЛИНЕЙНЫЕ СОТРУДНИКИ</a:t>
            </a:r>
            <a:endParaRPr sz="3000"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pic>
        <p:nvPicPr>
          <p:cNvPr id="148" name="Google Shape;148;p21" title="Vect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1577" y="360000"/>
            <a:ext cx="532420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 txBox="1"/>
          <p:nvPr/>
        </p:nvSpPr>
        <p:spPr>
          <a:xfrm>
            <a:off x="360000" y="1800000"/>
            <a:ext cx="83175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Линейный персонал — это основа операционного процесса:</a:t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Без них невозможна работа склада, магазина, завода.</a:t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50" name="Google Shape;150;p21" title="ChatGPT Image 13 мая 2025 г., 23_48_26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88575" y="2473963"/>
            <a:ext cx="918000" cy="91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1" name="Google Shape;151;p21" title="ChatGPT Image 13 мая 2025 г., 23_44_54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06505" y="2473963"/>
            <a:ext cx="918000" cy="91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2" name="Google Shape;152;p21" title="ChatGPT Image 13 мая 2025 г., 23_48_31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24435" y="2473963"/>
            <a:ext cx="918000" cy="91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3" name="Google Shape;153;p21" title="ChatGPT Image 13 мая 2025 г., 23_55_37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42365" y="2473963"/>
            <a:ext cx="918000" cy="91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4" name="Google Shape;154;p21" title="ChatGPT Image 13 мая 2025 г., 23_42_36 (1)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860295" y="2473963"/>
            <a:ext cx="918000" cy="91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5" name="Google Shape;155;p21" title="ChatGPT Image 13 мая 2025 г., 23_39_28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8225" y="2473963"/>
            <a:ext cx="918000" cy="91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6" name="Google Shape;156;p21"/>
          <p:cNvSpPr txBox="1"/>
          <p:nvPr/>
        </p:nvSpPr>
        <p:spPr>
          <a:xfrm>
            <a:off x="325825" y="3446300"/>
            <a:ext cx="1091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Грузчики</a:t>
            </a:r>
            <a:endParaRPr sz="9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57" name="Google Shape;157;p21"/>
          <p:cNvSpPr txBox="1"/>
          <p:nvPr/>
        </p:nvSpPr>
        <p:spPr>
          <a:xfrm>
            <a:off x="1675435" y="3446310"/>
            <a:ext cx="1253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Комплектовщики</a:t>
            </a:r>
            <a:endParaRPr sz="900"/>
          </a:p>
        </p:txBody>
      </p:sp>
      <p:sp>
        <p:nvSpPr>
          <p:cNvPr id="158" name="Google Shape;158;p21"/>
          <p:cNvSpPr txBox="1"/>
          <p:nvPr/>
        </p:nvSpPr>
        <p:spPr>
          <a:xfrm>
            <a:off x="3111145" y="3457045"/>
            <a:ext cx="1091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Упаковщики</a:t>
            </a:r>
            <a:endParaRPr sz="9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4536955" y="3457050"/>
            <a:ext cx="10911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Операторы линии</a:t>
            </a:r>
            <a:endParaRPr sz="9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5962765" y="3457055"/>
            <a:ext cx="1091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Кассиры</a:t>
            </a:r>
            <a:endParaRPr sz="9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61" name="Google Shape;161;p21"/>
          <p:cNvSpPr txBox="1"/>
          <p:nvPr/>
        </p:nvSpPr>
        <p:spPr>
          <a:xfrm>
            <a:off x="7312375" y="3478515"/>
            <a:ext cx="1091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Курьеры</a:t>
            </a:r>
            <a:endParaRPr sz="9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/>
          <p:nvPr/>
        </p:nvSpPr>
        <p:spPr>
          <a:xfrm rot="-5400000">
            <a:off x="3888675" y="-3888400"/>
            <a:ext cx="1367400" cy="9144900"/>
          </a:xfrm>
          <a:prstGeom prst="rect">
            <a:avLst/>
          </a:prstGeom>
          <a:solidFill>
            <a:srgbClr val="26655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2"/>
          <p:cNvSpPr/>
          <p:nvPr/>
        </p:nvSpPr>
        <p:spPr>
          <a:xfrm>
            <a:off x="7890700" y="350"/>
            <a:ext cx="1253400" cy="1357800"/>
          </a:xfrm>
          <a:prstGeom prst="rect">
            <a:avLst/>
          </a:prstGeom>
          <a:solidFill>
            <a:srgbClr val="0C1D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8" name="Google Shape;168;p22"/>
          <p:cNvCxnSpPr/>
          <p:nvPr/>
        </p:nvCxnSpPr>
        <p:spPr>
          <a:xfrm>
            <a:off x="-95850" y="1367762"/>
            <a:ext cx="9335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9" name="Google Shape;169;p22"/>
          <p:cNvCxnSpPr/>
          <p:nvPr/>
        </p:nvCxnSpPr>
        <p:spPr>
          <a:xfrm>
            <a:off x="7890391" y="-903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0" name="Google Shape;170;p22"/>
          <p:cNvSpPr txBox="1"/>
          <p:nvPr/>
        </p:nvSpPr>
        <p:spPr>
          <a:xfrm>
            <a:off x="360000" y="360006"/>
            <a:ext cx="644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АУТСОРСИНГ И АУТСТАФФИНГ</a:t>
            </a:r>
            <a:endParaRPr sz="3000"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pic>
        <p:nvPicPr>
          <p:cNvPr id="171" name="Google Shape;171;p22" title="Vect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1577" y="360000"/>
            <a:ext cx="532420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2"/>
          <p:cNvSpPr txBox="1"/>
          <p:nvPr/>
        </p:nvSpPr>
        <p:spPr>
          <a:xfrm>
            <a:off x="360000" y="1800000"/>
            <a:ext cx="83175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Аутсорсинг</a:t>
            </a:r>
            <a:r>
              <a:rPr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 — передача целых процессов подрядчику (например, упаковка товаров).</a:t>
            </a:r>
            <a:endParaRPr sz="20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endParaRPr sz="20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Аутстаффинг </a:t>
            </a:r>
            <a:r>
              <a:rPr lang="ru" sz="2000">
                <a:solidFill>
                  <a:srgbClr val="131319"/>
                </a:solidFill>
                <a:latin typeface="Roboto Slab"/>
                <a:ea typeface="Roboto Slab"/>
                <a:cs typeface="Roboto Slab"/>
                <a:sym typeface="Roboto Slab"/>
              </a:rPr>
              <a:t>— предоставление персонала сторонней компанией, но под управление заказчика. Юридически регулируется ТК РФ, но требует специального оформления договоров.</a:t>
            </a:r>
            <a:endParaRPr sz="20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6552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/>
          <p:nvPr/>
        </p:nvSpPr>
        <p:spPr>
          <a:xfrm rot="-5400000">
            <a:off x="3890475" y="-3890200"/>
            <a:ext cx="1367400" cy="9148500"/>
          </a:xfrm>
          <a:prstGeom prst="rect">
            <a:avLst/>
          </a:prstGeom>
          <a:solidFill>
            <a:srgbClr val="0C1D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8" name="Google Shape;178;p23"/>
          <p:cNvCxnSpPr/>
          <p:nvPr/>
        </p:nvCxnSpPr>
        <p:spPr>
          <a:xfrm>
            <a:off x="-95850" y="1367762"/>
            <a:ext cx="9335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9" name="Google Shape;179;p23"/>
          <p:cNvCxnSpPr/>
          <p:nvPr/>
        </p:nvCxnSpPr>
        <p:spPr>
          <a:xfrm>
            <a:off x="7890354" y="-90300"/>
            <a:ext cx="0" cy="531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0" name="Google Shape;180;p23"/>
          <p:cNvSpPr txBox="1"/>
          <p:nvPr/>
        </p:nvSpPr>
        <p:spPr>
          <a:xfrm>
            <a:off x="360000" y="360006"/>
            <a:ext cx="644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FF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РОЛЬ ГОСУДАРСТВА</a:t>
            </a:r>
            <a:endParaRPr sz="3000"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pic>
        <p:nvPicPr>
          <p:cNvPr id="181" name="Google Shape;181;p23" title="Vecto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1577" y="360000"/>
            <a:ext cx="532420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3"/>
          <p:cNvSpPr/>
          <p:nvPr/>
        </p:nvSpPr>
        <p:spPr>
          <a:xfrm rot="5400000">
            <a:off x="7890399" y="3875442"/>
            <a:ext cx="2580000" cy="2580300"/>
          </a:xfrm>
          <a:prstGeom prst="pie">
            <a:avLst>
              <a:gd fmla="val 5412608" name="adj1"/>
              <a:gd fmla="val 10813995" name="adj2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3"/>
          <p:cNvSpPr/>
          <p:nvPr/>
        </p:nvSpPr>
        <p:spPr>
          <a:xfrm>
            <a:off x="527825" y="1638750"/>
            <a:ext cx="2685300" cy="1421700"/>
          </a:xfrm>
          <a:prstGeom prst="round1Rect">
            <a:avLst>
              <a:gd fmla="val 32266" name="adj"/>
            </a:avLst>
          </a:prstGeom>
          <a:noFill/>
          <a:ln cap="flat" cmpd="sng" w="38100">
            <a:solidFill>
              <a:srgbClr val="0C1D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84" name="Google Shape;184;p23"/>
          <p:cNvSpPr/>
          <p:nvPr/>
        </p:nvSpPr>
        <p:spPr>
          <a:xfrm>
            <a:off x="527825" y="3425450"/>
            <a:ext cx="2685300" cy="1421700"/>
          </a:xfrm>
          <a:prstGeom prst="round1Rect">
            <a:avLst>
              <a:gd fmla="val 32266" name="adj"/>
            </a:avLst>
          </a:prstGeom>
          <a:noFill/>
          <a:ln cap="flat" cmpd="sng" w="38100">
            <a:solidFill>
              <a:srgbClr val="0C1D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85" name="Google Shape;185;p23"/>
          <p:cNvSpPr/>
          <p:nvPr/>
        </p:nvSpPr>
        <p:spPr>
          <a:xfrm>
            <a:off x="4179350" y="1638750"/>
            <a:ext cx="2685300" cy="1421700"/>
          </a:xfrm>
          <a:prstGeom prst="round1Rect">
            <a:avLst>
              <a:gd fmla="val 32266" name="adj"/>
            </a:avLst>
          </a:prstGeom>
          <a:noFill/>
          <a:ln cap="flat" cmpd="sng" w="38100">
            <a:solidFill>
              <a:srgbClr val="0C1D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86" name="Google Shape;186;p23"/>
          <p:cNvSpPr/>
          <p:nvPr/>
        </p:nvSpPr>
        <p:spPr>
          <a:xfrm>
            <a:off x="4209038" y="3425450"/>
            <a:ext cx="2685300" cy="1421700"/>
          </a:xfrm>
          <a:prstGeom prst="round1Rect">
            <a:avLst>
              <a:gd fmla="val 32266" name="adj"/>
            </a:avLst>
          </a:prstGeom>
          <a:noFill/>
          <a:ln cap="flat" cmpd="sng" w="38100">
            <a:solidFill>
              <a:srgbClr val="0C1D3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3131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87" name="Google Shape;187;p23"/>
          <p:cNvSpPr txBox="1"/>
          <p:nvPr/>
        </p:nvSpPr>
        <p:spPr>
          <a:xfrm>
            <a:off x="715475" y="1732500"/>
            <a:ext cx="2310000" cy="12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Поддержка легального бизнеса через стандарты и субсидии</a:t>
            </a:r>
            <a:endParaRPr sz="1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88" name="Google Shape;188;p23"/>
          <p:cNvSpPr txBox="1"/>
          <p:nvPr/>
        </p:nvSpPr>
        <p:spPr>
          <a:xfrm>
            <a:off x="715475" y="3519200"/>
            <a:ext cx="2438400" cy="12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Контроль и борьба </a:t>
            </a:r>
            <a:endParaRPr sz="15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с недобросовестными провайдерами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89" name="Google Shape;189;p23"/>
          <p:cNvSpPr txBox="1"/>
          <p:nvPr/>
        </p:nvSpPr>
        <p:spPr>
          <a:xfrm>
            <a:off x="4367000" y="3519200"/>
            <a:ext cx="2310000" cy="12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Стимулы </a:t>
            </a:r>
            <a:endParaRPr sz="15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для развития аутсорсинговых платформ в регионах</a:t>
            </a:r>
            <a:endParaRPr sz="15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90" name="Google Shape;190;p23"/>
          <p:cNvSpPr txBox="1"/>
          <p:nvPr/>
        </p:nvSpPr>
        <p:spPr>
          <a:xfrm>
            <a:off x="4367000" y="1732500"/>
            <a:ext cx="2310000" cy="12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Упрощение документации и налогообложения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