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p4" ContentType="video/mp4"/>
  <Default Extension="xlsx" ContentType="application/vnd.openxmlformats-officedocument.spreadsheetml.sheet"/>
  <Default Extension="png" ContentType="image/png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Masters/slideMaster4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6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90" r:id="rId1"/>
    <p:sldMasterId id="2147483691" r:id="rId2"/>
    <p:sldMasterId id="2147483692" r:id="rId3"/>
    <p:sldMasterId id="2147483693" r:id="rId4"/>
    <p:sldMasterId id="2147483694" r:id="rId5"/>
  </p:sldMasterIdLst>
  <p:notesMasterIdLst>
    <p:notesMasterId r:id="rId6"/>
  </p:notesMasterIdLst>
  <p:sldIdLst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</p:sldIdLst>
  <p:sldSz type="screen16x9" cy="6858000" cx="12192000"/>
  <p:notesSz cx="6797675" cy="9928225"/>
  <p:defaultTextStyle>
    <a:defPPr>
      <a:defRPr lang="ru-RU"/>
    </a:defPPr>
    <a:lvl1pPr algn="l" defTabSz="914400" marL="0">
      <a:defRPr sz="1800">
        <a:solidFill>
          <a:schemeClr val="tx1"/>
        </a:solidFill>
        <a:latin typeface="+mn-lt"/>
        <a:ea typeface="+mn-ea"/>
        <a:cs typeface="+mn-cs"/>
      </a:defRPr>
    </a:lvl1pPr>
    <a:lvl2pPr algn="l" defTabSz="914400" marL="457200">
      <a:defRPr sz="1800">
        <a:solidFill>
          <a:schemeClr val="tx1"/>
        </a:solidFill>
        <a:latin typeface="+mn-lt"/>
        <a:ea typeface="+mn-ea"/>
        <a:cs typeface="+mn-cs"/>
      </a:defRPr>
    </a:lvl2pPr>
    <a:lvl3pPr algn="l" defTabSz="914400" marL="914400">
      <a:defRPr sz="1800">
        <a:solidFill>
          <a:schemeClr val="tx1"/>
        </a:solidFill>
        <a:latin typeface="+mn-lt"/>
        <a:ea typeface="+mn-ea"/>
        <a:cs typeface="+mn-cs"/>
      </a:defRPr>
    </a:lvl3pPr>
    <a:lvl4pPr algn="l" defTabSz="914400" marL="1371600">
      <a:defRPr sz="1800">
        <a:solidFill>
          <a:schemeClr val="tx1"/>
        </a:solidFill>
        <a:latin typeface="+mn-lt"/>
        <a:ea typeface="+mn-ea"/>
        <a:cs typeface="+mn-cs"/>
      </a:defRPr>
    </a:lvl4pPr>
    <a:lvl5pPr algn="l" defTabSz="914400" marL="1828800">
      <a:defRPr sz="1800">
        <a:solidFill>
          <a:schemeClr val="tx1"/>
        </a:solidFill>
        <a:latin typeface="+mn-lt"/>
        <a:ea typeface="+mn-ea"/>
        <a:cs typeface="+mn-cs"/>
      </a:defRPr>
    </a:lvl5pPr>
    <a:lvl6pPr algn="l" defTabSz="914400" marL="2286000">
      <a:defRPr sz="1800">
        <a:solidFill>
          <a:schemeClr val="tx1"/>
        </a:solidFill>
        <a:latin typeface="+mn-lt"/>
        <a:ea typeface="+mn-ea"/>
        <a:cs typeface="+mn-cs"/>
      </a:defRPr>
    </a:lvl6pPr>
    <a:lvl7pPr algn="l" defTabSz="914400" marL="2743200">
      <a:defRPr sz="1800">
        <a:solidFill>
          <a:schemeClr val="tx1"/>
        </a:solidFill>
        <a:latin typeface="+mn-lt"/>
        <a:ea typeface="+mn-ea"/>
        <a:cs typeface="+mn-cs"/>
      </a:defRPr>
    </a:lvl7pPr>
    <a:lvl8pPr algn="l" defTabSz="914400" marL="3200400">
      <a:defRPr sz="1800">
        <a:solidFill>
          <a:schemeClr val="tx1"/>
        </a:solidFill>
        <a:latin typeface="+mn-lt"/>
        <a:ea typeface="+mn-ea"/>
        <a:cs typeface="+mn-cs"/>
      </a:defRPr>
    </a:lvl8pPr>
    <a:lvl9pPr algn="l" defTabSz="914400" marL="36576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3"/>
              </a:solidFill>
            </a:ln>
          </a:left>
          <a:right>
            <a:ln w="12700">
              <a:solidFill>
                <a:schemeClr val="accent3"/>
              </a:solidFill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solidFill>
                <a:schemeClr val="accent3"/>
              </a:solidFill>
            </a:ln>
          </a:insideH>
          <a:insideV>
            <a:ln w="12700">
              <a:solidFill>
                <a:schemeClr val="accent3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  <a:fill>
          <a:solidFill>
            <a:schemeClr val="accent3">
              <a:tint val="20000"/>
            </a:schemeClr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3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38100">
              <a:solidFill>
                <a:schemeClr val="accent3"/>
              </a:solidFill>
            </a:ln>
          </a:bottom>
        </a:tcBdr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slideViewPr>
    <p:cSldViewPr snapToGrid="0">
      <p:cViewPr varScale="1">
        <p:scale>
          <a:sx n="113" d="100"/>
          <a:sy n="113" d="100"/>
        </p:scale>
        <p:origin x="822" y="84"/>
      </p:cViewPr>
      <p:guideLst>
        <p:guide pos="3840"/>
        <p:guide orient="horz" pos="2160"/>
      </p:guideLst>
    </p:cSldViewPr>
  </p:slide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tableStyles" Target="tableStyle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/Relationships>
</file>

<file path=ppt/charts/_rels/chart1.xml.rels><?xml version="1.0" encoding="UTF-8" standalone="yes"?>
<Relationships xmlns="http://schemas.openxmlformats.org/package/2006/relationships"><Relationship Id="rId1" Type="http://schemas.openxmlformats.org/officeDocument/2006/relationships/package" Target="../embeddings/Microsoft_Office_Excel_2007_Workbook1.xlsx"/><Relationship Id="rId2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12473"/>
          <c:y val="0.0"/>
          <c:w val="0.956544"/>
          <c:h val="0.903861"/>
        </c:manualLayout>
      </c:layout>
      <c:barChart>
        <c:barDir val="col"/>
        <c:grouping val="stacked"/>
        <c:varyColors val="0"/>
        <c:ser>
          <c:idx val="0"/>
          <c:order val="0"/>
          <c:spPr bwMode="auto"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>
              <a:solidFill>
                <a:sysClr val="window" lastClr="FFFFFF"/>
              </a:solidFill>
            </a:ln>
          </c:spPr>
          <c:invertIfNegative val="0"/>
          <c:dLbls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ЦБ'!$C$21:$D$21</c:f>
              <c:numCache>
                <c:formatCode>0.0%</c:formatCode>
                <c:ptCount val="2"/>
                <c:pt idx="0">
                  <c:v>0.139750713494475</c:v>
                </c:pt>
                <c:pt idx="1">
                  <c:v>0.147254049477756</c:v>
                </c:pt>
              </c:numCache>
            </c:numRef>
          </c:val>
        </c:ser>
        <c:ser>
          <c:idx val="4"/>
          <c:order val="1"/>
          <c:spPr bwMode="auto">
            <a:prstGeom prst="rect">
              <a:avLst/>
            </a:prstGeom>
            <a:solidFill>
              <a:srgbClr val="92D050"/>
            </a:solidFill>
            <a:ln>
              <a:solidFill>
                <a:sysClr val="window" lastClr="FFFFFF"/>
              </a:solidFill>
            </a:ln>
          </c:spPr>
          <c:invertIfNegative val="0"/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ЦБ'!$C$22:$D$22</c:f>
              <c:numCache>
                <c:formatCode>General</c:formatCode>
                <c:ptCount val="2"/>
              </c:numCache>
            </c:numRef>
          </c:val>
        </c:ser>
        <c:ser>
          <c:idx val="1"/>
          <c:order val="2"/>
          <c:spPr bwMode="auto">
            <a:prstGeom prst="rect">
              <a:avLst/>
            </a:prstGeom>
            <a:solidFill>
              <a:srgbClr val="FFC000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0.130802"/>
                  <c:y val="0.008439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1058"/>
                  <c:y val="0.029536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ЦБ'!$C$23:$D$23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3"/>
          <c:spPr bwMode="auto">
            <a:prstGeom prst="rect">
              <a:avLst/>
            </a:prstGeom>
            <a:solidFill>
              <a:srgbClr val="7030A0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0.13327"/>
                  <c:y val="0.01688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8304"/>
                  <c:y val="0.02113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ЦБ'!$C$24:$D$24</c:f>
              <c:numCache>
                <c:formatCode>0.0%</c:formatCode>
                <c:ptCount val="2"/>
                <c:pt idx="0">
                  <c:v>0.00213429307823886</c:v>
                </c:pt>
                <c:pt idx="1">
                  <c:v>0.0047092106545848</c:v>
                </c:pt>
              </c:numCache>
            </c:numRef>
          </c:val>
        </c:ser>
        <c:ser>
          <c:idx val="5"/>
          <c:order val="4"/>
          <c:spPr bwMode="auto">
            <a:prstGeom prst="rect">
              <a:avLst/>
            </a:prstGeom>
            <a:solidFill>
              <a:srgbClr val="00B0F0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0.128334"/>
                  <c:y val="-0.014768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8462"/>
                  <c:y val="-0.006329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C97BFE2E-188C-47EC-87A6-B24AB615B0C5}" type="VALUE">
                      <a:rPr lang="en-US">
                        <a:solidFill>
                          <a:sysClr val="windowText" lastClr="000000"/>
                        </a:solidFill>
                      </a:rPr>
                      <a:t>[ЗНАЧЕНИЕ]</a:t>
                    </a:fld>
                    <a:endParaRPr lang="ru-RU"/>
                  </a:p>
                </c:rich>
              </c:tx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</c:extLst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ЦБ'!$C$25:$D$25</c:f>
              <c:numCache>
                <c:formatCode>0.0%</c:formatCode>
                <c:ptCount val="2"/>
                <c:pt idx="0">
                  <c:v>0.020743771940038</c:v>
                </c:pt>
                <c:pt idx="1">
                  <c:v>0.0149805829246998</c:v>
                </c:pt>
              </c:numCache>
            </c:numRef>
          </c:val>
        </c:ser>
        <c:ser>
          <c:idx val="3"/>
          <c:order val="5"/>
          <c:spPr bwMode="auto">
            <a:prstGeom prst="rect">
              <a:avLst/>
            </a:prstGeom>
            <a:solidFill>
              <a:srgbClr val="00B050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dLbl>
              <c:idx val="1"/>
              <c:layout>
                <c:manualLayout>
                  <c:x val="-0.115994"/>
                  <c:y val="-0.033755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ЦБ'!$C$26:$D$26</c:f>
              <c:numCache>
                <c:formatCode>0.0%</c:formatCode>
                <c:ptCount val="2"/>
                <c:pt idx="0">
                  <c:v>0.0224279324678254</c:v>
                </c:pt>
                <c:pt idx="1">
                  <c:v>0.0173382226423139</c:v>
                </c:pt>
              </c:numCache>
            </c:numRef>
          </c:val>
        </c:ser>
        <c:ser>
          <c:idx val="6"/>
          <c:order val="6"/>
          <c:spPr bwMode="auto">
            <a:prstGeom prst="rect">
              <a:avLst/>
            </a:prstGeom>
            <a:solidFill>
              <a:srgbClr val="ED7D31">
                <a:lumMod val="50000"/>
              </a:srgbClr>
            </a:solidFill>
            <a:ln>
              <a:solidFill>
                <a:sysClr val="window" lastClr="FFFFFF"/>
              </a:solidFill>
            </a:ln>
          </c:spPr>
          <c:invertIfNegative val="0"/>
          <c:dLbls>
            <c:dLbl>
              <c:idx val="0"/>
              <c:layout>
                <c:manualLayout>
                  <c:x val="0.0"/>
                  <c:y val="0.0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ЦБ'!$C$27:$D$27</c:f>
              <c:numCache>
                <c:formatCode>0.0%</c:formatCode>
                <c:ptCount val="2"/>
                <c:pt idx="0">
                  <c:v>0.0745519452486951</c:v>
                </c:pt>
                <c:pt idx="1">
                  <c:v>0.0265087797622993</c:v>
                </c:pt>
              </c:numCache>
            </c:numRef>
          </c:val>
        </c:ser>
        <c:ser>
          <c:idx val="7"/>
          <c:order val="7"/>
          <c:spPr bwMode="auto">
            <a:prstGeom prst="rect">
              <a:avLst/>
            </a:prstGeom>
            <a:solidFill>
              <a:srgbClr val="92D050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0.13327"/>
                  <c:y val="0.0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ЦБ'!$C$28:$D$28</c:f>
              <c:numCache>
                <c:formatCode>0.0%</c:formatCode>
                <c:ptCount val="2"/>
                <c:pt idx="0">
                  <c:v>0.00344287929233161</c:v>
                </c:pt>
                <c:pt idx="1">
                  <c:v>0.0374732708283782</c:v>
                </c:pt>
              </c:numCache>
            </c:numRef>
          </c:val>
        </c:ser>
        <c:ser>
          <c:idx val="9"/>
          <c:order val="8"/>
          <c:spPr bwMode="auto"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>
              <a:solidFill>
                <a:sysClr val="window" lastClr="FFFFFF"/>
              </a:solidFill>
            </a:ln>
          </c:spPr>
          <c:invertIfNegative val="0"/>
          <c:dLbls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ЦБ'!$C$29:$D$29</c:f>
              <c:numCache>
                <c:formatCode>0.0%</c:formatCode>
                <c:ptCount val="2"/>
                <c:pt idx="0">
                  <c:v>0.134562541202798</c:v>
                </c:pt>
                <c:pt idx="1">
                  <c:v>0.12103600112624</c:v>
                </c:pt>
              </c:numCache>
            </c:numRef>
          </c:val>
        </c:ser>
        <c:ser>
          <c:idx val="8"/>
          <c:order val="9"/>
          <c:spPr bwMode="auto">
            <a:prstGeom prst="rect">
              <a:avLst/>
            </a:prstGeom>
            <a:solidFill>
              <a:srgbClr val="0070C0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ЦБ'!$C$30:$D$30</c:f>
              <c:numCache>
                <c:formatCode>0.0%</c:formatCode>
                <c:ptCount val="2"/>
                <c:pt idx="0">
                  <c:v>0.166328511035982</c:v>
                </c:pt>
                <c:pt idx="1">
                  <c:v>0.190403219572489</c:v>
                </c:pt>
              </c:numCache>
            </c:numRef>
          </c:val>
        </c:ser>
        <c:ser>
          <c:idx val="10"/>
          <c:order val="10"/>
          <c:spPr bwMode="auto">
            <a:prstGeom prst="rect">
              <a:avLst/>
            </a:prstGeom>
            <a:solidFill>
              <a:srgbClr val="C00000"/>
            </a:solidFill>
            <a:ln>
              <a:solidFill>
                <a:sysClr val="window" lastClr="FFFFFF"/>
              </a:solidFill>
            </a:ln>
          </c:spPr>
          <c:invertIfNegative val="0"/>
          <c:dLbls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ЦБ'!$C$31:$D$31</c:f>
              <c:numCache>
                <c:formatCode>0.0%</c:formatCode>
                <c:ptCount val="2"/>
                <c:pt idx="0">
                  <c:v>0.436057412239616</c:v>
                </c:pt>
                <c:pt idx="1">
                  <c:v>0.440296663011238</c:v>
                </c:pt>
              </c:numCache>
            </c:numRef>
          </c:val>
        </c:ser>
        <c:ser>
          <c:idx val="11"/>
          <c:order val="11"/>
          <c:invertIfNegative val="0"/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ЦБ'!$A$21:$B$21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ser>
          <c:idx val="12"/>
          <c:order val="12"/>
          <c:invertIfNegative val="0"/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ЦБ'!$A$22:$B$22</c:f>
              <c:numCache>
                <c:formatCode>General</c:formatCode>
                <c:ptCount val="2"/>
                <c:pt idx="1">
                  <c:v>0.0</c:v>
                </c:pt>
              </c:numCache>
            </c:numRef>
          </c:val>
        </c:ser>
        <c:ser>
          <c:idx val="13"/>
          <c:order val="13"/>
          <c:invertIfNegative val="0"/>
          <c:dLbls>
            <c:dLbl>
              <c:idx val="1"/>
              <c:layout>
                <c:manualLayout>
                  <c:x val="-0.128334"/>
                  <c:y val="0.023207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ЦБ'!$A$23:$B$23</c:f>
              <c:numCache>
                <c:formatCode>General</c:formatCode>
                <c:ptCount val="2"/>
                <c:pt idx="1">
                  <c:v>0.0</c:v>
                </c:pt>
              </c:numCache>
            </c:numRef>
          </c:val>
        </c:ser>
        <c:ser>
          <c:idx val="14"/>
          <c:order val="14"/>
          <c:invertIfNegative val="0"/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ЦБ'!$A$24:$B$24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ser>
          <c:idx val="15"/>
          <c:order val="15"/>
          <c:invertIfNegative val="0"/>
          <c:dLbls>
            <c:dLbl>
              <c:idx val="1"/>
              <c:layout>
                <c:manualLayout>
                  <c:x val="0.0"/>
                  <c:y val="-0.00211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ЦБ'!$A$25:$B$25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ser>
          <c:idx val="16"/>
          <c:order val="16"/>
          <c:invertIfNegative val="0"/>
          <c:dLbls>
            <c:dLbl>
              <c:idx val="1"/>
              <c:layout>
                <c:manualLayout>
                  <c:x val="-0.128334"/>
                  <c:y val="-0.0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ЦБ'!$A$26:$B$26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ser>
          <c:idx val="17"/>
          <c:order val="17"/>
          <c:invertIfNegative val="0"/>
          <c:dLbls>
            <c:dLbl>
              <c:idx val="1"/>
              <c:layout>
                <c:manualLayout>
                  <c:x val="-0.135738"/>
                  <c:y val="-0.006329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ЦБ'!$A$27:$B$27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ser>
          <c:idx val="18"/>
          <c:order val="18"/>
          <c:invertIfNegative val="0"/>
          <c:dLbls>
            <c:dLbl>
              <c:idx val="1"/>
              <c:layout>
                <c:manualLayout>
                  <c:x val="-0.002468"/>
                  <c:y val="-0.00211"/>
                </c:manualLayout>
              </c:layout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ЦБ'!$A$28:$B$28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ser>
          <c:idx val="19"/>
          <c:order val="19"/>
          <c:invertIfNegative val="0"/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ЦБ'!$A$29:$B$29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ser>
          <c:idx val="20"/>
          <c:order val="20"/>
          <c:invertIfNegative val="0"/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ЦБ'!$A$30:$B$30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ser>
          <c:idx val="21"/>
          <c:order val="21"/>
          <c:invertIfNegative val="0"/>
          <c:cat>
            <c:strRef>
              <c:f>'Эволюция Калин-д 12 мес. ЦБ'!$C$20:$D$20</c:f>
              <c:strCache>
                <c:ptCount val="2"/>
                <c:pt idx="0">
                  <c:v>12 мес. 2023</c:v>
                </c:pt>
                <c:pt idx="1">
                  <c:v>12 мес. 2024</c:v>
                </c:pt>
              </c:strCache>
            </c:strRef>
          </c:cat>
          <c:val>
            <c:numRef>
              <c:f>'Эволюция Калин-д 12 мес. ЦБ'!$A$31:$B$31</c:f>
              <c:numCache>
                <c:formatCode>General</c:formatCode>
                <c:ptCount val="2"/>
                <c:pt idx="0">
                  <c:v>0.0</c:v>
                </c:pt>
                <c:pt idx="1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238"/>
        <c:overlap val="100"/>
        <c:axId val="169315328"/>
        <c:axId val="289225472"/>
      </c:barChart>
      <c:catAx>
        <c:axId val="169315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 bwMode="auto">
          <a:prstGeom prst="rect">
            <a:avLst/>
          </a:prstGeom>
          <a:noFill/>
          <a:ln>
            <a:solidFill>
              <a:srgbClr val="44546A"/>
            </a:solidFill>
          </a:ln>
        </c:spPr>
        <c:txPr>
          <a:bodyPr/>
          <a:lstStyle/>
          <a:p>
            <a: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289225472"/>
        <c:crosses val="autoZero"/>
        <c:auto val="1"/>
        <c:lblAlgn val="ctr"/>
        <c:lblOffset val="100"/>
        <c:noMultiLvlLbl val="0"/>
      </c:catAx>
      <c:valAx>
        <c:axId val="28922547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69315328"/>
        <c:crosses val="autoZero"/>
        <c:crossBetween val="between"/>
      </c:valAx>
    </c:plotArea>
    <c:plotVisOnly val="1"/>
    <c:dispBlanksAs val="gap"/>
    <c:showDLblsOverMax val="0"/>
  </c:chart>
  <c:spPr bwMode="auto">
    <a:xfrm>
      <a:off x="0" y="0"/>
      <a:ext cx="5572164" cy="5600911"/>
    </a:xfrm>
  </c:spPr>
  <c:txPr>
    <a:bodyPr/>
    <a:lstStyle/>
    <a:p>
      <a:pPr>
        <a:defRPr sz="1100">
          <a:solidFill>
            <a:schemeClr val="bg1">
              <a:lumMod val="95000"/>
            </a:schemeClr>
          </a:solidFill>
          <a:latin typeface="Akrobat"/>
          <a:cs typeface="Arial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213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265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8136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9266" name="Дата 2"/>
          <p:cNvSpPr>
            <a:spLocks noGrp="1"/>
          </p:cNvSpPr>
          <p:nvPr>
            <p:ph type="dt" idx="1"/>
          </p:nvPr>
        </p:nvSpPr>
        <p:spPr bwMode="auto">
          <a:xfrm>
            <a:off x="3850443" y="0"/>
            <a:ext cx="2945659" cy="498136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6D9E78E0-DAC4-4E20-82F5-C34857FF28C1}" type="datetimeFigureOut">
              <a:rPr lang="ru-RU"/>
              <a:t>25.11.2025</a:t>
            </a:fld>
            <a:endParaRPr lang="ru-RU"/>
          </a:p>
        </p:txBody>
      </p:sp>
      <p:sp>
        <p:nvSpPr>
          <p:cNvPr id="1049267" name="Образ слайда 3"/>
          <p:cNvSpPr>
            <a:spLocks noChangeAspect="1" noRot="1" noGrp="1"/>
          </p:cNvSpPr>
          <p:nvPr>
            <p:ph type="sldImg" idx="2"/>
          </p:nvPr>
        </p:nvSpPr>
        <p:spPr bwMode="auto">
          <a:xfrm>
            <a:off x="420688" y="1241425"/>
            <a:ext cx="5956300" cy="3351213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ru-RU"/>
          </a:p>
        </p:txBody>
      </p:sp>
      <p:sp>
        <p:nvSpPr>
          <p:cNvPr id="1049268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768" y="4777958"/>
            <a:ext cx="5438140" cy="3909238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9269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30091"/>
            <a:ext cx="2945659" cy="498134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9270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8134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285B6B10-EE33-4B2E-94AB-2D9AC6B10E3F}" type="slidenum">
              <a:rPr lang="ru-RU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marL="0">
      <a:defRPr sz="1200">
        <a:solidFill>
          <a:schemeClr val="tx1"/>
        </a:solidFill>
        <a:latin typeface="+mn-lt"/>
        <a:ea typeface="+mn-ea"/>
        <a:cs typeface="+mn-cs"/>
      </a:defRPr>
    </a:lvl1pPr>
    <a:lvl2pPr algn="l" defTabSz="914400" marL="457200">
      <a:defRPr sz="1200">
        <a:solidFill>
          <a:schemeClr val="tx1"/>
        </a:solidFill>
        <a:latin typeface="+mn-lt"/>
        <a:ea typeface="+mn-ea"/>
        <a:cs typeface="+mn-cs"/>
      </a:defRPr>
    </a:lvl2pPr>
    <a:lvl3pPr algn="l" defTabSz="914400" marL="914400">
      <a:defRPr sz="1200">
        <a:solidFill>
          <a:schemeClr val="tx1"/>
        </a:solidFill>
        <a:latin typeface="+mn-lt"/>
        <a:ea typeface="+mn-ea"/>
        <a:cs typeface="+mn-cs"/>
      </a:defRPr>
    </a:lvl3pPr>
    <a:lvl4pPr algn="l" defTabSz="914400" marL="1371600">
      <a:defRPr sz="1200">
        <a:solidFill>
          <a:schemeClr val="tx1"/>
        </a:solidFill>
        <a:latin typeface="+mn-lt"/>
        <a:ea typeface="+mn-ea"/>
        <a:cs typeface="+mn-cs"/>
      </a:defRPr>
    </a:lvl4pPr>
    <a:lvl5pPr algn="l" defTabSz="914400" marL="1828800">
      <a:defRPr sz="1200">
        <a:solidFill>
          <a:schemeClr val="tx1"/>
        </a:solidFill>
        <a:latin typeface="+mn-lt"/>
        <a:ea typeface="+mn-ea"/>
        <a:cs typeface="+mn-cs"/>
      </a:defRPr>
    </a:lvl5pPr>
    <a:lvl6pPr algn="l" defTabSz="914400" marL="2286000">
      <a:defRPr sz="1200">
        <a:solidFill>
          <a:schemeClr val="tx1"/>
        </a:solidFill>
        <a:latin typeface="+mn-lt"/>
        <a:ea typeface="+mn-ea"/>
        <a:cs typeface="+mn-cs"/>
      </a:defRPr>
    </a:lvl6pPr>
    <a:lvl7pPr algn="l" defTabSz="914400" marL="2743200">
      <a:defRPr sz="1200">
        <a:solidFill>
          <a:schemeClr val="tx1"/>
        </a:solidFill>
        <a:latin typeface="+mn-lt"/>
        <a:ea typeface="+mn-ea"/>
        <a:cs typeface="+mn-cs"/>
      </a:defRPr>
    </a:lvl7pPr>
    <a:lvl8pPr algn="l" defTabSz="914400" marL="3200400">
      <a:defRPr sz="1200">
        <a:solidFill>
          <a:schemeClr val="tx1"/>
        </a:solidFill>
        <a:latin typeface="+mn-lt"/>
        <a:ea typeface="+mn-ea"/>
        <a:cs typeface="+mn-cs"/>
      </a:defRPr>
    </a:lvl8pPr>
    <a:lvl9pPr algn="l" defTabSz="914400" marL="36576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36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23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62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/>
        </p:txBody>
      </p:sp>
      <p:sp>
        <p:nvSpPr>
          <p:cNvPr id="10486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9EB2F5EA-55BB-75A8-516F-EA470EF4DC1C}" type="slidenum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9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18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9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/>
        </p:txBody>
      </p:sp>
      <p:sp>
        <p:nvSpPr>
          <p:cNvPr id="10489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21A58DF3-A1E4-5B11-302E-0A88C1CC3964}" type="slidenum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1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37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93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/>
        </p:txBody>
      </p:sp>
      <p:sp>
        <p:nvSpPr>
          <p:cNvPr id="104893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3AD5BB82-4940-18D6-8CCF-E69789622584}" type="slidenum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1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44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94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94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77A5F2B5-8F71-40C3-BCDD-B21A7D2B4D23}" type="slidenum">
              <a:rPr lang="ru-RU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2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76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977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978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0E1FA898-ED68-4A52-9197-7DDEF647FE5C}" type="slidenum">
              <a:rPr lang="ru-RU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2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90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991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992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0E1FA898-ED68-4A52-9197-7DDEF647FE5C}" type="slidenum">
              <a:rPr lang="ru-RU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4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035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9036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9037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0E1FA898-ED68-4A52-9197-7DDEF647FE5C}" type="slidenum">
              <a:rPr lang="ru-RU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5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070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9071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r>
              <a:rPr lang="ru-RU"/>
              <a:t>Что в фокусе внимания у работодателя,</a:t>
            </a:r>
            <a:r>
              <a:rPr lang="ru-RU"/>
              <a:t> что ценит сотрудник? Подарки поменять на что-то, 4 из первых трех идет</a:t>
            </a:r>
            <a:endParaRPr lang="ru-RU"/>
          </a:p>
        </p:txBody>
      </p:sp>
      <p:sp>
        <p:nvSpPr>
          <p:cNvPr id="1049072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0E1FA898-ED68-4A52-9197-7DDEF647FE5C}" type="slidenum">
              <a:rPr lang="ru-RU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5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091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9092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9093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0E1FA898-ED68-4A52-9197-7DDEF647FE5C}" type="slidenum">
              <a:rPr lang="ru-RU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6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13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9114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9115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p>
            <a:fld id="{4C126A9C-6176-40C6-B776-8B26A213D967}" type="slidenum">
              <a:rPr lang="ru-RU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6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32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913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913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4C126A9C-6176-40C6-B776-8B26A213D967}" type="slidenum">
              <a:rPr lang="ru-RU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5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29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6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/>
        </p:txBody>
      </p:sp>
      <p:sp>
        <p:nvSpPr>
          <p:cNvPr id="10486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7B774632-075E-95BA-5063-B7FBC5CF304D}" type="slidenum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17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42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914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914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pPr algn="r"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E1FA898-ED68-4A52-9197-7DDEF647FE5C}" type="slidenum">
              <a:rPr b="0" cap="none" sz="1200" i="0" lang="ru-RU" spc="0" strike="noStrike" u="none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</a:t>
            </a:fld>
            <a:endParaRPr b="0" cap="none" sz="1200" i="0" lang="ru-RU" spc="0" strike="noStrike" u="none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6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14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71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71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4C126A9C-6176-40C6-B776-8B26A213D967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6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24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72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72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4C126A9C-6176-40C6-B776-8B26A213D967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6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34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73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73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4C126A9C-6176-40C6-B776-8B26A213D967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7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42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74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74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4C126A9C-6176-40C6-B776-8B26A213D967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8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870" name="Образ слайда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871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872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0E1FA898-ED68-4A52-9197-7DDEF647FE5C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8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876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8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/>
        </p:txBody>
      </p:sp>
      <p:sp>
        <p:nvSpPr>
          <p:cNvPr id="10488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244306C1-271C-8850-A4BA-DF3CE560065B}" type="slidenum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9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02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9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/>
        </p:txBody>
      </p:sp>
      <p:sp>
        <p:nvSpPr>
          <p:cNvPr id="10489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28688124-5634-5ECB-3A97-97F1FF7FE5FC}" type="slidenum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3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4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5.xml"/></Relationships>
</file>

<file path=ppt/slideLayouts/_rels/slideLayout2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mainer_1">
    <p:spTree>
      <p:nvGrpSpPr>
        <p:cNvPr id="186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8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49186" name="Номер слайда 2"/>
          <p:cNvSpPr txBox="1"/>
          <p:nvPr userDrawn="1"/>
        </p:nvSpPr>
        <p:spPr bwMode="auto">
          <a:xfrm>
            <a:off x="11325901" y="6557233"/>
            <a:ext cx="647700" cy="184666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49187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7_Титульный слайд">
    <p:spTree>
      <p:nvGrpSpPr>
        <p:cNvPr id="159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92" name="Рисунок 3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>
            <a:lum bright="70000" contrast="-70000"/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/>
        </p:spPr>
      </p:pic>
      <p:sp>
        <p:nvSpPr>
          <p:cNvPr id="1049094" name="Скругленный прямоугольник 7"/>
          <p:cNvSpPr/>
          <p:nvPr userDrawn="1"/>
        </p:nvSpPr>
        <p:spPr bwMode="auto">
          <a:xfrm>
            <a:off x="11601450" y="6356044"/>
            <a:ext cx="252000" cy="25200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4200" lang="ru-RU"/>
          </a:p>
        </p:txBody>
      </p:sp>
      <p:sp>
        <p:nvSpPr>
          <p:cNvPr id="1049095" name="Номер слайда 6"/>
          <p:cNvSpPr txBox="1"/>
          <p:nvPr userDrawn="1"/>
        </p:nvSpPr>
        <p:spPr bwMode="auto">
          <a:xfrm>
            <a:off x="11483812" y="6346521"/>
            <a:ext cx="494124" cy="282210"/>
          </a:xfrm>
          <a:prstGeom prst="rect"/>
        </p:spPr>
        <p:txBody>
          <a:bodyPr anchor="ctr" bIns="45153" lIns="90304" rIns="90304" tIns="42445"/>
          <a:lstStyle>
            <a:defPPr>
              <a:defRPr lang="ru-RU"/>
            </a:defPPr>
            <a:lvl1pPr algn="ctr" defTabSz="995690" marL="0">
              <a:defRPr b="1"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algn="l" defTabSz="995690" marL="49784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95690" marL="99569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95690" marL="149353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95690" marL="199138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95690" marL="248922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95690" marL="298707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95690" marL="3484916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95690" marL="398276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8480CE-3ACD-4560-A13F-AFF079A85D8C}" type="slidenum">
              <a:rPr b="0" sz="1050" lang="ru-RU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b="0" sz="1050"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9096" name="Прямоугольник 38"/>
          <p:cNvSpPr/>
          <p:nvPr userDrawn="1"/>
        </p:nvSpPr>
        <p:spPr bwMode="auto">
          <a:xfrm>
            <a:off x="537631" y="497216"/>
            <a:ext cx="397935" cy="412263"/>
          </a:xfrm>
          <a:prstGeom prst="rect"/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193" name="Рисунок 40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2"/>
          <a:stretch>
            <a:fillRect/>
          </a:stretch>
        </p:blipFill>
        <p:spPr bwMode="auto">
          <a:xfrm>
            <a:off x="474449" y="444246"/>
            <a:ext cx="524301" cy="518205"/>
          </a:xfrm>
          <a:prstGeom prst="rect"/>
        </p:spPr>
      </p:pic>
      <p:sp>
        <p:nvSpPr>
          <p:cNvPr id="104909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1237128" y="365126"/>
            <a:ext cx="10116671" cy="676446"/>
          </a:xfrm>
        </p:spPr>
        <p:txBody>
          <a:bodyPr>
            <a:normAutofit/>
          </a:bodyPr>
          <a:lstStyle>
            <a:lvl1pPr algn="l">
              <a:defRPr sz="4300" lang="ru-RU">
                <a:solidFill>
                  <a:schemeClr val="tx1"/>
                </a:solidFill>
                <a:latin typeface="Tahoma"/>
                <a:ea typeface="Tahoma"/>
                <a:cs typeface="Tahoma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Титульный слайд">
    <p:spTree>
      <p:nvGrpSpPr>
        <p:cNvPr id="18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82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116085" y="6356350"/>
            <a:ext cx="2743200" cy="365125"/>
          </a:xfrm>
          <a:prstGeom prst="rect"/>
        </p:spPr>
        <p:txBody>
          <a:bodyPr anchor="ctr" bIns="0" lIns="0" rIns="0" tIns="0"/>
          <a:lstStyle>
            <a:lvl1pPr algn="r"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fld id="{E5A849F2-54B5-4021-9CD0-78E39E39D692}" type="datetime1">
              <a:rPr lang="ru-RU"/>
              <a:t>25.11.2025</a:t>
            </a:fld>
            <a:endParaRPr lang="ru-RU"/>
          </a:p>
        </p:txBody>
      </p:sp>
      <p:sp>
        <p:nvSpPr>
          <p:cNvPr id="1049183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838200" y="6356350"/>
            <a:ext cx="4114800" cy="365125"/>
          </a:xfrm>
          <a:prstGeom prst="rect"/>
        </p:spPr>
        <p:txBody>
          <a:bodyPr anchor="ctr" bIns="0" lIns="0" rIns="0" tIns="0"/>
          <a:lstStyle>
            <a:lvl1pPr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ru-RU"/>
          </a:p>
        </p:txBody>
      </p:sp>
      <p:sp>
        <p:nvSpPr>
          <p:cNvPr id="104918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859285" y="6356350"/>
            <a:ext cx="989029" cy="365125"/>
          </a:xfrm>
          <a:prstGeom prst="rect"/>
        </p:spPr>
        <p:txBody>
          <a:bodyPr anchor="ctr" bIns="0" lIns="0" rIns="0" tIns="0"/>
          <a:lstStyle>
            <a:lvl1pPr algn="r"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fld id="{24B09C08-84AD-4610-9239-259A3A2BF4E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mainer_1">
    <p:spTree>
      <p:nvGrpSpPr>
        <p:cNvPr id="18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7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49180" name="Номер слайда 2"/>
          <p:cNvSpPr txBox="1"/>
          <p:nvPr userDrawn="1"/>
        </p:nvSpPr>
        <p:spPr bwMode="auto">
          <a:xfrm>
            <a:off x="11325901" y="6557233"/>
            <a:ext cx="647700" cy="184666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49181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type="blank" userDrawn="1">
  <p:cSld name="Пустой слайд">
    <p:spTree>
      <p:nvGrpSpPr>
        <p:cNvPr id="12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4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11536434" y="6471919"/>
            <a:ext cx="375496" cy="249555"/>
          </a:xfrm>
          <a:prstGeom prst="rect"/>
        </p:spPr>
        <p:txBody>
          <a:bodyPr anchor="b" bIns="0" lIns="0" rIns="0" tIns="0"/>
          <a:lstStyle>
            <a:lvl1pPr algn="r">
              <a:defRPr sz="1100">
                <a:solidFill>
                  <a:schemeClr val="tx2"/>
                </a:solidFill>
                <a:latin typeface="KievitCyr-RegularSC"/>
              </a:defRPr>
            </a:lvl1pPr>
          </a:lstStyle>
          <a:p>
            <a:fld id="{6E2B18C8-DFB2-45CA-8570-A378C6DC524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type="title" userDrawn="1">
  <p:cSld name="1_Титульный слайд">
    <p:spTree>
      <p:nvGrpSpPr>
        <p:cNvPr id="149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03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9039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132">
              <a:buNone/>
              <a:defRPr sz="2000"/>
            </a:lvl2pPr>
            <a:lvl3pPr algn="ctr" indent="0" marL="914263">
              <a:buNone/>
              <a:defRPr sz="1800"/>
            </a:lvl3pPr>
            <a:lvl4pPr algn="ctr" indent="0" marL="1371394">
              <a:buNone/>
              <a:defRPr sz="1600"/>
            </a:lvl4pPr>
            <a:lvl5pPr algn="ctr" indent="0" marL="1828526">
              <a:buNone/>
              <a:defRPr sz="1600"/>
            </a:lvl5pPr>
            <a:lvl6pPr algn="ctr" indent="0" marL="2285657">
              <a:buNone/>
              <a:defRPr sz="1600"/>
            </a:lvl6pPr>
            <a:lvl7pPr algn="ctr" indent="0" marL="2742788">
              <a:buNone/>
              <a:defRPr sz="1600"/>
            </a:lvl7pPr>
            <a:lvl8pPr algn="ctr" indent="0" marL="3199920">
              <a:buNone/>
              <a:defRPr sz="1600"/>
            </a:lvl8pPr>
            <a:lvl9pPr algn="ctr" indent="0" marL="3657051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9040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9041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9042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fld id="{61D6FACB-D1DE-4662-93D1-3DCDA532A8E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mainer_1">
    <p:spTree>
      <p:nvGrpSpPr>
        <p:cNvPr id="199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22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49227" name="Номер слайда 2"/>
          <p:cNvSpPr txBox="1"/>
          <p:nvPr userDrawn="1"/>
        </p:nvSpPr>
        <p:spPr bwMode="auto">
          <a:xfrm>
            <a:off x="11325901" y="6557233"/>
            <a:ext cx="647700" cy="184666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49228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0" userDrawn="1">
  <p:cSld name="1_blank">
    <p:bg>
      <p:bgPr shadeToTitle="0">
        <a:solidFill>
          <a:schemeClr val="accent1"/>
        </a:solidFill>
      </p:bgPr>
    </p:bg>
    <p:spTree>
      <p:nvGrpSpPr>
        <p:cNvPr id="20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213" name="Picture 9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>
            <a:alphaModFix/>
          </a:blip>
          <a:srcRect l="0" t="0" r="18390" b="28330"/>
          <a:stretch>
            <a:fillRect/>
          </a:stretch>
        </p:blipFill>
        <p:spPr bwMode="auto">
          <a:xfrm>
            <a:off x="5073805" y="606756"/>
            <a:ext cx="7118195" cy="6251244"/>
          </a:xfrm>
          <a:prstGeom prst="rect"/>
        </p:spPr>
      </p:pic>
      <p:sp>
        <p:nvSpPr>
          <p:cNvPr id="1049230" name="Rectangle 10"/>
          <p:cNvSpPr/>
          <p:nvPr userDrawn="1"/>
        </p:nvSpPr>
        <p:spPr bwMode="auto">
          <a:xfrm>
            <a:off x="0" y="2286000"/>
            <a:ext cx="12192000" cy="4572000"/>
          </a:xfrm>
          <a:prstGeom prst="rect"/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algn="ctr" blurRad="114300" dir="2700000" dist="38100" rotWithShape="0">
              <a:srgbClr val="000000">
                <a:alpha val="8000"/>
              </a:srgbClr>
            </a:outerShdw>
          </a:effectLst>
        </p:spPr>
        <p:txBody>
          <a:bodyPr anchor="ctr" anchorCtr="0" bIns="0" compatLnSpc="1" lIns="0" numCol="1" rIns="0" rtlCol="0" tIns="0" vert="horz" wrap="square">
            <a:prstTxWarp prst="textNoShape"/>
            <a:noAutofit/>
          </a:bodyPr>
          <a:p>
            <a:pPr algn="ctr" defTabSz="914308" marL="137481">
              <a:spcBef>
                <a:spcPts val="0"/>
              </a:spcBef>
              <a:spcAft>
                <a:spcPts val="0"/>
              </a:spcAft>
              <a:buClr>
                <a:srgbClr val="E0403C"/>
              </a:buClr>
              <a:buSzPct val="150000"/>
            </a:pPr>
            <a:endParaRPr sz="180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type="blank" userDrawn="1">
  <p:cSld name="Пустой слайд">
    <p:spTree>
      <p:nvGrpSpPr>
        <p:cNvPr id="20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22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11536434" y="6471919"/>
            <a:ext cx="375496" cy="249555"/>
          </a:xfrm>
          <a:prstGeom prst="rect"/>
        </p:spPr>
        <p:txBody>
          <a:bodyPr anchor="b" bIns="0" lIns="0" rIns="0" tIns="0"/>
          <a:lstStyle>
            <a:lvl1pPr algn="r">
              <a:defRPr sz="1100">
                <a:solidFill>
                  <a:schemeClr val="tx2"/>
                </a:solidFill>
                <a:latin typeface="KievitCyr-RegularSC"/>
              </a:defRPr>
            </a:lvl1pPr>
          </a:lstStyle>
          <a:p>
            <a:fld id="{6E2B18C8-DFB2-45CA-8570-A378C6DC524F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mainer_1">
    <p:spTree>
      <p:nvGrpSpPr>
        <p:cNvPr id="21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25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49259" name="Номер слайда 2"/>
          <p:cNvSpPr txBox="1"/>
          <p:nvPr userDrawn="1"/>
        </p:nvSpPr>
        <p:spPr bwMode="auto">
          <a:xfrm>
            <a:off x="11325901" y="6557233"/>
            <a:ext cx="647700" cy="184666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49260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0" userDrawn="1">
  <p:cSld name="1_blank">
    <p:bg>
      <p:bgPr shadeToTitle="0">
        <a:solidFill>
          <a:schemeClr val="accent1"/>
        </a:solidFill>
      </p:bgPr>
    </p:bg>
    <p:spTree>
      <p:nvGrpSpPr>
        <p:cNvPr id="21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214" name="Picture 9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>
            <a:alphaModFix/>
          </a:blip>
          <a:srcRect l="0" t="0" r="18390" b="28330"/>
          <a:stretch>
            <a:fillRect/>
          </a:stretch>
        </p:blipFill>
        <p:spPr bwMode="auto">
          <a:xfrm>
            <a:off x="5073805" y="606756"/>
            <a:ext cx="7118195" cy="6251244"/>
          </a:xfrm>
          <a:prstGeom prst="rect"/>
        </p:spPr>
      </p:pic>
      <p:sp>
        <p:nvSpPr>
          <p:cNvPr id="1049264" name="Rectangle 10"/>
          <p:cNvSpPr/>
          <p:nvPr userDrawn="1"/>
        </p:nvSpPr>
        <p:spPr bwMode="auto">
          <a:xfrm>
            <a:off x="0" y="2286000"/>
            <a:ext cx="12192000" cy="4572000"/>
          </a:xfrm>
          <a:prstGeom prst="rect"/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algn="ctr" blurRad="114300" dir="2700000" dist="38100" rotWithShape="0">
              <a:srgbClr val="000000">
                <a:alpha val="8000"/>
              </a:srgbClr>
            </a:outerShdw>
          </a:effectLst>
        </p:spPr>
        <p:txBody>
          <a:bodyPr anchor="ctr" anchorCtr="0" bIns="0" compatLnSpc="1" lIns="0" numCol="1" rIns="0" rtlCol="0" tIns="0" vert="horz" wrap="square">
            <a:prstTxWarp prst="textNoShape"/>
            <a:noAutofit/>
          </a:bodyPr>
          <a:p>
            <a:pPr algn="ctr" defTabSz="914308" marL="137481">
              <a:spcBef>
                <a:spcPts val="0"/>
              </a:spcBef>
              <a:spcAft>
                <a:spcPts val="0"/>
              </a:spcAft>
              <a:buClr>
                <a:srgbClr val="E0403C"/>
              </a:buClr>
              <a:buSzPct val="150000"/>
            </a:pPr>
            <a:endParaRPr sz="180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0" userDrawn="1">
  <p:cSld name="1_blank">
    <p:bg>
      <p:bgPr shadeToTitle="0">
        <a:solidFill>
          <a:schemeClr val="accent1"/>
        </a:solidFill>
      </p:bgPr>
    </p:bg>
    <p:spTree>
      <p:nvGrpSpPr>
        <p:cNvPr id="3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52" name="Picture 9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>
            <a:alphaModFix/>
          </a:blip>
          <a:srcRect l="0" t="0" r="18390" b="28330"/>
          <a:stretch>
            <a:fillRect/>
          </a:stretch>
        </p:blipFill>
        <p:spPr bwMode="auto">
          <a:xfrm>
            <a:off x="5073805" y="606756"/>
            <a:ext cx="7118195" cy="6251244"/>
          </a:xfrm>
          <a:prstGeom prst="rect"/>
        </p:spPr>
      </p:pic>
      <p:sp>
        <p:nvSpPr>
          <p:cNvPr id="1048603" name="Rectangle 10"/>
          <p:cNvSpPr/>
          <p:nvPr userDrawn="1"/>
        </p:nvSpPr>
        <p:spPr bwMode="auto">
          <a:xfrm>
            <a:off x="0" y="2286000"/>
            <a:ext cx="12192000" cy="4572000"/>
          </a:xfrm>
          <a:prstGeom prst="rect"/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algn="ctr" blurRad="114300" dir="2700000" dist="38100" rotWithShape="0">
              <a:srgbClr val="000000">
                <a:alpha val="8000"/>
              </a:srgbClr>
            </a:outerShdw>
          </a:effectLst>
        </p:spPr>
        <p:txBody>
          <a:bodyPr anchor="ctr" anchorCtr="0" bIns="0" compatLnSpc="1" lIns="0" numCol="1" rIns="0" rtlCol="0" tIns="0" vert="horz" wrap="square">
            <a:prstTxWarp prst="textNoShape"/>
            <a:noAutofit/>
          </a:bodyPr>
          <a:p>
            <a:pPr algn="ctr" defTabSz="914308" marL="137481">
              <a:spcBef>
                <a:spcPts val="0"/>
              </a:spcBef>
              <a:spcAft>
                <a:spcPts val="0"/>
              </a:spcAft>
              <a:buClr>
                <a:srgbClr val="E0403C"/>
              </a:buClr>
              <a:buSzPct val="150000"/>
            </a:pPr>
            <a:endParaRPr sz="180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Титульный слайд">
    <p:spTree>
      <p:nvGrpSpPr>
        <p:cNvPr id="21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261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116085" y="6356350"/>
            <a:ext cx="2743200" cy="365125"/>
          </a:xfrm>
          <a:prstGeom prst="rect"/>
        </p:spPr>
        <p:txBody>
          <a:bodyPr anchor="ctr" bIns="0" lIns="0" rIns="0" tIns="0"/>
          <a:lstStyle>
            <a:lvl1pPr algn="r"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fld id="{E5A849F2-54B5-4021-9CD0-78E39E39D692}" type="datetime1">
              <a:rPr lang="ru-RU"/>
              <a:t>25.11.2025</a:t>
            </a:fld>
            <a:endParaRPr lang="ru-RU"/>
          </a:p>
        </p:txBody>
      </p:sp>
      <p:sp>
        <p:nvSpPr>
          <p:cNvPr id="1049262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838200" y="6356350"/>
            <a:ext cx="4114800" cy="365125"/>
          </a:xfrm>
          <a:prstGeom prst="rect"/>
        </p:spPr>
        <p:txBody>
          <a:bodyPr anchor="ctr" bIns="0" lIns="0" rIns="0" tIns="0"/>
          <a:lstStyle>
            <a:lvl1pPr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ru-RU"/>
          </a:p>
        </p:txBody>
      </p:sp>
      <p:sp>
        <p:nvSpPr>
          <p:cNvPr id="104926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859285" y="6356350"/>
            <a:ext cx="989029" cy="365125"/>
          </a:xfrm>
          <a:prstGeom prst="rect"/>
        </p:spPr>
        <p:txBody>
          <a:bodyPr anchor="ctr" bIns="0" lIns="0" rIns="0" tIns="0"/>
          <a:lstStyle>
            <a:lvl1pPr algn="r"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fld id="{24B09C08-84AD-4610-9239-259A3A2BF4E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mainer_1">
    <p:bg>
      <p:bgPr shadeToTitle="0">
        <a:solidFill>
          <a:srgbClr val="F2F2F2"/>
        </a:solidFill>
      </p:bgPr>
    </p:bg>
    <p:spTree>
      <p:nvGrpSpPr>
        <p:cNvPr id="18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7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49176" name="Номер слайда 2"/>
          <p:cNvSpPr txBox="1"/>
          <p:nvPr userDrawn="1"/>
        </p:nvSpPr>
        <p:spPr bwMode="auto">
          <a:xfrm>
            <a:off x="11325901" y="6557233"/>
            <a:ext cx="647700" cy="184666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49177" name="Footer Placehold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0" userDrawn="1">
  <p:cSld name="1_blank">
    <p:bg>
      <p:bgPr shadeToTitle="0">
        <a:solidFill>
          <a:schemeClr val="accent1"/>
        </a:solidFill>
      </p:bgPr>
    </p:bg>
    <p:spTree>
      <p:nvGrpSpPr>
        <p:cNvPr id="183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211" name="Picture 9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>
            <a:alphaModFix/>
          </a:blip>
          <a:srcRect l="0" t="0" r="18390" b="28330"/>
          <a:stretch>
            <a:fillRect/>
          </a:stretch>
        </p:blipFill>
        <p:spPr bwMode="auto">
          <a:xfrm>
            <a:off x="5073805" y="606756"/>
            <a:ext cx="7118195" cy="6251244"/>
          </a:xfrm>
          <a:prstGeom prst="rect"/>
        </p:spPr>
      </p:pic>
      <p:sp>
        <p:nvSpPr>
          <p:cNvPr id="1049178" name="Rectangle 10"/>
          <p:cNvSpPr/>
          <p:nvPr userDrawn="1"/>
        </p:nvSpPr>
        <p:spPr bwMode="auto">
          <a:xfrm>
            <a:off x="0" y="2286000"/>
            <a:ext cx="12192000" cy="4572000"/>
          </a:xfrm>
          <a:prstGeom prst="rect"/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algn="ctr" blurRad="114300" dir="2700000" dist="38100" rotWithShape="0">
              <a:srgbClr val="000000">
                <a:alpha val="8000"/>
              </a:srgbClr>
            </a:outerShdw>
          </a:effectLst>
        </p:spPr>
        <p:txBody>
          <a:bodyPr anchor="ctr" anchorCtr="0" bIns="0" compatLnSpc="1" lIns="0" numCol="1" rIns="0" rtlCol="0" tIns="0" vert="horz" wrap="square">
            <a:prstTxWarp prst="textNoShape"/>
            <a:noAutofit/>
          </a:bodyPr>
          <a:p>
            <a:pPr algn="ctr" defTabSz="914308" marL="137481">
              <a:spcBef>
                <a:spcPts val="0"/>
              </a:spcBef>
              <a:spcAft>
                <a:spcPts val="0"/>
              </a:spcAft>
              <a:buClr>
                <a:srgbClr val="E0403C"/>
              </a:buClr>
              <a:buSzPct val="150000"/>
            </a:pPr>
            <a:endParaRPr sz="1800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Титульный слайд">
    <p:bg>
      <p:bgPr shadeToTitle="0">
        <a:solidFill>
          <a:srgbClr val="F2F2F2"/>
        </a:solidFill>
      </p:bgPr>
    </p:bg>
    <p:spTree>
      <p:nvGrpSpPr>
        <p:cNvPr id="18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72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116085" y="6356350"/>
            <a:ext cx="2743200" cy="365125"/>
          </a:xfrm>
          <a:prstGeom prst="rect"/>
        </p:spPr>
        <p:txBody>
          <a:bodyPr anchor="ctr" bIns="0" lIns="0" rIns="0" tIns="0"/>
          <a:lstStyle>
            <a:lvl1pPr algn="r"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fld id="{E5A849F2-54B5-4021-9CD0-78E39E39D692}" type="datetime1">
              <a:rPr lang="ru-RU"/>
              <a:t>25.11.2025</a:t>
            </a:fld>
            <a:endParaRPr lang="ru-RU"/>
          </a:p>
        </p:txBody>
      </p:sp>
      <p:sp>
        <p:nvSpPr>
          <p:cNvPr id="1049173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838200" y="6356350"/>
            <a:ext cx="4114800" cy="365125"/>
          </a:xfrm>
          <a:prstGeom prst="rect"/>
        </p:spPr>
        <p:txBody>
          <a:bodyPr anchor="ctr" bIns="0" lIns="0" rIns="0" tIns="0"/>
          <a:lstStyle>
            <a:lvl1pPr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endParaRPr lang="ru-RU"/>
          </a:p>
        </p:txBody>
      </p:sp>
      <p:sp>
        <p:nvSpPr>
          <p:cNvPr id="104917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859285" y="6356350"/>
            <a:ext cx="989029" cy="365125"/>
          </a:xfrm>
          <a:prstGeom prst="rect"/>
        </p:spPr>
        <p:txBody>
          <a:bodyPr anchor="ctr" bIns="0" lIns="0" rIns="0" tIns="0"/>
          <a:lstStyle>
            <a:lvl1pPr algn="r">
              <a:defRPr sz="1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</a:lstStyle>
          <a:p>
            <a:fld id="{24B09C08-84AD-4610-9239-259A3A2BF4E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14_Титульный слайд">
    <p:spTree>
      <p:nvGrpSpPr>
        <p:cNvPr id="18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8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42914" y="34985"/>
            <a:ext cx="7813674" cy="1290135"/>
          </a:xfrm>
        </p:spPr>
        <p:txBody>
          <a:bodyPr anchor="ctr" anchorCtr="0" bIns="0" lIns="0" rIns="0" rtlCol="0" tIns="0" vert="horz">
            <a:noAutofit/>
          </a:bodyPr>
          <a:lstStyle>
            <a:lvl1pPr>
              <a:defRPr b="0" sz="3500" lang="ru-RU"/>
            </a:lvl1pPr>
          </a:lstStyle>
          <a:p>
            <a:pPr lvl="0">
              <a:lnSpc>
                <a:spcPct val="90000"/>
              </a:lnSpc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1049189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fld id="{B57B93BC-62A5-2F4A-964D-6C55889BD5E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5_Титульный слайд">
    <p:spTree>
      <p:nvGrpSpPr>
        <p:cNvPr id="18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212" name="Рисунок 6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/>
        </p:spPr>
      </p:pic>
      <p:sp>
        <p:nvSpPr>
          <p:cNvPr id="1049190" name="Номер слайда 6"/>
          <p:cNvSpPr txBox="1"/>
          <p:nvPr userDrawn="1"/>
        </p:nvSpPr>
        <p:spPr bwMode="auto">
          <a:xfrm>
            <a:off x="11483812" y="6346521"/>
            <a:ext cx="494124" cy="282210"/>
          </a:xfrm>
          <a:prstGeom prst="rect"/>
          <a:noFill/>
        </p:spPr>
        <p:txBody>
          <a:bodyPr anchor="ctr" bIns="45153" lIns="90304" rIns="90304" tIns="42445"/>
          <a:lstStyle>
            <a:defPPr>
              <a:defRPr lang="ru-RU"/>
            </a:defPPr>
            <a:lvl1pPr algn="ctr" defTabSz="995690" marL="0">
              <a:defRPr b="1"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algn="l" defTabSz="995690" marL="49784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95690" marL="99569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95690" marL="149353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95690" marL="199138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95690" marL="248922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95690" marL="298707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95690" marL="3484916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95690" marL="398276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8480CE-3ACD-4560-A13F-AFF079A85D8C}" type="slidenum">
              <a:rPr b="0" sz="1050" lang="ru-RU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b="0" sz="1050"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9" name="Группа 13"/>
          <p:cNvGrpSpPr/>
          <p:nvPr userDrawn="1"/>
        </p:nvGrpSpPr>
        <p:grpSpPr bwMode="auto">
          <a:xfrm>
            <a:off x="415926" y="429108"/>
            <a:ext cx="457993" cy="457181"/>
            <a:chOff x="415926" y="429108"/>
            <a:chExt cx="457993" cy="457181"/>
          </a:xfrm>
        </p:grpSpPr>
        <p:sp>
          <p:nvSpPr>
            <p:cNvPr id="1049191" name="Прямоугольник: скругленные углы 9"/>
            <p:cNvSpPr/>
            <p:nvPr userDrawn="1"/>
          </p:nvSpPr>
          <p:spPr bwMode="auto">
            <a:xfrm>
              <a:off x="471489" y="492677"/>
              <a:ext cx="359568" cy="33004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9192" name="Freeform 5"/>
            <p:cNvSpPr>
              <a:spLocks noEditPoints="1"/>
            </p:cNvSpPr>
            <p:nvPr userDrawn="1"/>
          </p:nvSpPr>
          <p:spPr bwMode="auto">
            <a:xfrm>
              <a:off x="415926" y="429108"/>
              <a:ext cx="457993" cy="457181"/>
            </a:xfrm>
            <a:custGeom>
              <a:avLst/>
              <a:gdLst>
                <a:gd name="T0" fmla="*/ 151 w 280"/>
                <a:gd name="T1" fmla="*/ 192 h 280"/>
                <a:gd name="T2" fmla="*/ 170 w 280"/>
                <a:gd name="T3" fmla="*/ 136 h 280"/>
                <a:gd name="T4" fmla="*/ 151 w 280"/>
                <a:gd name="T5" fmla="*/ 88 h 280"/>
                <a:gd name="T6" fmla="*/ 125 w 280"/>
                <a:gd name="T7" fmla="*/ 74 h 280"/>
                <a:gd name="T8" fmla="*/ 98 w 280"/>
                <a:gd name="T9" fmla="*/ 90 h 280"/>
                <a:gd name="T10" fmla="*/ 87 w 280"/>
                <a:gd name="T11" fmla="*/ 139 h 280"/>
                <a:gd name="T12" fmla="*/ 97 w 280"/>
                <a:gd name="T13" fmla="*/ 191 h 280"/>
                <a:gd name="T14" fmla="*/ 125 w 280"/>
                <a:gd name="T15" fmla="*/ 207 h 280"/>
                <a:gd name="T16" fmla="*/ 151 w 280"/>
                <a:gd name="T17" fmla="*/ 192 h 280"/>
                <a:gd name="T18" fmla="*/ 248 w 280"/>
                <a:gd name="T19" fmla="*/ 183 h 280"/>
                <a:gd name="T20" fmla="*/ 242 w 280"/>
                <a:gd name="T21" fmla="*/ 214 h 280"/>
                <a:gd name="T22" fmla="*/ 219 w 280"/>
                <a:gd name="T23" fmla="*/ 227 h 280"/>
                <a:gd name="T24" fmla="*/ 195 w 280"/>
                <a:gd name="T25" fmla="*/ 215 h 280"/>
                <a:gd name="T26" fmla="*/ 185 w 280"/>
                <a:gd name="T27" fmla="*/ 193 h 280"/>
                <a:gd name="T28" fmla="*/ 162 w 280"/>
                <a:gd name="T29" fmla="*/ 216 h 280"/>
                <a:gd name="T30" fmla="*/ 121 w 280"/>
                <a:gd name="T31" fmla="*/ 229 h 280"/>
                <a:gd name="T32" fmla="*/ 61 w 280"/>
                <a:gd name="T33" fmla="*/ 204 h 280"/>
                <a:gd name="T34" fmla="*/ 38 w 280"/>
                <a:gd name="T35" fmla="*/ 139 h 280"/>
                <a:gd name="T36" fmla="*/ 62 w 280"/>
                <a:gd name="T37" fmla="*/ 76 h 280"/>
                <a:gd name="T38" fmla="*/ 120 w 280"/>
                <a:gd name="T39" fmla="*/ 51 h 280"/>
                <a:gd name="T40" fmla="*/ 162 w 280"/>
                <a:gd name="T41" fmla="*/ 67 h 280"/>
                <a:gd name="T42" fmla="*/ 179 w 280"/>
                <a:gd name="T43" fmla="*/ 91 h 280"/>
                <a:gd name="T44" fmla="*/ 180 w 280"/>
                <a:gd name="T45" fmla="*/ 92 h 280"/>
                <a:gd name="T46" fmla="*/ 188 w 280"/>
                <a:gd name="T47" fmla="*/ 54 h 280"/>
                <a:gd name="T48" fmla="*/ 234 w 280"/>
                <a:gd name="T49" fmla="*/ 54 h 280"/>
                <a:gd name="T50" fmla="*/ 202 w 280"/>
                <a:gd name="T51" fmla="*/ 166 h 280"/>
                <a:gd name="T52" fmla="*/ 210 w 280"/>
                <a:gd name="T53" fmla="*/ 181 h 280"/>
                <a:gd name="T54" fmla="*/ 220 w 280"/>
                <a:gd name="T55" fmla="*/ 186 h 280"/>
                <a:gd name="T56" fmla="*/ 228 w 280"/>
                <a:gd name="T57" fmla="*/ 176 h 280"/>
                <a:gd name="T58" fmla="*/ 228 w 280"/>
                <a:gd name="T59" fmla="*/ 175 h 280"/>
                <a:gd name="T60" fmla="*/ 248 w 280"/>
                <a:gd name="T61" fmla="*/ 175 h 280"/>
                <a:gd name="T62" fmla="*/ 248 w 280"/>
                <a:gd name="T63" fmla="*/ 183 h 280"/>
                <a:gd name="T64" fmla="*/ 280 w 280"/>
                <a:gd name="T65" fmla="*/ 197 h 280"/>
                <a:gd name="T66" fmla="*/ 280 w 280"/>
                <a:gd name="T67" fmla="*/ 83 h 280"/>
                <a:gd name="T68" fmla="*/ 197 w 280"/>
                <a:gd name="T69" fmla="*/ 0 h 280"/>
                <a:gd name="T70" fmla="*/ 83 w 280"/>
                <a:gd name="T71" fmla="*/ 0 h 280"/>
                <a:gd name="T72" fmla="*/ 0 w 280"/>
                <a:gd name="T73" fmla="*/ 83 h 280"/>
                <a:gd name="T74" fmla="*/ 0 w 280"/>
                <a:gd name="T75" fmla="*/ 197 h 280"/>
                <a:gd name="T76" fmla="*/ 83 w 280"/>
                <a:gd name="T77" fmla="*/ 280 h 280"/>
                <a:gd name="T78" fmla="*/ 197 w 280"/>
                <a:gd name="T79" fmla="*/ 280 h 280"/>
                <a:gd name="T80" fmla="*/ 280 w 280"/>
                <a:gd name="T81" fmla="*/ 19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" h="280" fill="norm" stroke="1" extrusionOk="0">
                  <a:moveTo>
                    <a:pt x="151" y="192"/>
                  </a:moveTo>
                  <a:cubicBezTo>
                    <a:pt x="158" y="182"/>
                    <a:pt x="164" y="164"/>
                    <a:pt x="170" y="136"/>
                  </a:cubicBezTo>
                  <a:cubicBezTo>
                    <a:pt x="165" y="114"/>
                    <a:pt x="159" y="98"/>
                    <a:pt x="151" y="88"/>
                  </a:cubicBezTo>
                  <a:cubicBezTo>
                    <a:pt x="144" y="78"/>
                    <a:pt x="136" y="74"/>
                    <a:pt x="125" y="74"/>
                  </a:cubicBezTo>
                  <a:cubicBezTo>
                    <a:pt x="114" y="74"/>
                    <a:pt x="105" y="79"/>
                    <a:pt x="98" y="90"/>
                  </a:cubicBezTo>
                  <a:cubicBezTo>
                    <a:pt x="91" y="102"/>
                    <a:pt x="87" y="119"/>
                    <a:pt x="87" y="139"/>
                  </a:cubicBezTo>
                  <a:cubicBezTo>
                    <a:pt x="87" y="162"/>
                    <a:pt x="90" y="179"/>
                    <a:pt x="97" y="191"/>
                  </a:cubicBezTo>
                  <a:cubicBezTo>
                    <a:pt x="104" y="202"/>
                    <a:pt x="113" y="207"/>
                    <a:pt x="125" y="207"/>
                  </a:cubicBezTo>
                  <a:cubicBezTo>
                    <a:pt x="135" y="207"/>
                    <a:pt x="144" y="202"/>
                    <a:pt x="151" y="192"/>
                  </a:cubicBezTo>
                  <a:moveTo>
                    <a:pt x="248" y="183"/>
                  </a:moveTo>
                  <a:cubicBezTo>
                    <a:pt x="248" y="198"/>
                    <a:pt x="247" y="207"/>
                    <a:pt x="242" y="214"/>
                  </a:cubicBezTo>
                  <a:cubicBezTo>
                    <a:pt x="238" y="222"/>
                    <a:pt x="229" y="227"/>
                    <a:pt x="219" y="227"/>
                  </a:cubicBezTo>
                  <a:cubicBezTo>
                    <a:pt x="210" y="227"/>
                    <a:pt x="201" y="223"/>
                    <a:pt x="195" y="215"/>
                  </a:cubicBezTo>
                  <a:cubicBezTo>
                    <a:pt x="191" y="210"/>
                    <a:pt x="188" y="203"/>
                    <a:pt x="185" y="193"/>
                  </a:cubicBezTo>
                  <a:cubicBezTo>
                    <a:pt x="178" y="203"/>
                    <a:pt x="170" y="211"/>
                    <a:pt x="162" y="216"/>
                  </a:cubicBezTo>
                  <a:cubicBezTo>
                    <a:pt x="149" y="225"/>
                    <a:pt x="135" y="229"/>
                    <a:pt x="121" y="229"/>
                  </a:cubicBezTo>
                  <a:cubicBezTo>
                    <a:pt x="96" y="229"/>
                    <a:pt x="77" y="221"/>
                    <a:pt x="61" y="204"/>
                  </a:cubicBezTo>
                  <a:cubicBezTo>
                    <a:pt x="46" y="187"/>
                    <a:pt x="38" y="165"/>
                    <a:pt x="38" y="139"/>
                  </a:cubicBezTo>
                  <a:cubicBezTo>
                    <a:pt x="38" y="115"/>
                    <a:pt x="46" y="93"/>
                    <a:pt x="62" y="76"/>
                  </a:cubicBezTo>
                  <a:cubicBezTo>
                    <a:pt x="77" y="59"/>
                    <a:pt x="97" y="51"/>
                    <a:pt x="120" y="51"/>
                  </a:cubicBezTo>
                  <a:cubicBezTo>
                    <a:pt x="137" y="51"/>
                    <a:pt x="151" y="56"/>
                    <a:pt x="162" y="67"/>
                  </a:cubicBezTo>
                  <a:cubicBezTo>
                    <a:pt x="169" y="74"/>
                    <a:pt x="175" y="83"/>
                    <a:pt x="179" y="91"/>
                  </a:cubicBezTo>
                  <a:cubicBezTo>
                    <a:pt x="180" y="92"/>
                    <a:pt x="180" y="92"/>
                    <a:pt x="180" y="92"/>
                  </a:cubicBezTo>
                  <a:cubicBezTo>
                    <a:pt x="184" y="74"/>
                    <a:pt x="188" y="54"/>
                    <a:pt x="188" y="54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4" y="54"/>
                    <a:pt x="210" y="139"/>
                    <a:pt x="202" y="166"/>
                  </a:cubicBezTo>
                  <a:cubicBezTo>
                    <a:pt x="205" y="174"/>
                    <a:pt x="207" y="178"/>
                    <a:pt x="210" y="181"/>
                  </a:cubicBezTo>
                  <a:cubicBezTo>
                    <a:pt x="213" y="184"/>
                    <a:pt x="216" y="186"/>
                    <a:pt x="220" y="186"/>
                  </a:cubicBezTo>
                  <a:cubicBezTo>
                    <a:pt x="225" y="186"/>
                    <a:pt x="228" y="181"/>
                    <a:pt x="228" y="176"/>
                  </a:cubicBezTo>
                  <a:cubicBezTo>
                    <a:pt x="228" y="175"/>
                    <a:pt x="228" y="175"/>
                    <a:pt x="228" y="175"/>
                  </a:cubicBezTo>
                  <a:cubicBezTo>
                    <a:pt x="248" y="175"/>
                    <a:pt x="248" y="175"/>
                    <a:pt x="248" y="175"/>
                  </a:cubicBezTo>
                  <a:lnTo>
                    <a:pt x="248" y="183"/>
                  </a:lnTo>
                  <a:close/>
                  <a:moveTo>
                    <a:pt x="280" y="197"/>
                  </a:moveTo>
                  <a:cubicBezTo>
                    <a:pt x="280" y="83"/>
                    <a:pt x="280" y="83"/>
                    <a:pt x="280" y="83"/>
                  </a:cubicBezTo>
                  <a:cubicBezTo>
                    <a:pt x="280" y="38"/>
                    <a:pt x="243" y="0"/>
                    <a:pt x="197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37" y="0"/>
                    <a:pt x="0" y="38"/>
                    <a:pt x="0" y="8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43"/>
                    <a:pt x="37" y="280"/>
                    <a:pt x="83" y="280"/>
                  </a:cubicBezTo>
                  <a:cubicBezTo>
                    <a:pt x="197" y="280"/>
                    <a:pt x="197" y="280"/>
                    <a:pt x="197" y="280"/>
                  </a:cubicBezTo>
                  <a:cubicBezTo>
                    <a:pt x="243" y="280"/>
                    <a:pt x="280" y="243"/>
                    <a:pt x="280" y="197"/>
                  </a:cubicBezTo>
                </a:path>
              </a:pathLst>
            </a:custGeom>
            <a:solidFill>
              <a:srgbClr val="D60224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</p:grpSp>
      <p:sp>
        <p:nvSpPr>
          <p:cNvPr id="1049193" name="Заголовок 1"/>
          <p:cNvSpPr>
            <a:spLocks noGrp="1"/>
          </p:cNvSpPr>
          <p:nvPr>
            <p:ph type="title"/>
          </p:nvPr>
        </p:nvSpPr>
        <p:spPr bwMode="auto">
          <a:xfrm>
            <a:off x="990600" y="378935"/>
            <a:ext cx="10758488" cy="562393"/>
          </a:xfrm>
        </p:spPr>
        <p:txBody>
          <a:bodyPr>
            <a:noAutofit/>
          </a:bodyPr>
          <a:lstStyle>
            <a:lvl1pPr>
              <a:defRPr sz="3200">
                <a:solidFill>
                  <a:srgbClr val="52606B"/>
                </a:solidFill>
                <a:latin typeface="Akrobat SemiBold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справа_1">
    <p:spTree>
      <p:nvGrpSpPr>
        <p:cNvPr id="5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2" name="Группа 4"/>
          <p:cNvGrpSpPr/>
          <p:nvPr userDrawn="1"/>
        </p:nvGrpSpPr>
        <p:grpSpPr bwMode="auto">
          <a:xfrm>
            <a:off x="5410201" y="-1353"/>
            <a:ext cx="6781801" cy="6859351"/>
            <a:chOff x="6155265" y="752233"/>
            <a:chExt cx="6036735" cy="6105765"/>
          </a:xfrm>
        </p:grpSpPr>
        <p:pic>
          <p:nvPicPr>
            <p:cNvPr id="2097155" name="Рисунок 5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tretch>
              <a:fillRect/>
            </a:stretch>
          </p:blipFill>
          <p:spPr bwMode="auto">
            <a:xfrm>
              <a:off x="6155265" y="821266"/>
              <a:ext cx="6036733" cy="6036733"/>
            </a:xfrm>
            <a:prstGeom prst="rect"/>
          </p:spPr>
        </p:pic>
        <p:sp>
          <p:nvSpPr>
            <p:cNvPr id="1048632" name="Прямоугольник 6"/>
            <p:cNvSpPr/>
            <p:nvPr/>
          </p:nvSpPr>
          <p:spPr bwMode="auto">
            <a:xfrm rot="5400000">
              <a:off x="6236183" y="900119"/>
              <a:ext cx="5874896" cy="6036734"/>
            </a:xfrm>
            <a:prstGeom prst="rect"/>
            <a:gradFill>
              <a:gsLst>
                <a:gs pos="0">
                  <a:srgbClr val="F2F2F2">
                    <a:alpha val="0"/>
                  </a:srgbClr>
                </a:gs>
                <a:gs pos="95000">
                  <a:srgbClr val="F2F2F2"/>
                </a:gs>
              </a:gsLst>
              <a:lin ang="5400000" scaled="0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0" bIns="0" compatLnSpc="1" lIns="0" numCol="1" rIns="0" rtlCol="0" tIns="0" vert="horz" wrap="square">
              <a:prstTxWarp prst="textNoShape"/>
              <a:noAutofit/>
            </a:bodyPr>
            <a:p>
              <a:pPr algn="ctr" defTabSz="914178" indent="0" lvl="0" marL="137462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0403C"/>
                </a:buClr>
                <a:buSzPct val="150000"/>
                <a:buFontTx/>
                <a:buNone/>
              </a:pPr>
              <a:endParaRPr b="0" cap="none" sz="1800" i="0" lang="ru-RU" spc="0" strike="noStrike" u="none">
                <a:ln>
                  <a:noFill/>
                </a:ln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48633" name="Прямоугольник 7"/>
            <p:cNvSpPr/>
            <p:nvPr/>
          </p:nvSpPr>
          <p:spPr bwMode="auto">
            <a:xfrm rot="10800000">
              <a:off x="6155265" y="752233"/>
              <a:ext cx="6036734" cy="4512734"/>
            </a:xfrm>
            <a:prstGeom prst="rect"/>
            <a:gradFill>
              <a:gsLst>
                <a:gs pos="0">
                  <a:srgbClr val="F2F2F2">
                    <a:alpha val="0"/>
                  </a:srgbClr>
                </a:gs>
                <a:gs pos="88000">
                  <a:srgbClr val="F2F2F2"/>
                </a:gs>
              </a:gsLst>
              <a:lin ang="5100000" scaled="0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0" bIns="0" compatLnSpc="1" lIns="0" numCol="1" rIns="0" rtlCol="0" tIns="0" vert="horz" wrap="square">
              <a:prstTxWarp prst="textNoShape"/>
              <a:noAutofit/>
            </a:bodyPr>
            <a:p>
              <a:pPr algn="ctr" defTabSz="914178" indent="0" lvl="0" marL="137462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0403C"/>
                </a:buClr>
                <a:buSzPct val="150000"/>
                <a:buFontTx/>
                <a:buNone/>
              </a:pPr>
              <a:endParaRPr b="0" cap="none" sz="1800" i="0" lang="ru-RU" spc="0" strike="noStrike" u="none">
                <a:ln>
                  <a:noFill/>
                </a:ln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048634" name="Номер слайда 2"/>
          <p:cNvSpPr>
            <a:spLocks noGrp="1"/>
          </p:cNvSpPr>
          <p:nvPr>
            <p:ph type="sldNum" sz="quarter" idx="10"/>
          </p:nvPr>
        </p:nvSpPr>
        <p:spPr bwMode="auto">
          <a:xfrm>
            <a:off x="11489532" y="6511102"/>
            <a:ext cx="386504" cy="153940"/>
          </a:xfrm>
          <a:prstGeom prst="rect"/>
        </p:spPr>
        <p:txBody>
          <a:bodyPr anchor="ctr" bIns="0" lIns="0" rIns="0" tIns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EC80841-0D1B-447B-8533-8008410E6651}" type="slidenum">
              <a:rPr lang="ru-RU"/>
              <a:t>‹#›</a:t>
            </a:fld>
            <a:endParaRPr lang="ru-RU"/>
          </a:p>
        </p:txBody>
      </p:sp>
      <p:grpSp>
        <p:nvGrpSpPr>
          <p:cNvPr id="53" name="Group 56"/>
          <p:cNvGrpSpPr>
            <a:grpSpLocks noChangeAspect="1"/>
          </p:cNvGrpSpPr>
          <p:nvPr userDrawn="1"/>
        </p:nvGrpSpPr>
        <p:grpSpPr bwMode="auto">
          <a:xfrm>
            <a:off x="10352477" y="332518"/>
            <a:ext cx="1523559" cy="316246"/>
            <a:chOff x="10980364" y="242704"/>
            <a:chExt cx="1426740" cy="296155"/>
          </a:xfrm>
          <a:solidFill>
            <a:schemeClr val="accent1"/>
          </a:solidFill>
        </p:grpSpPr>
        <p:sp>
          <p:nvSpPr>
            <p:cNvPr id="1048635" name="Freeform 1"/>
            <p:cNvSpPr>
              <a:spLocks noChangeArrowheads="1"/>
            </p:cNvSpPr>
            <p:nvPr userDrawn="1"/>
          </p:nvSpPr>
          <p:spPr bwMode="auto">
            <a:xfrm>
              <a:off x="10980364" y="242704"/>
              <a:ext cx="298010" cy="296155"/>
            </a:xfrm>
            <a:custGeom>
              <a:avLst/>
              <a:gdLst>
                <a:gd name="T0" fmla="*/ 491 w 704"/>
                <a:gd name="T1" fmla="*/ 0 h 702"/>
                <a:gd name="T2" fmla="*/ 209 w 704"/>
                <a:gd name="T3" fmla="*/ 0 h 702"/>
                <a:gd name="T4" fmla="*/ 0 w 704"/>
                <a:gd name="T5" fmla="*/ 209 h 702"/>
                <a:gd name="T6" fmla="*/ 0 w 704"/>
                <a:gd name="T7" fmla="*/ 493 h 702"/>
                <a:gd name="T8" fmla="*/ 209 w 704"/>
                <a:gd name="T9" fmla="*/ 701 h 702"/>
                <a:gd name="T10" fmla="*/ 494 w 704"/>
                <a:gd name="T11" fmla="*/ 701 h 702"/>
                <a:gd name="T12" fmla="*/ 703 w 704"/>
                <a:gd name="T13" fmla="*/ 493 h 702"/>
                <a:gd name="T14" fmla="*/ 703 w 704"/>
                <a:gd name="T15" fmla="*/ 209 h 702"/>
                <a:gd name="T16" fmla="*/ 491 w 704"/>
                <a:gd name="T17" fmla="*/ 0 h 702"/>
                <a:gd name="T18" fmla="*/ 621 w 704"/>
                <a:gd name="T19" fmla="*/ 459 h 702"/>
                <a:gd name="T20" fmla="*/ 607 w 704"/>
                <a:gd name="T21" fmla="*/ 535 h 702"/>
                <a:gd name="T22" fmla="*/ 547 w 704"/>
                <a:gd name="T23" fmla="*/ 569 h 702"/>
                <a:gd name="T24" fmla="*/ 488 w 704"/>
                <a:gd name="T25" fmla="*/ 538 h 702"/>
                <a:gd name="T26" fmla="*/ 463 w 704"/>
                <a:gd name="T27" fmla="*/ 484 h 702"/>
                <a:gd name="T28" fmla="*/ 406 w 704"/>
                <a:gd name="T29" fmla="*/ 541 h 702"/>
                <a:gd name="T30" fmla="*/ 302 w 704"/>
                <a:gd name="T31" fmla="*/ 572 h 702"/>
                <a:gd name="T32" fmla="*/ 152 w 704"/>
                <a:gd name="T33" fmla="*/ 507 h 702"/>
                <a:gd name="T34" fmla="*/ 96 w 704"/>
                <a:gd name="T35" fmla="*/ 344 h 702"/>
                <a:gd name="T36" fmla="*/ 155 w 704"/>
                <a:gd name="T37" fmla="*/ 189 h 702"/>
                <a:gd name="T38" fmla="*/ 302 w 704"/>
                <a:gd name="T39" fmla="*/ 124 h 702"/>
                <a:gd name="T40" fmla="*/ 409 w 704"/>
                <a:gd name="T41" fmla="*/ 166 h 702"/>
                <a:gd name="T42" fmla="*/ 451 w 704"/>
                <a:gd name="T43" fmla="*/ 225 h 702"/>
                <a:gd name="T44" fmla="*/ 454 w 704"/>
                <a:gd name="T45" fmla="*/ 228 h 702"/>
                <a:gd name="T46" fmla="*/ 474 w 704"/>
                <a:gd name="T47" fmla="*/ 132 h 702"/>
                <a:gd name="T48" fmla="*/ 590 w 704"/>
                <a:gd name="T49" fmla="*/ 132 h 702"/>
                <a:gd name="T50" fmla="*/ 511 w 704"/>
                <a:gd name="T51" fmla="*/ 412 h 702"/>
                <a:gd name="T52" fmla="*/ 533 w 704"/>
                <a:gd name="T53" fmla="*/ 450 h 702"/>
                <a:gd name="T54" fmla="*/ 556 w 704"/>
                <a:gd name="T55" fmla="*/ 462 h 702"/>
                <a:gd name="T56" fmla="*/ 578 w 704"/>
                <a:gd name="T57" fmla="*/ 436 h 702"/>
                <a:gd name="T58" fmla="*/ 578 w 704"/>
                <a:gd name="T59" fmla="*/ 433 h 702"/>
                <a:gd name="T60" fmla="*/ 629 w 704"/>
                <a:gd name="T61" fmla="*/ 433 h 702"/>
                <a:gd name="T62" fmla="*/ 629 w 704"/>
                <a:gd name="T63" fmla="*/ 459 h 702"/>
                <a:gd name="T64" fmla="*/ 621 w 704"/>
                <a:gd name="T65" fmla="*/ 45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4" h="702" fill="norm" stroke="1" extrusionOk="0">
                  <a:moveTo>
                    <a:pt x="491" y="0"/>
                  </a:moveTo>
                  <a:lnTo>
                    <a:pt x="209" y="0"/>
                  </a:lnTo>
                  <a:cubicBezTo>
                    <a:pt x="93" y="0"/>
                    <a:pt x="0" y="93"/>
                    <a:pt x="0" y="209"/>
                  </a:cubicBezTo>
                  <a:lnTo>
                    <a:pt x="0" y="493"/>
                  </a:lnTo>
                  <a:cubicBezTo>
                    <a:pt x="0" y="608"/>
                    <a:pt x="93" y="701"/>
                    <a:pt x="209" y="701"/>
                  </a:cubicBezTo>
                  <a:lnTo>
                    <a:pt x="494" y="701"/>
                  </a:lnTo>
                  <a:cubicBezTo>
                    <a:pt x="609" y="701"/>
                    <a:pt x="703" y="608"/>
                    <a:pt x="703" y="493"/>
                  </a:cubicBezTo>
                  <a:lnTo>
                    <a:pt x="703" y="209"/>
                  </a:lnTo>
                  <a:cubicBezTo>
                    <a:pt x="700" y="93"/>
                    <a:pt x="607" y="0"/>
                    <a:pt x="491" y="0"/>
                  </a:cubicBezTo>
                  <a:close/>
                  <a:moveTo>
                    <a:pt x="621" y="459"/>
                  </a:moveTo>
                  <a:cubicBezTo>
                    <a:pt x="621" y="495"/>
                    <a:pt x="618" y="518"/>
                    <a:pt x="607" y="535"/>
                  </a:cubicBezTo>
                  <a:cubicBezTo>
                    <a:pt x="595" y="555"/>
                    <a:pt x="573" y="569"/>
                    <a:pt x="547" y="569"/>
                  </a:cubicBezTo>
                  <a:cubicBezTo>
                    <a:pt x="525" y="569"/>
                    <a:pt x="502" y="557"/>
                    <a:pt x="488" y="538"/>
                  </a:cubicBezTo>
                  <a:cubicBezTo>
                    <a:pt x="480" y="526"/>
                    <a:pt x="471" y="509"/>
                    <a:pt x="463" y="484"/>
                  </a:cubicBezTo>
                  <a:cubicBezTo>
                    <a:pt x="446" y="509"/>
                    <a:pt x="426" y="529"/>
                    <a:pt x="406" y="541"/>
                  </a:cubicBezTo>
                  <a:cubicBezTo>
                    <a:pt x="375" y="563"/>
                    <a:pt x="339" y="572"/>
                    <a:pt x="302" y="572"/>
                  </a:cubicBezTo>
                  <a:cubicBezTo>
                    <a:pt x="240" y="572"/>
                    <a:pt x="192" y="552"/>
                    <a:pt x="152" y="507"/>
                  </a:cubicBezTo>
                  <a:cubicBezTo>
                    <a:pt x="113" y="464"/>
                    <a:pt x="96" y="412"/>
                    <a:pt x="96" y="344"/>
                  </a:cubicBezTo>
                  <a:cubicBezTo>
                    <a:pt x="96" y="285"/>
                    <a:pt x="116" y="228"/>
                    <a:pt x="155" y="189"/>
                  </a:cubicBezTo>
                  <a:cubicBezTo>
                    <a:pt x="195" y="146"/>
                    <a:pt x="243" y="124"/>
                    <a:pt x="302" y="124"/>
                  </a:cubicBezTo>
                  <a:cubicBezTo>
                    <a:pt x="344" y="124"/>
                    <a:pt x="378" y="138"/>
                    <a:pt x="409" y="166"/>
                  </a:cubicBezTo>
                  <a:cubicBezTo>
                    <a:pt x="426" y="183"/>
                    <a:pt x="440" y="206"/>
                    <a:pt x="451" y="225"/>
                  </a:cubicBezTo>
                  <a:lnTo>
                    <a:pt x="454" y="228"/>
                  </a:lnTo>
                  <a:cubicBezTo>
                    <a:pt x="463" y="183"/>
                    <a:pt x="474" y="132"/>
                    <a:pt x="474" y="132"/>
                  </a:cubicBezTo>
                  <a:lnTo>
                    <a:pt x="590" y="132"/>
                  </a:lnTo>
                  <a:cubicBezTo>
                    <a:pt x="590" y="132"/>
                    <a:pt x="528" y="347"/>
                    <a:pt x="511" y="412"/>
                  </a:cubicBezTo>
                  <a:cubicBezTo>
                    <a:pt x="516" y="430"/>
                    <a:pt x="525" y="442"/>
                    <a:pt x="533" y="450"/>
                  </a:cubicBezTo>
                  <a:cubicBezTo>
                    <a:pt x="539" y="459"/>
                    <a:pt x="547" y="462"/>
                    <a:pt x="556" y="462"/>
                  </a:cubicBezTo>
                  <a:cubicBezTo>
                    <a:pt x="567" y="462"/>
                    <a:pt x="576" y="450"/>
                    <a:pt x="578" y="436"/>
                  </a:cubicBezTo>
                  <a:lnTo>
                    <a:pt x="578" y="433"/>
                  </a:lnTo>
                  <a:lnTo>
                    <a:pt x="629" y="433"/>
                  </a:lnTo>
                  <a:lnTo>
                    <a:pt x="629" y="459"/>
                  </a:lnTo>
                  <a:lnTo>
                    <a:pt x="621" y="45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36" name="Freeform 2"/>
            <p:cNvSpPr>
              <a:spLocks noChangeArrowheads="1"/>
            </p:cNvSpPr>
            <p:nvPr userDrawn="1"/>
          </p:nvSpPr>
          <p:spPr bwMode="auto">
            <a:xfrm>
              <a:off x="11071628" y="320933"/>
              <a:ext cx="87541" cy="141558"/>
            </a:xfrm>
            <a:custGeom>
              <a:avLst/>
              <a:gdLst>
                <a:gd name="T0" fmla="*/ 96 w 207"/>
                <a:gd name="T1" fmla="*/ 0 h 336"/>
                <a:gd name="T2" fmla="*/ 28 w 207"/>
                <a:gd name="T3" fmla="*/ 39 h 336"/>
                <a:gd name="T4" fmla="*/ 0 w 207"/>
                <a:gd name="T5" fmla="*/ 164 h 336"/>
                <a:gd name="T6" fmla="*/ 26 w 207"/>
                <a:gd name="T7" fmla="*/ 292 h 336"/>
                <a:gd name="T8" fmla="*/ 96 w 207"/>
                <a:gd name="T9" fmla="*/ 335 h 336"/>
                <a:gd name="T10" fmla="*/ 161 w 207"/>
                <a:gd name="T11" fmla="*/ 295 h 336"/>
                <a:gd name="T12" fmla="*/ 206 w 207"/>
                <a:gd name="T13" fmla="*/ 155 h 336"/>
                <a:gd name="T14" fmla="*/ 158 w 207"/>
                <a:gd name="T15" fmla="*/ 37 h 336"/>
                <a:gd name="T16" fmla="*/ 96 w 207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36" fill="norm" stroke="1" extrusionOk="0">
                  <a:moveTo>
                    <a:pt x="96" y="0"/>
                  </a:moveTo>
                  <a:cubicBezTo>
                    <a:pt x="68" y="0"/>
                    <a:pt x="45" y="14"/>
                    <a:pt x="28" y="39"/>
                  </a:cubicBezTo>
                  <a:cubicBezTo>
                    <a:pt x="9" y="68"/>
                    <a:pt x="0" y="110"/>
                    <a:pt x="0" y="164"/>
                  </a:cubicBezTo>
                  <a:cubicBezTo>
                    <a:pt x="0" y="220"/>
                    <a:pt x="9" y="264"/>
                    <a:pt x="26" y="292"/>
                  </a:cubicBezTo>
                  <a:cubicBezTo>
                    <a:pt x="42" y="321"/>
                    <a:pt x="65" y="335"/>
                    <a:pt x="96" y="335"/>
                  </a:cubicBezTo>
                  <a:cubicBezTo>
                    <a:pt x="122" y="335"/>
                    <a:pt x="144" y="321"/>
                    <a:pt x="161" y="295"/>
                  </a:cubicBezTo>
                  <a:cubicBezTo>
                    <a:pt x="178" y="270"/>
                    <a:pt x="192" y="229"/>
                    <a:pt x="206" y="155"/>
                  </a:cubicBezTo>
                  <a:cubicBezTo>
                    <a:pt x="195" y="102"/>
                    <a:pt x="178" y="59"/>
                    <a:pt x="158" y="37"/>
                  </a:cubicBezTo>
                  <a:cubicBezTo>
                    <a:pt x="141" y="8"/>
                    <a:pt x="122" y="0"/>
                    <a:pt x="9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37" name="Freeform 3"/>
            <p:cNvSpPr>
              <a:spLocks noChangeArrowheads="1"/>
            </p:cNvSpPr>
            <p:nvPr userDrawn="1"/>
          </p:nvSpPr>
          <p:spPr bwMode="auto">
            <a:xfrm>
              <a:off x="11343560" y="278094"/>
              <a:ext cx="98717" cy="94991"/>
            </a:xfrm>
            <a:custGeom>
              <a:avLst/>
              <a:gdLst>
                <a:gd name="T0" fmla="*/ 53 w 232"/>
                <a:gd name="T1" fmla="*/ 208 h 226"/>
                <a:gd name="T2" fmla="*/ 62 w 232"/>
                <a:gd name="T3" fmla="*/ 175 h 226"/>
                <a:gd name="T4" fmla="*/ 163 w 232"/>
                <a:gd name="T5" fmla="*/ 175 h 226"/>
                <a:gd name="T6" fmla="*/ 172 w 232"/>
                <a:gd name="T7" fmla="*/ 208 h 226"/>
                <a:gd name="T8" fmla="*/ 191 w 232"/>
                <a:gd name="T9" fmla="*/ 225 h 226"/>
                <a:gd name="T10" fmla="*/ 231 w 232"/>
                <a:gd name="T11" fmla="*/ 225 h 226"/>
                <a:gd name="T12" fmla="*/ 194 w 232"/>
                <a:gd name="T13" fmla="*/ 62 h 226"/>
                <a:gd name="T14" fmla="*/ 115 w 232"/>
                <a:gd name="T15" fmla="*/ 0 h 226"/>
                <a:gd name="T16" fmla="*/ 36 w 232"/>
                <a:gd name="T17" fmla="*/ 62 h 226"/>
                <a:gd name="T18" fmla="*/ 0 w 232"/>
                <a:gd name="T19" fmla="*/ 225 h 226"/>
                <a:gd name="T20" fmla="*/ 39 w 232"/>
                <a:gd name="T21" fmla="*/ 225 h 226"/>
                <a:gd name="T22" fmla="*/ 53 w 232"/>
                <a:gd name="T23" fmla="*/ 208 h 226"/>
                <a:gd name="T24" fmla="*/ 81 w 232"/>
                <a:gd name="T25" fmla="*/ 73 h 226"/>
                <a:gd name="T26" fmla="*/ 110 w 232"/>
                <a:gd name="T27" fmla="*/ 50 h 226"/>
                <a:gd name="T28" fmla="*/ 138 w 232"/>
                <a:gd name="T29" fmla="*/ 73 h 226"/>
                <a:gd name="T30" fmla="*/ 149 w 232"/>
                <a:gd name="T31" fmla="*/ 129 h 226"/>
                <a:gd name="T32" fmla="*/ 67 w 232"/>
                <a:gd name="T33" fmla="*/ 129 h 226"/>
                <a:gd name="T34" fmla="*/ 81 w 232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26" fill="norm" stroke="1" extrusionOk="0">
                  <a:moveTo>
                    <a:pt x="53" y="208"/>
                  </a:moveTo>
                  <a:lnTo>
                    <a:pt x="62" y="175"/>
                  </a:lnTo>
                  <a:lnTo>
                    <a:pt x="163" y="175"/>
                  </a:lnTo>
                  <a:lnTo>
                    <a:pt x="172" y="208"/>
                  </a:lnTo>
                  <a:cubicBezTo>
                    <a:pt x="175" y="217"/>
                    <a:pt x="183" y="225"/>
                    <a:pt x="191" y="225"/>
                  </a:cubicBezTo>
                  <a:lnTo>
                    <a:pt x="231" y="225"/>
                  </a:lnTo>
                  <a:lnTo>
                    <a:pt x="194" y="62"/>
                  </a:lnTo>
                  <a:cubicBezTo>
                    <a:pt x="186" y="25"/>
                    <a:pt x="163" y="0"/>
                    <a:pt x="115" y="0"/>
                  </a:cubicBezTo>
                  <a:cubicBezTo>
                    <a:pt x="67" y="0"/>
                    <a:pt x="42" y="25"/>
                    <a:pt x="36" y="62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2" y="225"/>
                    <a:pt x="50" y="217"/>
                    <a:pt x="53" y="208"/>
                  </a:cubicBezTo>
                  <a:close/>
                  <a:moveTo>
                    <a:pt x="81" y="73"/>
                  </a:moveTo>
                  <a:cubicBezTo>
                    <a:pt x="84" y="64"/>
                    <a:pt x="90" y="50"/>
                    <a:pt x="110" y="50"/>
                  </a:cubicBezTo>
                  <a:cubicBezTo>
                    <a:pt x="129" y="50"/>
                    <a:pt x="135" y="64"/>
                    <a:pt x="138" y="73"/>
                  </a:cubicBezTo>
                  <a:lnTo>
                    <a:pt x="149" y="129"/>
                  </a:lnTo>
                  <a:lnTo>
                    <a:pt x="67" y="129"/>
                  </a:lnTo>
                  <a:lnTo>
                    <a:pt x="81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38" name="Freeform 4"/>
            <p:cNvSpPr>
              <a:spLocks noChangeArrowheads="1"/>
            </p:cNvSpPr>
            <p:nvPr userDrawn="1"/>
          </p:nvSpPr>
          <p:spPr bwMode="auto">
            <a:xfrm>
              <a:off x="11446002" y="279956"/>
              <a:ext cx="94991" cy="91268"/>
            </a:xfrm>
            <a:custGeom>
              <a:avLst/>
              <a:gdLst>
                <a:gd name="T0" fmla="*/ 223 w 224"/>
                <a:gd name="T1" fmla="*/ 217 h 218"/>
                <a:gd name="T2" fmla="*/ 223 w 224"/>
                <a:gd name="T3" fmla="*/ 0 h 218"/>
                <a:gd name="T4" fmla="*/ 63 w 224"/>
                <a:gd name="T5" fmla="*/ 0 h 218"/>
                <a:gd name="T6" fmla="*/ 31 w 224"/>
                <a:gd name="T7" fmla="*/ 31 h 218"/>
                <a:gd name="T8" fmla="*/ 31 w 224"/>
                <a:gd name="T9" fmla="*/ 141 h 218"/>
                <a:gd name="T10" fmla="*/ 12 w 224"/>
                <a:gd name="T11" fmla="*/ 167 h 218"/>
                <a:gd name="T12" fmla="*/ 0 w 224"/>
                <a:gd name="T13" fmla="*/ 169 h 218"/>
                <a:gd name="T14" fmla="*/ 9 w 224"/>
                <a:gd name="T15" fmla="*/ 217 h 218"/>
                <a:gd name="T16" fmla="*/ 20 w 224"/>
                <a:gd name="T17" fmla="*/ 217 h 218"/>
                <a:gd name="T18" fmla="*/ 82 w 224"/>
                <a:gd name="T19" fmla="*/ 144 h 218"/>
                <a:gd name="T20" fmla="*/ 82 w 224"/>
                <a:gd name="T21" fmla="*/ 48 h 218"/>
                <a:gd name="T22" fmla="*/ 167 w 224"/>
                <a:gd name="T23" fmla="*/ 48 h 218"/>
                <a:gd name="T24" fmla="*/ 167 w 224"/>
                <a:gd name="T25" fmla="*/ 217 h 218"/>
                <a:gd name="T26" fmla="*/ 223 w 224"/>
                <a:gd name="T27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218" fill="norm" stroke="1" extrusionOk="0">
                  <a:moveTo>
                    <a:pt x="223" y="217"/>
                  </a:moveTo>
                  <a:lnTo>
                    <a:pt x="223" y="0"/>
                  </a:lnTo>
                  <a:lnTo>
                    <a:pt x="63" y="0"/>
                  </a:lnTo>
                  <a:cubicBezTo>
                    <a:pt x="46" y="0"/>
                    <a:pt x="31" y="14"/>
                    <a:pt x="31" y="31"/>
                  </a:cubicBezTo>
                  <a:lnTo>
                    <a:pt x="31" y="141"/>
                  </a:lnTo>
                  <a:cubicBezTo>
                    <a:pt x="31" y="155"/>
                    <a:pt x="26" y="167"/>
                    <a:pt x="12" y="167"/>
                  </a:cubicBezTo>
                  <a:lnTo>
                    <a:pt x="0" y="169"/>
                  </a:lnTo>
                  <a:lnTo>
                    <a:pt x="9" y="217"/>
                  </a:lnTo>
                  <a:lnTo>
                    <a:pt x="20" y="217"/>
                  </a:lnTo>
                  <a:cubicBezTo>
                    <a:pt x="57" y="217"/>
                    <a:pt x="82" y="189"/>
                    <a:pt x="82" y="144"/>
                  </a:cubicBezTo>
                  <a:lnTo>
                    <a:pt x="82" y="48"/>
                  </a:lnTo>
                  <a:lnTo>
                    <a:pt x="167" y="48"/>
                  </a:lnTo>
                  <a:lnTo>
                    <a:pt x="167" y="217"/>
                  </a:lnTo>
                  <a:lnTo>
                    <a:pt x="223" y="21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39" name="Freeform 5"/>
            <p:cNvSpPr>
              <a:spLocks noChangeArrowheads="1"/>
            </p:cNvSpPr>
            <p:nvPr userDrawn="1"/>
          </p:nvSpPr>
          <p:spPr bwMode="auto">
            <a:xfrm>
              <a:off x="11650883" y="266916"/>
              <a:ext cx="130380" cy="115481"/>
            </a:xfrm>
            <a:custGeom>
              <a:avLst/>
              <a:gdLst>
                <a:gd name="T0" fmla="*/ 107 w 308"/>
                <a:gd name="T1" fmla="*/ 248 h 275"/>
                <a:gd name="T2" fmla="*/ 127 w 308"/>
                <a:gd name="T3" fmla="*/ 248 h 275"/>
                <a:gd name="T4" fmla="*/ 127 w 308"/>
                <a:gd name="T5" fmla="*/ 274 h 275"/>
                <a:gd name="T6" fmla="*/ 163 w 308"/>
                <a:gd name="T7" fmla="*/ 274 h 275"/>
                <a:gd name="T8" fmla="*/ 180 w 308"/>
                <a:gd name="T9" fmla="*/ 257 h 275"/>
                <a:gd name="T10" fmla="*/ 180 w 308"/>
                <a:gd name="T11" fmla="*/ 245 h 275"/>
                <a:gd name="T12" fmla="*/ 200 w 308"/>
                <a:gd name="T13" fmla="*/ 245 h 275"/>
                <a:gd name="T14" fmla="*/ 307 w 308"/>
                <a:gd name="T15" fmla="*/ 135 h 275"/>
                <a:gd name="T16" fmla="*/ 200 w 308"/>
                <a:gd name="T17" fmla="*/ 25 h 275"/>
                <a:gd name="T18" fmla="*/ 180 w 308"/>
                <a:gd name="T19" fmla="*/ 25 h 275"/>
                <a:gd name="T20" fmla="*/ 180 w 308"/>
                <a:gd name="T21" fmla="*/ 0 h 275"/>
                <a:gd name="T22" fmla="*/ 144 w 308"/>
                <a:gd name="T23" fmla="*/ 0 h 275"/>
                <a:gd name="T24" fmla="*/ 127 w 308"/>
                <a:gd name="T25" fmla="*/ 17 h 275"/>
                <a:gd name="T26" fmla="*/ 127 w 308"/>
                <a:gd name="T27" fmla="*/ 25 h 275"/>
                <a:gd name="T28" fmla="*/ 107 w 308"/>
                <a:gd name="T29" fmla="*/ 25 h 275"/>
                <a:gd name="T30" fmla="*/ 0 w 308"/>
                <a:gd name="T31" fmla="*/ 135 h 275"/>
                <a:gd name="T32" fmla="*/ 107 w 308"/>
                <a:gd name="T33" fmla="*/ 248 h 275"/>
                <a:gd name="T34" fmla="*/ 180 w 308"/>
                <a:gd name="T35" fmla="*/ 79 h 275"/>
                <a:gd name="T36" fmla="*/ 200 w 308"/>
                <a:gd name="T37" fmla="*/ 79 h 275"/>
                <a:gd name="T38" fmla="*/ 254 w 308"/>
                <a:gd name="T39" fmla="*/ 141 h 275"/>
                <a:gd name="T40" fmla="*/ 200 w 308"/>
                <a:gd name="T41" fmla="*/ 203 h 275"/>
                <a:gd name="T42" fmla="*/ 180 w 308"/>
                <a:gd name="T43" fmla="*/ 203 h 275"/>
                <a:gd name="T44" fmla="*/ 180 w 308"/>
                <a:gd name="T45" fmla="*/ 79 h 275"/>
                <a:gd name="T46" fmla="*/ 107 w 308"/>
                <a:gd name="T47" fmla="*/ 79 h 275"/>
                <a:gd name="T48" fmla="*/ 127 w 308"/>
                <a:gd name="T49" fmla="*/ 79 h 275"/>
                <a:gd name="T50" fmla="*/ 127 w 308"/>
                <a:gd name="T51" fmla="*/ 200 h 275"/>
                <a:gd name="T52" fmla="*/ 107 w 308"/>
                <a:gd name="T53" fmla="*/ 200 h 275"/>
                <a:gd name="T54" fmla="*/ 53 w 308"/>
                <a:gd name="T55" fmla="*/ 138 h 275"/>
                <a:gd name="T56" fmla="*/ 107 w 308"/>
                <a:gd name="T57" fmla="*/ 7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8" h="275" fill="norm" stroke="1" extrusionOk="0">
                  <a:moveTo>
                    <a:pt x="107" y="248"/>
                  </a:moveTo>
                  <a:lnTo>
                    <a:pt x="127" y="248"/>
                  </a:lnTo>
                  <a:lnTo>
                    <a:pt x="127" y="274"/>
                  </a:lnTo>
                  <a:lnTo>
                    <a:pt x="163" y="274"/>
                  </a:lnTo>
                  <a:cubicBezTo>
                    <a:pt x="172" y="274"/>
                    <a:pt x="180" y="265"/>
                    <a:pt x="180" y="257"/>
                  </a:cubicBezTo>
                  <a:lnTo>
                    <a:pt x="180" y="245"/>
                  </a:lnTo>
                  <a:lnTo>
                    <a:pt x="200" y="245"/>
                  </a:lnTo>
                  <a:cubicBezTo>
                    <a:pt x="265" y="245"/>
                    <a:pt x="307" y="200"/>
                    <a:pt x="307" y="135"/>
                  </a:cubicBezTo>
                  <a:cubicBezTo>
                    <a:pt x="307" y="71"/>
                    <a:pt x="265" y="25"/>
                    <a:pt x="200" y="25"/>
                  </a:cubicBezTo>
                  <a:lnTo>
                    <a:pt x="180" y="25"/>
                  </a:lnTo>
                  <a:lnTo>
                    <a:pt x="180" y="0"/>
                  </a:lnTo>
                  <a:lnTo>
                    <a:pt x="144" y="0"/>
                  </a:lnTo>
                  <a:cubicBezTo>
                    <a:pt x="135" y="0"/>
                    <a:pt x="127" y="8"/>
                    <a:pt x="127" y="17"/>
                  </a:cubicBezTo>
                  <a:lnTo>
                    <a:pt x="127" y="25"/>
                  </a:lnTo>
                  <a:lnTo>
                    <a:pt x="107" y="25"/>
                  </a:lnTo>
                  <a:cubicBezTo>
                    <a:pt x="42" y="25"/>
                    <a:pt x="0" y="71"/>
                    <a:pt x="0" y="135"/>
                  </a:cubicBezTo>
                  <a:cubicBezTo>
                    <a:pt x="0" y="203"/>
                    <a:pt x="39" y="248"/>
                    <a:pt x="107" y="248"/>
                  </a:cubicBezTo>
                  <a:close/>
                  <a:moveTo>
                    <a:pt x="180" y="79"/>
                  </a:moveTo>
                  <a:lnTo>
                    <a:pt x="200" y="79"/>
                  </a:lnTo>
                  <a:cubicBezTo>
                    <a:pt x="237" y="79"/>
                    <a:pt x="254" y="102"/>
                    <a:pt x="254" y="141"/>
                  </a:cubicBezTo>
                  <a:cubicBezTo>
                    <a:pt x="254" y="178"/>
                    <a:pt x="237" y="203"/>
                    <a:pt x="200" y="203"/>
                  </a:cubicBezTo>
                  <a:lnTo>
                    <a:pt x="180" y="203"/>
                  </a:lnTo>
                  <a:lnTo>
                    <a:pt x="180" y="79"/>
                  </a:lnTo>
                  <a:close/>
                  <a:moveTo>
                    <a:pt x="107" y="79"/>
                  </a:moveTo>
                  <a:lnTo>
                    <a:pt x="127" y="79"/>
                  </a:lnTo>
                  <a:lnTo>
                    <a:pt x="127" y="200"/>
                  </a:lnTo>
                  <a:lnTo>
                    <a:pt x="107" y="200"/>
                  </a:lnTo>
                  <a:cubicBezTo>
                    <a:pt x="70" y="200"/>
                    <a:pt x="53" y="178"/>
                    <a:pt x="53" y="138"/>
                  </a:cubicBezTo>
                  <a:cubicBezTo>
                    <a:pt x="53" y="102"/>
                    <a:pt x="70" y="79"/>
                    <a:pt x="107" y="7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0" name="Freeform 6"/>
            <p:cNvSpPr>
              <a:spLocks noChangeArrowheads="1"/>
            </p:cNvSpPr>
            <p:nvPr userDrawn="1"/>
          </p:nvSpPr>
          <p:spPr bwMode="auto">
            <a:xfrm>
              <a:off x="11554030" y="279953"/>
              <a:ext cx="89404" cy="93129"/>
            </a:xfrm>
            <a:custGeom>
              <a:avLst/>
              <a:gdLst>
                <a:gd name="T0" fmla="*/ 17 w 213"/>
                <a:gd name="T1" fmla="*/ 220 h 221"/>
                <a:gd name="T2" fmla="*/ 130 w 213"/>
                <a:gd name="T3" fmla="*/ 220 h 221"/>
                <a:gd name="T4" fmla="*/ 212 w 213"/>
                <a:gd name="T5" fmla="*/ 138 h 221"/>
                <a:gd name="T6" fmla="*/ 130 w 213"/>
                <a:gd name="T7" fmla="*/ 57 h 221"/>
                <a:gd name="T8" fmla="*/ 54 w 213"/>
                <a:gd name="T9" fmla="*/ 57 h 221"/>
                <a:gd name="T10" fmla="*/ 54 w 213"/>
                <a:gd name="T11" fmla="*/ 0 h 221"/>
                <a:gd name="T12" fmla="*/ 0 w 213"/>
                <a:gd name="T13" fmla="*/ 0 h 221"/>
                <a:gd name="T14" fmla="*/ 0 w 213"/>
                <a:gd name="T15" fmla="*/ 203 h 221"/>
                <a:gd name="T16" fmla="*/ 17 w 213"/>
                <a:gd name="T17" fmla="*/ 220 h 221"/>
                <a:gd name="T18" fmla="*/ 54 w 213"/>
                <a:gd name="T19" fmla="*/ 107 h 221"/>
                <a:gd name="T20" fmla="*/ 130 w 213"/>
                <a:gd name="T21" fmla="*/ 107 h 221"/>
                <a:gd name="T22" fmla="*/ 158 w 213"/>
                <a:gd name="T23" fmla="*/ 141 h 221"/>
                <a:gd name="T24" fmla="*/ 130 w 213"/>
                <a:gd name="T25" fmla="*/ 172 h 221"/>
                <a:gd name="T26" fmla="*/ 54 w 213"/>
                <a:gd name="T27" fmla="*/ 172 h 221"/>
                <a:gd name="T28" fmla="*/ 54 w 213"/>
                <a:gd name="T29" fmla="*/ 10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3" h="221" fill="norm" stroke="1" extrusionOk="0">
                  <a:moveTo>
                    <a:pt x="17" y="220"/>
                  </a:moveTo>
                  <a:lnTo>
                    <a:pt x="130" y="220"/>
                  </a:lnTo>
                  <a:cubicBezTo>
                    <a:pt x="175" y="220"/>
                    <a:pt x="212" y="186"/>
                    <a:pt x="212" y="138"/>
                  </a:cubicBezTo>
                  <a:cubicBezTo>
                    <a:pt x="212" y="93"/>
                    <a:pt x="184" y="57"/>
                    <a:pt x="130" y="57"/>
                  </a:cubicBezTo>
                  <a:lnTo>
                    <a:pt x="54" y="57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03"/>
                  </a:lnTo>
                  <a:cubicBezTo>
                    <a:pt x="0" y="212"/>
                    <a:pt x="9" y="220"/>
                    <a:pt x="17" y="220"/>
                  </a:cubicBezTo>
                  <a:close/>
                  <a:moveTo>
                    <a:pt x="54" y="107"/>
                  </a:moveTo>
                  <a:lnTo>
                    <a:pt x="130" y="107"/>
                  </a:lnTo>
                  <a:cubicBezTo>
                    <a:pt x="144" y="107"/>
                    <a:pt x="158" y="119"/>
                    <a:pt x="158" y="141"/>
                  </a:cubicBezTo>
                  <a:cubicBezTo>
                    <a:pt x="158" y="161"/>
                    <a:pt x="144" y="172"/>
                    <a:pt x="130" y="172"/>
                  </a:cubicBezTo>
                  <a:lnTo>
                    <a:pt x="54" y="172"/>
                  </a:lnTo>
                  <a:lnTo>
                    <a:pt x="54" y="10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1" name="Freeform 7"/>
            <p:cNvSpPr>
              <a:spLocks noChangeArrowheads="1"/>
            </p:cNvSpPr>
            <p:nvPr userDrawn="1"/>
          </p:nvSpPr>
          <p:spPr bwMode="auto">
            <a:xfrm>
              <a:off x="11779399" y="278092"/>
              <a:ext cx="100578" cy="94991"/>
            </a:xfrm>
            <a:custGeom>
              <a:avLst/>
              <a:gdLst>
                <a:gd name="T0" fmla="*/ 57 w 236"/>
                <a:gd name="T1" fmla="*/ 208 h 226"/>
                <a:gd name="T2" fmla="*/ 65 w 236"/>
                <a:gd name="T3" fmla="*/ 175 h 226"/>
                <a:gd name="T4" fmla="*/ 167 w 236"/>
                <a:gd name="T5" fmla="*/ 175 h 226"/>
                <a:gd name="T6" fmla="*/ 175 w 236"/>
                <a:gd name="T7" fmla="*/ 208 h 226"/>
                <a:gd name="T8" fmla="*/ 195 w 236"/>
                <a:gd name="T9" fmla="*/ 225 h 226"/>
                <a:gd name="T10" fmla="*/ 235 w 236"/>
                <a:gd name="T11" fmla="*/ 225 h 226"/>
                <a:gd name="T12" fmla="*/ 198 w 236"/>
                <a:gd name="T13" fmla="*/ 62 h 226"/>
                <a:gd name="T14" fmla="*/ 119 w 236"/>
                <a:gd name="T15" fmla="*/ 0 h 226"/>
                <a:gd name="T16" fmla="*/ 40 w 236"/>
                <a:gd name="T17" fmla="*/ 62 h 226"/>
                <a:gd name="T18" fmla="*/ 0 w 236"/>
                <a:gd name="T19" fmla="*/ 225 h 226"/>
                <a:gd name="T20" fmla="*/ 40 w 236"/>
                <a:gd name="T21" fmla="*/ 225 h 226"/>
                <a:gd name="T22" fmla="*/ 57 w 236"/>
                <a:gd name="T23" fmla="*/ 208 h 226"/>
                <a:gd name="T24" fmla="*/ 88 w 236"/>
                <a:gd name="T25" fmla="*/ 73 h 226"/>
                <a:gd name="T26" fmla="*/ 116 w 236"/>
                <a:gd name="T27" fmla="*/ 50 h 226"/>
                <a:gd name="T28" fmla="*/ 144 w 236"/>
                <a:gd name="T29" fmla="*/ 73 h 226"/>
                <a:gd name="T30" fmla="*/ 156 w 236"/>
                <a:gd name="T31" fmla="*/ 129 h 226"/>
                <a:gd name="T32" fmla="*/ 74 w 236"/>
                <a:gd name="T33" fmla="*/ 129 h 226"/>
                <a:gd name="T34" fmla="*/ 88 w 236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226" fill="norm" stroke="1" extrusionOk="0">
                  <a:moveTo>
                    <a:pt x="57" y="208"/>
                  </a:moveTo>
                  <a:lnTo>
                    <a:pt x="65" y="175"/>
                  </a:lnTo>
                  <a:lnTo>
                    <a:pt x="167" y="175"/>
                  </a:lnTo>
                  <a:lnTo>
                    <a:pt x="175" y="208"/>
                  </a:lnTo>
                  <a:cubicBezTo>
                    <a:pt x="178" y="217"/>
                    <a:pt x="187" y="225"/>
                    <a:pt x="195" y="225"/>
                  </a:cubicBezTo>
                  <a:lnTo>
                    <a:pt x="235" y="225"/>
                  </a:lnTo>
                  <a:lnTo>
                    <a:pt x="198" y="62"/>
                  </a:lnTo>
                  <a:cubicBezTo>
                    <a:pt x="189" y="25"/>
                    <a:pt x="167" y="0"/>
                    <a:pt x="119" y="0"/>
                  </a:cubicBezTo>
                  <a:cubicBezTo>
                    <a:pt x="71" y="0"/>
                    <a:pt x="46" y="25"/>
                    <a:pt x="40" y="62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7"/>
                    <a:pt x="57" y="208"/>
                  </a:cubicBezTo>
                  <a:close/>
                  <a:moveTo>
                    <a:pt x="88" y="73"/>
                  </a:move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4" y="129"/>
                  </a:lnTo>
                  <a:lnTo>
                    <a:pt x="88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2" name="Freeform 8"/>
            <p:cNvSpPr>
              <a:spLocks noChangeArrowheads="1"/>
            </p:cNvSpPr>
            <p:nvPr userDrawn="1"/>
          </p:nvSpPr>
          <p:spPr bwMode="auto">
            <a:xfrm>
              <a:off x="11909778" y="410337"/>
              <a:ext cx="94992" cy="93129"/>
            </a:xfrm>
            <a:custGeom>
              <a:avLst/>
              <a:gdLst>
                <a:gd name="T0" fmla="*/ 199 w 223"/>
                <a:gd name="T1" fmla="*/ 103 h 220"/>
                <a:gd name="T2" fmla="*/ 214 w 223"/>
                <a:gd name="T3" fmla="*/ 64 h 220"/>
                <a:gd name="T4" fmla="*/ 146 w 223"/>
                <a:gd name="T5" fmla="*/ 0 h 220"/>
                <a:gd name="T6" fmla="*/ 17 w 223"/>
                <a:gd name="T7" fmla="*/ 0 h 220"/>
                <a:gd name="T8" fmla="*/ 0 w 223"/>
                <a:gd name="T9" fmla="*/ 17 h 220"/>
                <a:gd name="T10" fmla="*/ 0 w 223"/>
                <a:gd name="T11" fmla="*/ 202 h 220"/>
                <a:gd name="T12" fmla="*/ 17 w 223"/>
                <a:gd name="T13" fmla="*/ 219 h 220"/>
                <a:gd name="T14" fmla="*/ 154 w 223"/>
                <a:gd name="T15" fmla="*/ 219 h 220"/>
                <a:gd name="T16" fmla="*/ 222 w 223"/>
                <a:gd name="T17" fmla="*/ 151 h 220"/>
                <a:gd name="T18" fmla="*/ 199 w 223"/>
                <a:gd name="T19" fmla="*/ 103 h 220"/>
                <a:gd name="T20" fmla="*/ 53 w 223"/>
                <a:gd name="T21" fmla="*/ 44 h 220"/>
                <a:gd name="T22" fmla="*/ 146 w 223"/>
                <a:gd name="T23" fmla="*/ 44 h 220"/>
                <a:gd name="T24" fmla="*/ 163 w 223"/>
                <a:gd name="T25" fmla="*/ 67 h 220"/>
                <a:gd name="T26" fmla="*/ 146 w 223"/>
                <a:gd name="T27" fmla="*/ 89 h 220"/>
                <a:gd name="T28" fmla="*/ 53 w 223"/>
                <a:gd name="T29" fmla="*/ 89 h 220"/>
                <a:gd name="T30" fmla="*/ 53 w 223"/>
                <a:gd name="T31" fmla="*/ 44 h 220"/>
                <a:gd name="T32" fmla="*/ 152 w 223"/>
                <a:gd name="T33" fmla="*/ 171 h 220"/>
                <a:gd name="T34" fmla="*/ 53 w 223"/>
                <a:gd name="T35" fmla="*/ 171 h 220"/>
                <a:gd name="T36" fmla="*/ 53 w 223"/>
                <a:gd name="T37" fmla="*/ 129 h 220"/>
                <a:gd name="T38" fmla="*/ 152 w 223"/>
                <a:gd name="T39" fmla="*/ 129 h 220"/>
                <a:gd name="T40" fmla="*/ 168 w 223"/>
                <a:gd name="T41" fmla="*/ 151 h 220"/>
                <a:gd name="T42" fmla="*/ 152 w 223"/>
                <a:gd name="T43" fmla="*/ 17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3" h="220" fill="norm" stroke="1" extrusionOk="0">
                  <a:moveTo>
                    <a:pt x="199" y="103"/>
                  </a:moveTo>
                  <a:cubicBezTo>
                    <a:pt x="208" y="95"/>
                    <a:pt x="214" y="81"/>
                    <a:pt x="214" y="64"/>
                  </a:cubicBezTo>
                  <a:cubicBezTo>
                    <a:pt x="214" y="25"/>
                    <a:pt x="183" y="0"/>
                    <a:pt x="146" y="0"/>
                  </a:cubicBezTo>
                  <a:lnTo>
                    <a:pt x="17" y="0"/>
                  </a:lnTo>
                  <a:cubicBezTo>
                    <a:pt x="9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0"/>
                    <a:pt x="9" y="219"/>
                    <a:pt x="17" y="219"/>
                  </a:cubicBezTo>
                  <a:lnTo>
                    <a:pt x="154" y="219"/>
                  </a:lnTo>
                  <a:cubicBezTo>
                    <a:pt x="194" y="219"/>
                    <a:pt x="222" y="191"/>
                    <a:pt x="222" y="151"/>
                  </a:cubicBezTo>
                  <a:cubicBezTo>
                    <a:pt x="222" y="129"/>
                    <a:pt x="214" y="114"/>
                    <a:pt x="199" y="103"/>
                  </a:cubicBezTo>
                  <a:close/>
                  <a:moveTo>
                    <a:pt x="53" y="44"/>
                  </a:moveTo>
                  <a:lnTo>
                    <a:pt x="146" y="44"/>
                  </a:lnTo>
                  <a:cubicBezTo>
                    <a:pt x="154" y="44"/>
                    <a:pt x="163" y="53"/>
                    <a:pt x="163" y="67"/>
                  </a:cubicBezTo>
                  <a:cubicBezTo>
                    <a:pt x="163" y="82"/>
                    <a:pt x="154" y="86"/>
                    <a:pt x="146" y="89"/>
                  </a:cubicBezTo>
                  <a:lnTo>
                    <a:pt x="53" y="89"/>
                  </a:lnTo>
                  <a:lnTo>
                    <a:pt x="53" y="44"/>
                  </a:lnTo>
                  <a:close/>
                  <a:moveTo>
                    <a:pt x="152" y="171"/>
                  </a:moveTo>
                  <a:lnTo>
                    <a:pt x="53" y="171"/>
                  </a:lnTo>
                  <a:lnTo>
                    <a:pt x="53" y="129"/>
                  </a:lnTo>
                  <a:lnTo>
                    <a:pt x="152" y="129"/>
                  </a:lnTo>
                  <a:cubicBezTo>
                    <a:pt x="160" y="129"/>
                    <a:pt x="168" y="137"/>
                    <a:pt x="168" y="151"/>
                  </a:cubicBezTo>
                  <a:cubicBezTo>
                    <a:pt x="166" y="162"/>
                    <a:pt x="157" y="171"/>
                    <a:pt x="152" y="17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3" name="Freeform 9"/>
            <p:cNvSpPr>
              <a:spLocks noChangeArrowheads="1"/>
            </p:cNvSpPr>
            <p:nvPr userDrawn="1"/>
          </p:nvSpPr>
          <p:spPr bwMode="auto">
            <a:xfrm>
              <a:off x="11798025" y="406618"/>
              <a:ext cx="102441" cy="94994"/>
            </a:xfrm>
            <a:custGeom>
              <a:avLst/>
              <a:gdLst>
                <a:gd name="T0" fmla="*/ 130 w 243"/>
                <a:gd name="T1" fmla="*/ 0 h 226"/>
                <a:gd name="T2" fmla="*/ 113 w 243"/>
                <a:gd name="T3" fmla="*/ 0 h 226"/>
                <a:gd name="T4" fmla="*/ 0 w 243"/>
                <a:gd name="T5" fmla="*/ 112 h 226"/>
                <a:gd name="T6" fmla="*/ 113 w 243"/>
                <a:gd name="T7" fmla="*/ 225 h 226"/>
                <a:gd name="T8" fmla="*/ 130 w 243"/>
                <a:gd name="T9" fmla="*/ 225 h 226"/>
                <a:gd name="T10" fmla="*/ 242 w 243"/>
                <a:gd name="T11" fmla="*/ 112 h 226"/>
                <a:gd name="T12" fmla="*/ 130 w 243"/>
                <a:gd name="T13" fmla="*/ 0 h 226"/>
                <a:gd name="T14" fmla="*/ 127 w 243"/>
                <a:gd name="T15" fmla="*/ 183 h 226"/>
                <a:gd name="T16" fmla="*/ 115 w 243"/>
                <a:gd name="T17" fmla="*/ 183 h 226"/>
                <a:gd name="T18" fmla="*/ 59 w 243"/>
                <a:gd name="T19" fmla="*/ 115 h 226"/>
                <a:gd name="T20" fmla="*/ 115 w 243"/>
                <a:gd name="T21" fmla="*/ 47 h 226"/>
                <a:gd name="T22" fmla="*/ 127 w 243"/>
                <a:gd name="T23" fmla="*/ 47 h 226"/>
                <a:gd name="T24" fmla="*/ 183 w 243"/>
                <a:gd name="T25" fmla="*/ 115 h 226"/>
                <a:gd name="T26" fmla="*/ 127 w 243"/>
                <a:gd name="T27" fmla="*/ 18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" h="226" fill="norm" stroke="1" extrusionOk="0">
                  <a:moveTo>
                    <a:pt x="130" y="0"/>
                  </a:moveTo>
                  <a:lnTo>
                    <a:pt x="113" y="0"/>
                  </a:lnTo>
                  <a:cubicBezTo>
                    <a:pt x="48" y="0"/>
                    <a:pt x="0" y="47"/>
                    <a:pt x="0" y="112"/>
                  </a:cubicBezTo>
                  <a:cubicBezTo>
                    <a:pt x="0" y="180"/>
                    <a:pt x="45" y="225"/>
                    <a:pt x="113" y="225"/>
                  </a:cubicBezTo>
                  <a:lnTo>
                    <a:pt x="130" y="225"/>
                  </a:lnTo>
                  <a:cubicBezTo>
                    <a:pt x="194" y="225"/>
                    <a:pt x="242" y="177"/>
                    <a:pt x="242" y="112"/>
                  </a:cubicBezTo>
                  <a:cubicBezTo>
                    <a:pt x="240" y="47"/>
                    <a:pt x="194" y="0"/>
                    <a:pt x="130" y="0"/>
                  </a:cubicBezTo>
                  <a:close/>
                  <a:moveTo>
                    <a:pt x="127" y="183"/>
                  </a:moveTo>
                  <a:lnTo>
                    <a:pt x="115" y="183"/>
                  </a:lnTo>
                  <a:cubicBezTo>
                    <a:pt x="79" y="183"/>
                    <a:pt x="59" y="152"/>
                    <a:pt x="59" y="115"/>
                  </a:cubicBezTo>
                  <a:cubicBezTo>
                    <a:pt x="59" y="75"/>
                    <a:pt x="79" y="47"/>
                    <a:pt x="115" y="47"/>
                  </a:cubicBezTo>
                  <a:lnTo>
                    <a:pt x="127" y="47"/>
                  </a:lnTo>
                  <a:cubicBezTo>
                    <a:pt x="163" y="47"/>
                    <a:pt x="183" y="78"/>
                    <a:pt x="183" y="115"/>
                  </a:cubicBezTo>
                  <a:cubicBezTo>
                    <a:pt x="183" y="152"/>
                    <a:pt x="163" y="183"/>
                    <a:pt x="127" y="18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4" name="Freeform 11"/>
            <p:cNvSpPr>
              <a:spLocks noChangeArrowheads="1"/>
            </p:cNvSpPr>
            <p:nvPr userDrawn="1"/>
          </p:nvSpPr>
          <p:spPr bwMode="auto">
            <a:xfrm>
              <a:off x="11425512" y="410344"/>
              <a:ext cx="85679" cy="93129"/>
            </a:xfrm>
            <a:custGeom>
              <a:avLst/>
              <a:gdLst>
                <a:gd name="T0" fmla="*/ 6 w 204"/>
                <a:gd name="T1" fmla="*/ 33 h 220"/>
                <a:gd name="T2" fmla="*/ 26 w 204"/>
                <a:gd name="T3" fmla="*/ 50 h 220"/>
                <a:gd name="T4" fmla="*/ 76 w 204"/>
                <a:gd name="T5" fmla="*/ 50 h 220"/>
                <a:gd name="T6" fmla="*/ 76 w 204"/>
                <a:gd name="T7" fmla="*/ 219 h 220"/>
                <a:gd name="T8" fmla="*/ 130 w 204"/>
                <a:gd name="T9" fmla="*/ 219 h 220"/>
                <a:gd name="T10" fmla="*/ 130 w 204"/>
                <a:gd name="T11" fmla="*/ 50 h 220"/>
                <a:gd name="T12" fmla="*/ 178 w 204"/>
                <a:gd name="T13" fmla="*/ 50 h 220"/>
                <a:gd name="T14" fmla="*/ 198 w 204"/>
                <a:gd name="T15" fmla="*/ 33 h 220"/>
                <a:gd name="T16" fmla="*/ 203 w 204"/>
                <a:gd name="T17" fmla="*/ 0 h 220"/>
                <a:gd name="T18" fmla="*/ 0 w 204"/>
                <a:gd name="T19" fmla="*/ 0 h 220"/>
                <a:gd name="T20" fmla="*/ 6 w 204"/>
                <a:gd name="T21" fmla="*/ 3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4" h="220" fill="norm" stroke="1" extrusionOk="0">
                  <a:moveTo>
                    <a:pt x="6" y="33"/>
                  </a:moveTo>
                  <a:cubicBezTo>
                    <a:pt x="9" y="41"/>
                    <a:pt x="17" y="50"/>
                    <a:pt x="26" y="50"/>
                  </a:cubicBezTo>
                  <a:lnTo>
                    <a:pt x="76" y="50"/>
                  </a:lnTo>
                  <a:lnTo>
                    <a:pt x="76" y="219"/>
                  </a:lnTo>
                  <a:lnTo>
                    <a:pt x="130" y="219"/>
                  </a:lnTo>
                  <a:lnTo>
                    <a:pt x="130" y="50"/>
                  </a:lnTo>
                  <a:lnTo>
                    <a:pt x="178" y="50"/>
                  </a:lnTo>
                  <a:cubicBezTo>
                    <a:pt x="187" y="50"/>
                    <a:pt x="195" y="41"/>
                    <a:pt x="198" y="33"/>
                  </a:cubicBezTo>
                  <a:lnTo>
                    <a:pt x="203" y="0"/>
                  </a:lnTo>
                  <a:lnTo>
                    <a:pt x="0" y="0"/>
                  </a:lnTo>
                  <a:lnTo>
                    <a:pt x="6" y="3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5" name="Freeform 12"/>
            <p:cNvSpPr>
              <a:spLocks noChangeArrowheads="1"/>
            </p:cNvSpPr>
            <p:nvPr userDrawn="1"/>
          </p:nvSpPr>
          <p:spPr bwMode="auto">
            <a:xfrm>
              <a:off x="12116524" y="410344"/>
              <a:ext cx="89404" cy="91269"/>
            </a:xfrm>
            <a:custGeom>
              <a:avLst/>
              <a:gdLst>
                <a:gd name="T0" fmla="*/ 158 w 210"/>
                <a:gd name="T1" fmla="*/ 86 h 217"/>
                <a:gd name="T2" fmla="*/ 54 w 210"/>
                <a:gd name="T3" fmla="*/ 86 h 217"/>
                <a:gd name="T4" fmla="*/ 54 w 210"/>
                <a:gd name="T5" fmla="*/ 0 h 217"/>
                <a:gd name="T6" fmla="*/ 0 w 210"/>
                <a:gd name="T7" fmla="*/ 0 h 217"/>
                <a:gd name="T8" fmla="*/ 0 w 210"/>
                <a:gd name="T9" fmla="*/ 216 h 217"/>
                <a:gd name="T10" fmla="*/ 54 w 210"/>
                <a:gd name="T11" fmla="*/ 216 h 217"/>
                <a:gd name="T12" fmla="*/ 54 w 210"/>
                <a:gd name="T13" fmla="*/ 131 h 217"/>
                <a:gd name="T14" fmla="*/ 158 w 210"/>
                <a:gd name="T15" fmla="*/ 131 h 217"/>
                <a:gd name="T16" fmla="*/ 158 w 210"/>
                <a:gd name="T17" fmla="*/ 216 h 217"/>
                <a:gd name="T18" fmla="*/ 209 w 210"/>
                <a:gd name="T19" fmla="*/ 216 h 217"/>
                <a:gd name="T20" fmla="*/ 209 w 210"/>
                <a:gd name="T21" fmla="*/ 0 h 217"/>
                <a:gd name="T22" fmla="*/ 158 w 210"/>
                <a:gd name="T23" fmla="*/ 0 h 217"/>
                <a:gd name="T24" fmla="*/ 158 w 210"/>
                <a:gd name="T25" fmla="*/ 8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17" fill="norm" stroke="1" extrusionOk="0">
                  <a:moveTo>
                    <a:pt x="158" y="86"/>
                  </a:moveTo>
                  <a:lnTo>
                    <a:pt x="54" y="86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54" y="216"/>
                  </a:lnTo>
                  <a:lnTo>
                    <a:pt x="54" y="131"/>
                  </a:lnTo>
                  <a:lnTo>
                    <a:pt x="158" y="131"/>
                  </a:lnTo>
                  <a:lnTo>
                    <a:pt x="158" y="216"/>
                  </a:lnTo>
                  <a:lnTo>
                    <a:pt x="209" y="216"/>
                  </a:lnTo>
                  <a:lnTo>
                    <a:pt x="209" y="0"/>
                  </a:lnTo>
                  <a:lnTo>
                    <a:pt x="158" y="0"/>
                  </a:lnTo>
                  <a:lnTo>
                    <a:pt x="158" y="8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6" name="Freeform 13"/>
            <p:cNvSpPr>
              <a:spLocks noChangeArrowheads="1"/>
            </p:cNvSpPr>
            <p:nvPr userDrawn="1"/>
          </p:nvSpPr>
          <p:spPr bwMode="auto">
            <a:xfrm>
              <a:off x="11604318" y="406627"/>
              <a:ext cx="100578" cy="94994"/>
            </a:xfrm>
            <a:custGeom>
              <a:avLst/>
              <a:gdLst>
                <a:gd name="T0" fmla="*/ 115 w 238"/>
                <a:gd name="T1" fmla="*/ 0 h 226"/>
                <a:gd name="T2" fmla="*/ 36 w 238"/>
                <a:gd name="T3" fmla="*/ 61 h 226"/>
                <a:gd name="T4" fmla="*/ 0 w 238"/>
                <a:gd name="T5" fmla="*/ 225 h 226"/>
                <a:gd name="T6" fmla="*/ 39 w 238"/>
                <a:gd name="T7" fmla="*/ 225 h 226"/>
                <a:gd name="T8" fmla="*/ 59 w 238"/>
                <a:gd name="T9" fmla="*/ 208 h 226"/>
                <a:gd name="T10" fmla="*/ 67 w 238"/>
                <a:gd name="T11" fmla="*/ 174 h 226"/>
                <a:gd name="T12" fmla="*/ 169 w 238"/>
                <a:gd name="T13" fmla="*/ 174 h 226"/>
                <a:gd name="T14" fmla="*/ 178 w 238"/>
                <a:gd name="T15" fmla="*/ 208 h 226"/>
                <a:gd name="T16" fmla="*/ 197 w 238"/>
                <a:gd name="T17" fmla="*/ 225 h 226"/>
                <a:gd name="T18" fmla="*/ 237 w 238"/>
                <a:gd name="T19" fmla="*/ 225 h 226"/>
                <a:gd name="T20" fmla="*/ 200 w 238"/>
                <a:gd name="T21" fmla="*/ 61 h 226"/>
                <a:gd name="T22" fmla="*/ 115 w 238"/>
                <a:gd name="T23" fmla="*/ 0 h 226"/>
                <a:gd name="T24" fmla="*/ 76 w 238"/>
                <a:gd name="T25" fmla="*/ 129 h 226"/>
                <a:gd name="T26" fmla="*/ 87 w 238"/>
                <a:gd name="T27" fmla="*/ 73 h 226"/>
                <a:gd name="T28" fmla="*/ 115 w 238"/>
                <a:gd name="T29" fmla="*/ 50 h 226"/>
                <a:gd name="T30" fmla="*/ 144 w 238"/>
                <a:gd name="T31" fmla="*/ 73 h 226"/>
                <a:gd name="T32" fmla="*/ 155 w 238"/>
                <a:gd name="T33" fmla="*/ 129 h 226"/>
                <a:gd name="T34" fmla="*/ 76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5" y="0"/>
                  </a:moveTo>
                  <a:cubicBezTo>
                    <a:pt x="67" y="0"/>
                    <a:pt x="42" y="26"/>
                    <a:pt x="36" y="61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8" y="225"/>
                    <a:pt x="56" y="219"/>
                    <a:pt x="59" y="208"/>
                  </a:cubicBezTo>
                  <a:lnTo>
                    <a:pt x="67" y="174"/>
                  </a:lnTo>
                  <a:lnTo>
                    <a:pt x="169" y="174"/>
                  </a:lnTo>
                  <a:lnTo>
                    <a:pt x="178" y="208"/>
                  </a:lnTo>
                  <a:cubicBezTo>
                    <a:pt x="180" y="216"/>
                    <a:pt x="189" y="225"/>
                    <a:pt x="197" y="225"/>
                  </a:cubicBezTo>
                  <a:lnTo>
                    <a:pt x="237" y="225"/>
                  </a:lnTo>
                  <a:lnTo>
                    <a:pt x="200" y="61"/>
                  </a:lnTo>
                  <a:cubicBezTo>
                    <a:pt x="189" y="26"/>
                    <a:pt x="166" y="0"/>
                    <a:pt x="115" y="0"/>
                  </a:cubicBezTo>
                  <a:close/>
                  <a:moveTo>
                    <a:pt x="76" y="129"/>
                  </a:moveTo>
                  <a:lnTo>
                    <a:pt x="87" y="73"/>
                  </a:lnTo>
                  <a:cubicBezTo>
                    <a:pt x="90" y="64"/>
                    <a:pt x="95" y="50"/>
                    <a:pt x="115" y="50"/>
                  </a:cubicBezTo>
                  <a:cubicBezTo>
                    <a:pt x="134" y="50"/>
                    <a:pt x="141" y="64"/>
                    <a:pt x="144" y="73"/>
                  </a:cubicBezTo>
                  <a:lnTo>
                    <a:pt x="155" y="129"/>
                  </a:lnTo>
                  <a:lnTo>
                    <a:pt x="76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7" name="Freeform 14"/>
            <p:cNvSpPr>
              <a:spLocks noChangeArrowheads="1"/>
            </p:cNvSpPr>
            <p:nvPr userDrawn="1"/>
          </p:nvSpPr>
          <p:spPr bwMode="auto">
            <a:xfrm>
              <a:off x="12006632" y="406631"/>
              <a:ext cx="100578" cy="94993"/>
            </a:xfrm>
            <a:custGeom>
              <a:avLst/>
              <a:gdLst>
                <a:gd name="T0" fmla="*/ 116 w 238"/>
                <a:gd name="T1" fmla="*/ 0 h 226"/>
                <a:gd name="T2" fmla="*/ 37 w 238"/>
                <a:gd name="T3" fmla="*/ 61 h 226"/>
                <a:gd name="T4" fmla="*/ 0 w 238"/>
                <a:gd name="T5" fmla="*/ 225 h 226"/>
                <a:gd name="T6" fmla="*/ 40 w 238"/>
                <a:gd name="T7" fmla="*/ 225 h 226"/>
                <a:gd name="T8" fmla="*/ 60 w 238"/>
                <a:gd name="T9" fmla="*/ 208 h 226"/>
                <a:gd name="T10" fmla="*/ 68 w 238"/>
                <a:gd name="T11" fmla="*/ 174 h 226"/>
                <a:gd name="T12" fmla="*/ 170 w 238"/>
                <a:gd name="T13" fmla="*/ 174 h 226"/>
                <a:gd name="T14" fmla="*/ 178 w 238"/>
                <a:gd name="T15" fmla="*/ 208 h 226"/>
                <a:gd name="T16" fmla="*/ 198 w 238"/>
                <a:gd name="T17" fmla="*/ 225 h 226"/>
                <a:gd name="T18" fmla="*/ 237 w 238"/>
                <a:gd name="T19" fmla="*/ 225 h 226"/>
                <a:gd name="T20" fmla="*/ 201 w 238"/>
                <a:gd name="T21" fmla="*/ 61 h 226"/>
                <a:gd name="T22" fmla="*/ 116 w 238"/>
                <a:gd name="T23" fmla="*/ 0 h 226"/>
                <a:gd name="T24" fmla="*/ 77 w 238"/>
                <a:gd name="T25" fmla="*/ 129 h 226"/>
                <a:gd name="T26" fmla="*/ 88 w 238"/>
                <a:gd name="T27" fmla="*/ 73 h 226"/>
                <a:gd name="T28" fmla="*/ 116 w 238"/>
                <a:gd name="T29" fmla="*/ 50 h 226"/>
                <a:gd name="T30" fmla="*/ 144 w 238"/>
                <a:gd name="T31" fmla="*/ 73 h 226"/>
                <a:gd name="T32" fmla="*/ 156 w 238"/>
                <a:gd name="T33" fmla="*/ 129 h 226"/>
                <a:gd name="T34" fmla="*/ 77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6" y="0"/>
                  </a:moveTo>
                  <a:cubicBezTo>
                    <a:pt x="68" y="0"/>
                    <a:pt x="43" y="26"/>
                    <a:pt x="37" y="61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9"/>
                    <a:pt x="60" y="208"/>
                  </a:cubicBezTo>
                  <a:lnTo>
                    <a:pt x="68" y="174"/>
                  </a:lnTo>
                  <a:lnTo>
                    <a:pt x="170" y="174"/>
                  </a:lnTo>
                  <a:lnTo>
                    <a:pt x="178" y="208"/>
                  </a:lnTo>
                  <a:cubicBezTo>
                    <a:pt x="181" y="216"/>
                    <a:pt x="189" y="225"/>
                    <a:pt x="198" y="225"/>
                  </a:cubicBezTo>
                  <a:lnTo>
                    <a:pt x="237" y="225"/>
                  </a:lnTo>
                  <a:lnTo>
                    <a:pt x="201" y="61"/>
                  </a:lnTo>
                  <a:cubicBezTo>
                    <a:pt x="189" y="26"/>
                    <a:pt x="167" y="0"/>
                    <a:pt x="116" y="0"/>
                  </a:cubicBezTo>
                  <a:close/>
                  <a:moveTo>
                    <a:pt x="77" y="129"/>
                  </a:moveTo>
                  <a:lnTo>
                    <a:pt x="88" y="73"/>
                  </a:ln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7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8" name="Freeform 15"/>
            <p:cNvSpPr>
              <a:spLocks noChangeArrowheads="1"/>
            </p:cNvSpPr>
            <p:nvPr userDrawn="1"/>
          </p:nvSpPr>
          <p:spPr bwMode="auto">
            <a:xfrm>
              <a:off x="11343560" y="410363"/>
              <a:ext cx="89404" cy="93128"/>
            </a:xfrm>
            <a:custGeom>
              <a:avLst/>
              <a:gdLst>
                <a:gd name="T0" fmla="*/ 183 w 212"/>
                <a:gd name="T1" fmla="*/ 165 h 220"/>
                <a:gd name="T2" fmla="*/ 107 w 212"/>
                <a:gd name="T3" fmla="*/ 165 h 220"/>
                <a:gd name="T4" fmla="*/ 53 w 212"/>
                <a:gd name="T5" fmla="*/ 106 h 220"/>
                <a:gd name="T6" fmla="*/ 107 w 212"/>
                <a:gd name="T7" fmla="*/ 47 h 220"/>
                <a:gd name="T8" fmla="*/ 158 w 212"/>
                <a:gd name="T9" fmla="*/ 47 h 220"/>
                <a:gd name="T10" fmla="*/ 177 w 212"/>
                <a:gd name="T11" fmla="*/ 32 h 220"/>
                <a:gd name="T12" fmla="*/ 186 w 212"/>
                <a:gd name="T13" fmla="*/ 0 h 220"/>
                <a:gd name="T14" fmla="*/ 107 w 212"/>
                <a:gd name="T15" fmla="*/ 0 h 220"/>
                <a:gd name="T16" fmla="*/ 0 w 212"/>
                <a:gd name="T17" fmla="*/ 109 h 220"/>
                <a:gd name="T18" fmla="*/ 107 w 212"/>
                <a:gd name="T19" fmla="*/ 219 h 220"/>
                <a:gd name="T20" fmla="*/ 211 w 212"/>
                <a:gd name="T21" fmla="*/ 219 h 220"/>
                <a:gd name="T22" fmla="*/ 211 w 212"/>
                <a:gd name="T23" fmla="*/ 219 h 220"/>
                <a:gd name="T24" fmla="*/ 203 w 212"/>
                <a:gd name="T25" fmla="*/ 185 h 220"/>
                <a:gd name="T26" fmla="*/ 183 w 212"/>
                <a:gd name="T27" fmla="*/ 16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220" fill="norm" stroke="1" extrusionOk="0">
                  <a:moveTo>
                    <a:pt x="183" y="165"/>
                  </a:moveTo>
                  <a:lnTo>
                    <a:pt x="107" y="165"/>
                  </a:lnTo>
                  <a:cubicBezTo>
                    <a:pt x="73" y="165"/>
                    <a:pt x="53" y="140"/>
                    <a:pt x="53" y="106"/>
                  </a:cubicBezTo>
                  <a:cubicBezTo>
                    <a:pt x="53" y="72"/>
                    <a:pt x="73" y="47"/>
                    <a:pt x="107" y="47"/>
                  </a:cubicBezTo>
                  <a:lnTo>
                    <a:pt x="158" y="47"/>
                  </a:lnTo>
                  <a:cubicBezTo>
                    <a:pt x="166" y="47"/>
                    <a:pt x="175" y="41"/>
                    <a:pt x="177" y="32"/>
                  </a:cubicBezTo>
                  <a:lnTo>
                    <a:pt x="186" y="0"/>
                  </a:lnTo>
                  <a:lnTo>
                    <a:pt x="107" y="0"/>
                  </a:lnTo>
                  <a:cubicBezTo>
                    <a:pt x="45" y="0"/>
                    <a:pt x="0" y="44"/>
                    <a:pt x="0" y="109"/>
                  </a:cubicBezTo>
                  <a:cubicBezTo>
                    <a:pt x="0" y="174"/>
                    <a:pt x="45" y="219"/>
                    <a:pt x="107" y="219"/>
                  </a:cubicBezTo>
                  <a:lnTo>
                    <a:pt x="211" y="219"/>
                  </a:lnTo>
                  <a:lnTo>
                    <a:pt x="211" y="219"/>
                  </a:lnTo>
                  <a:lnTo>
                    <a:pt x="203" y="185"/>
                  </a:lnTo>
                  <a:cubicBezTo>
                    <a:pt x="200" y="171"/>
                    <a:pt x="191" y="165"/>
                    <a:pt x="183" y="16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49" name="Freeform 16"/>
            <p:cNvSpPr>
              <a:spLocks noChangeArrowheads="1"/>
            </p:cNvSpPr>
            <p:nvPr userDrawn="1"/>
          </p:nvSpPr>
          <p:spPr bwMode="auto">
            <a:xfrm>
              <a:off x="11516791" y="410357"/>
              <a:ext cx="89404" cy="93128"/>
            </a:xfrm>
            <a:custGeom>
              <a:avLst/>
              <a:gdLst>
                <a:gd name="T0" fmla="*/ 130 w 212"/>
                <a:gd name="T1" fmla="*/ 0 h 220"/>
                <a:gd name="T2" fmla="*/ 17 w 212"/>
                <a:gd name="T3" fmla="*/ 0 h 220"/>
                <a:gd name="T4" fmla="*/ 0 w 212"/>
                <a:gd name="T5" fmla="*/ 17 h 220"/>
                <a:gd name="T6" fmla="*/ 0 w 212"/>
                <a:gd name="T7" fmla="*/ 219 h 220"/>
                <a:gd name="T8" fmla="*/ 53 w 212"/>
                <a:gd name="T9" fmla="*/ 219 h 220"/>
                <a:gd name="T10" fmla="*/ 53 w 212"/>
                <a:gd name="T11" fmla="*/ 162 h 220"/>
                <a:gd name="T12" fmla="*/ 130 w 212"/>
                <a:gd name="T13" fmla="*/ 162 h 220"/>
                <a:gd name="T14" fmla="*/ 211 w 212"/>
                <a:gd name="T15" fmla="*/ 81 h 220"/>
                <a:gd name="T16" fmla="*/ 130 w 212"/>
                <a:gd name="T17" fmla="*/ 0 h 220"/>
                <a:gd name="T18" fmla="*/ 130 w 212"/>
                <a:gd name="T19" fmla="*/ 112 h 220"/>
                <a:gd name="T20" fmla="*/ 53 w 212"/>
                <a:gd name="T21" fmla="*/ 112 h 220"/>
                <a:gd name="T22" fmla="*/ 53 w 212"/>
                <a:gd name="T23" fmla="*/ 47 h 220"/>
                <a:gd name="T24" fmla="*/ 130 w 212"/>
                <a:gd name="T25" fmla="*/ 47 h 220"/>
                <a:gd name="T26" fmla="*/ 158 w 212"/>
                <a:gd name="T27" fmla="*/ 78 h 220"/>
                <a:gd name="T28" fmla="*/ 130 w 212"/>
                <a:gd name="T29" fmla="*/ 11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2" h="220" fill="norm" stroke="1" extrusionOk="0">
                  <a:moveTo>
                    <a:pt x="130" y="0"/>
                  </a:move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19"/>
                  </a:lnTo>
                  <a:lnTo>
                    <a:pt x="53" y="219"/>
                  </a:lnTo>
                  <a:lnTo>
                    <a:pt x="53" y="162"/>
                  </a:lnTo>
                  <a:lnTo>
                    <a:pt x="130" y="162"/>
                  </a:lnTo>
                  <a:cubicBezTo>
                    <a:pt x="180" y="162"/>
                    <a:pt x="211" y="129"/>
                    <a:pt x="211" y="81"/>
                  </a:cubicBezTo>
                  <a:cubicBezTo>
                    <a:pt x="211" y="33"/>
                    <a:pt x="178" y="0"/>
                    <a:pt x="130" y="0"/>
                  </a:cubicBezTo>
                  <a:close/>
                  <a:moveTo>
                    <a:pt x="130" y="112"/>
                  </a:moveTo>
                  <a:lnTo>
                    <a:pt x="53" y="112"/>
                  </a:lnTo>
                  <a:lnTo>
                    <a:pt x="53" y="47"/>
                  </a:lnTo>
                  <a:lnTo>
                    <a:pt x="130" y="47"/>
                  </a:lnTo>
                  <a:cubicBezTo>
                    <a:pt x="144" y="47"/>
                    <a:pt x="158" y="58"/>
                    <a:pt x="158" y="78"/>
                  </a:cubicBezTo>
                  <a:cubicBezTo>
                    <a:pt x="158" y="100"/>
                    <a:pt x="144" y="112"/>
                    <a:pt x="130" y="1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50" name="Freeform 17"/>
            <p:cNvSpPr>
              <a:spLocks noChangeArrowheads="1"/>
            </p:cNvSpPr>
            <p:nvPr userDrawn="1"/>
          </p:nvSpPr>
          <p:spPr bwMode="auto">
            <a:xfrm>
              <a:off x="12325152" y="408493"/>
              <a:ext cx="81952" cy="93128"/>
            </a:xfrm>
            <a:custGeom>
              <a:avLst/>
              <a:gdLst>
                <a:gd name="T0" fmla="*/ 166 w 196"/>
                <a:gd name="T1" fmla="*/ 47 h 220"/>
                <a:gd name="T2" fmla="*/ 186 w 196"/>
                <a:gd name="T3" fmla="*/ 31 h 220"/>
                <a:gd name="T4" fmla="*/ 195 w 196"/>
                <a:gd name="T5" fmla="*/ 0 h 220"/>
                <a:gd name="T6" fmla="*/ 17 w 196"/>
                <a:gd name="T7" fmla="*/ 0 h 220"/>
                <a:gd name="T8" fmla="*/ 0 w 196"/>
                <a:gd name="T9" fmla="*/ 17 h 220"/>
                <a:gd name="T10" fmla="*/ 0 w 196"/>
                <a:gd name="T11" fmla="*/ 202 h 220"/>
                <a:gd name="T12" fmla="*/ 17 w 196"/>
                <a:gd name="T13" fmla="*/ 219 h 220"/>
                <a:gd name="T14" fmla="*/ 195 w 196"/>
                <a:gd name="T15" fmla="*/ 219 h 220"/>
                <a:gd name="T16" fmla="*/ 186 w 196"/>
                <a:gd name="T17" fmla="*/ 188 h 220"/>
                <a:gd name="T18" fmla="*/ 166 w 196"/>
                <a:gd name="T19" fmla="*/ 171 h 220"/>
                <a:gd name="T20" fmla="*/ 51 w 196"/>
                <a:gd name="T21" fmla="*/ 171 h 220"/>
                <a:gd name="T22" fmla="*/ 51 w 196"/>
                <a:gd name="T23" fmla="*/ 129 h 220"/>
                <a:gd name="T24" fmla="*/ 175 w 196"/>
                <a:gd name="T25" fmla="*/ 129 h 220"/>
                <a:gd name="T26" fmla="*/ 175 w 196"/>
                <a:gd name="T27" fmla="*/ 86 h 220"/>
                <a:gd name="T28" fmla="*/ 51 w 196"/>
                <a:gd name="T29" fmla="*/ 86 h 220"/>
                <a:gd name="T30" fmla="*/ 51 w 196"/>
                <a:gd name="T31" fmla="*/ 44 h 220"/>
                <a:gd name="T32" fmla="*/ 166 w 196"/>
                <a:gd name="T33" fmla="*/ 44 h 220"/>
                <a:gd name="T34" fmla="*/ 166 w 196"/>
                <a:gd name="T35" fmla="*/ 4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220" fill="norm" stroke="1" extrusionOk="0">
                  <a:moveTo>
                    <a:pt x="166" y="47"/>
                  </a:moveTo>
                  <a:cubicBezTo>
                    <a:pt x="175" y="47"/>
                    <a:pt x="183" y="44"/>
                    <a:pt x="186" y="31"/>
                  </a:cubicBezTo>
                  <a:lnTo>
                    <a:pt x="195" y="0"/>
                  </a:ln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1"/>
                    <a:pt x="8" y="219"/>
                    <a:pt x="17" y="219"/>
                  </a:cubicBezTo>
                  <a:lnTo>
                    <a:pt x="195" y="219"/>
                  </a:lnTo>
                  <a:lnTo>
                    <a:pt x="186" y="188"/>
                  </a:lnTo>
                  <a:cubicBezTo>
                    <a:pt x="183" y="177"/>
                    <a:pt x="175" y="171"/>
                    <a:pt x="166" y="171"/>
                  </a:cubicBezTo>
                  <a:lnTo>
                    <a:pt x="51" y="171"/>
                  </a:lnTo>
                  <a:lnTo>
                    <a:pt x="51" y="129"/>
                  </a:lnTo>
                  <a:lnTo>
                    <a:pt x="175" y="129"/>
                  </a:lnTo>
                  <a:lnTo>
                    <a:pt x="175" y="86"/>
                  </a:lnTo>
                  <a:lnTo>
                    <a:pt x="51" y="86"/>
                  </a:lnTo>
                  <a:lnTo>
                    <a:pt x="51" y="44"/>
                  </a:lnTo>
                  <a:lnTo>
                    <a:pt x="166" y="44"/>
                  </a:lnTo>
                  <a:lnTo>
                    <a:pt x="166" y="4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51" name="Freeform 18"/>
            <p:cNvSpPr>
              <a:spLocks noChangeArrowheads="1"/>
            </p:cNvSpPr>
            <p:nvPr userDrawn="1"/>
          </p:nvSpPr>
          <p:spPr bwMode="auto">
            <a:xfrm>
              <a:off x="12218989" y="410357"/>
              <a:ext cx="89404" cy="91266"/>
            </a:xfrm>
            <a:custGeom>
              <a:avLst/>
              <a:gdLst>
                <a:gd name="T0" fmla="*/ 146 w 212"/>
                <a:gd name="T1" fmla="*/ 14 h 217"/>
                <a:gd name="T2" fmla="*/ 53 w 212"/>
                <a:gd name="T3" fmla="*/ 143 h 217"/>
                <a:gd name="T4" fmla="*/ 53 w 212"/>
                <a:gd name="T5" fmla="*/ 0 h 217"/>
                <a:gd name="T6" fmla="*/ 0 w 212"/>
                <a:gd name="T7" fmla="*/ 0 h 217"/>
                <a:gd name="T8" fmla="*/ 0 w 212"/>
                <a:gd name="T9" fmla="*/ 216 h 217"/>
                <a:gd name="T10" fmla="*/ 39 w 212"/>
                <a:gd name="T11" fmla="*/ 216 h 217"/>
                <a:gd name="T12" fmla="*/ 65 w 212"/>
                <a:gd name="T13" fmla="*/ 202 h 217"/>
                <a:gd name="T14" fmla="*/ 158 w 212"/>
                <a:gd name="T15" fmla="*/ 72 h 217"/>
                <a:gd name="T16" fmla="*/ 158 w 212"/>
                <a:gd name="T17" fmla="*/ 216 h 217"/>
                <a:gd name="T18" fmla="*/ 211 w 212"/>
                <a:gd name="T19" fmla="*/ 216 h 217"/>
                <a:gd name="T20" fmla="*/ 211 w 212"/>
                <a:gd name="T21" fmla="*/ 0 h 217"/>
                <a:gd name="T22" fmla="*/ 172 w 212"/>
                <a:gd name="T23" fmla="*/ 0 h 217"/>
                <a:gd name="T24" fmla="*/ 146 w 212"/>
                <a:gd name="T25" fmla="*/ 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17" fill="norm" stroke="1" extrusionOk="0">
                  <a:moveTo>
                    <a:pt x="146" y="14"/>
                  </a:moveTo>
                  <a:lnTo>
                    <a:pt x="53" y="143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39" y="216"/>
                  </a:lnTo>
                  <a:cubicBezTo>
                    <a:pt x="48" y="216"/>
                    <a:pt x="59" y="210"/>
                    <a:pt x="65" y="202"/>
                  </a:cubicBezTo>
                  <a:lnTo>
                    <a:pt x="158" y="72"/>
                  </a:lnTo>
                  <a:lnTo>
                    <a:pt x="158" y="216"/>
                  </a:lnTo>
                  <a:lnTo>
                    <a:pt x="211" y="216"/>
                  </a:lnTo>
                  <a:lnTo>
                    <a:pt x="211" y="0"/>
                  </a:lnTo>
                  <a:lnTo>
                    <a:pt x="172" y="0"/>
                  </a:lnTo>
                  <a:cubicBezTo>
                    <a:pt x="163" y="0"/>
                    <a:pt x="152" y="5"/>
                    <a:pt x="146" y="1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52" name="Freeform 19"/>
            <p:cNvSpPr>
              <a:spLocks noChangeArrowheads="1"/>
            </p:cNvSpPr>
            <p:nvPr userDrawn="1"/>
          </p:nvSpPr>
          <p:spPr bwMode="auto">
            <a:xfrm>
              <a:off x="11701126" y="410356"/>
              <a:ext cx="102441" cy="91266"/>
            </a:xfrm>
            <a:custGeom>
              <a:avLst/>
              <a:gdLst>
                <a:gd name="T0" fmla="*/ 237 w 241"/>
                <a:gd name="T1" fmla="*/ 0 h 217"/>
                <a:gd name="T2" fmla="*/ 189 w 241"/>
                <a:gd name="T3" fmla="*/ 0 h 217"/>
                <a:gd name="T4" fmla="*/ 164 w 241"/>
                <a:gd name="T5" fmla="*/ 14 h 217"/>
                <a:gd name="T6" fmla="*/ 124 w 241"/>
                <a:gd name="T7" fmla="*/ 75 h 217"/>
                <a:gd name="T8" fmla="*/ 116 w 241"/>
                <a:gd name="T9" fmla="*/ 75 h 217"/>
                <a:gd name="T10" fmla="*/ 76 w 241"/>
                <a:gd name="T11" fmla="*/ 14 h 217"/>
                <a:gd name="T12" fmla="*/ 51 w 241"/>
                <a:gd name="T13" fmla="*/ 0 h 217"/>
                <a:gd name="T14" fmla="*/ 0 w 241"/>
                <a:gd name="T15" fmla="*/ 0 h 217"/>
                <a:gd name="T16" fmla="*/ 76 w 241"/>
                <a:gd name="T17" fmla="*/ 109 h 217"/>
                <a:gd name="T18" fmla="*/ 3 w 241"/>
                <a:gd name="T19" fmla="*/ 216 h 217"/>
                <a:gd name="T20" fmla="*/ 51 w 241"/>
                <a:gd name="T21" fmla="*/ 216 h 217"/>
                <a:gd name="T22" fmla="*/ 76 w 241"/>
                <a:gd name="T23" fmla="*/ 202 h 217"/>
                <a:gd name="T24" fmla="*/ 116 w 241"/>
                <a:gd name="T25" fmla="*/ 140 h 217"/>
                <a:gd name="T26" fmla="*/ 124 w 241"/>
                <a:gd name="T27" fmla="*/ 140 h 217"/>
                <a:gd name="T28" fmla="*/ 164 w 241"/>
                <a:gd name="T29" fmla="*/ 202 h 217"/>
                <a:gd name="T30" fmla="*/ 189 w 241"/>
                <a:gd name="T31" fmla="*/ 216 h 217"/>
                <a:gd name="T32" fmla="*/ 240 w 241"/>
                <a:gd name="T33" fmla="*/ 216 h 217"/>
                <a:gd name="T34" fmla="*/ 164 w 241"/>
                <a:gd name="T35" fmla="*/ 106 h 217"/>
                <a:gd name="T36" fmla="*/ 237 w 241"/>
                <a:gd name="T3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217" fill="norm" stroke="1" extrusionOk="0">
                  <a:moveTo>
                    <a:pt x="237" y="0"/>
                  </a:moveTo>
                  <a:lnTo>
                    <a:pt x="189" y="0"/>
                  </a:lnTo>
                  <a:cubicBezTo>
                    <a:pt x="178" y="0"/>
                    <a:pt x="172" y="3"/>
                    <a:pt x="164" y="14"/>
                  </a:cubicBezTo>
                  <a:lnTo>
                    <a:pt x="124" y="75"/>
                  </a:lnTo>
                  <a:lnTo>
                    <a:pt x="116" y="75"/>
                  </a:lnTo>
                  <a:lnTo>
                    <a:pt x="76" y="14"/>
                  </a:lnTo>
                  <a:cubicBezTo>
                    <a:pt x="71" y="3"/>
                    <a:pt x="62" y="0"/>
                    <a:pt x="51" y="0"/>
                  </a:cubicBezTo>
                  <a:lnTo>
                    <a:pt x="0" y="0"/>
                  </a:lnTo>
                  <a:lnTo>
                    <a:pt x="76" y="109"/>
                  </a:lnTo>
                  <a:lnTo>
                    <a:pt x="3" y="216"/>
                  </a:lnTo>
                  <a:lnTo>
                    <a:pt x="51" y="216"/>
                  </a:lnTo>
                  <a:cubicBezTo>
                    <a:pt x="62" y="216"/>
                    <a:pt x="68" y="213"/>
                    <a:pt x="76" y="202"/>
                  </a:cubicBezTo>
                  <a:lnTo>
                    <a:pt x="116" y="140"/>
                  </a:lnTo>
                  <a:lnTo>
                    <a:pt x="124" y="140"/>
                  </a:lnTo>
                  <a:lnTo>
                    <a:pt x="164" y="202"/>
                  </a:lnTo>
                  <a:cubicBezTo>
                    <a:pt x="169" y="213"/>
                    <a:pt x="178" y="216"/>
                    <a:pt x="189" y="216"/>
                  </a:cubicBezTo>
                  <a:lnTo>
                    <a:pt x="240" y="216"/>
                  </a:lnTo>
                  <a:lnTo>
                    <a:pt x="164" y="106"/>
                  </a:lnTo>
                  <a:lnTo>
                    <a:pt x="23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</p:grpSp>
      <p:sp>
        <p:nvSpPr>
          <p:cNvPr id="1048653" name="Заголовок 3"/>
          <p:cNvSpPr>
            <a:spLocks noGrp="1"/>
          </p:cNvSpPr>
          <p:nvPr>
            <p:ph type="title"/>
          </p:nvPr>
        </p:nvSpPr>
        <p:spPr bwMode="auto">
          <a:xfrm>
            <a:off x="515938" y="332518"/>
            <a:ext cx="9631690" cy="666751"/>
          </a:xfrm>
          <a:prstGeom prst="rect"/>
        </p:spPr>
        <p:txBody>
          <a:bodyPr anchor="t" bIns="0" lIns="0" rIns="0" rtlCol="0" tIns="0" vert="horz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Заголовок и объект">
    <p:spTree>
      <p:nvGrpSpPr>
        <p:cNvPr id="4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26" name="Заголовок 1"/>
          <p:cNvSpPr>
            <a:spLocks noGrp="1"/>
          </p:cNvSpPr>
          <p:nvPr>
            <p:ph type="title"/>
          </p:nvPr>
        </p:nvSpPr>
        <p:spPr bwMode="auto">
          <a:xfrm>
            <a:off x="1333530" y="407555"/>
            <a:ext cx="10233936" cy="282129"/>
          </a:xfrm>
        </p:spPr>
        <p:txBody>
          <a:bodyPr wrap="square">
            <a:spAutoFit/>
          </a:bodyPr>
          <a:lstStyle>
            <a:lvl1pPr>
              <a:lnSpc>
                <a:spcPts val="2177"/>
              </a:lnSpc>
              <a:defRPr b="0" sz="200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48627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940585" y="6392931"/>
            <a:ext cx="626883" cy="167490"/>
          </a:xfrm>
          <a:prstGeom prst="rect"/>
        </p:spPr>
        <p:txBody>
          <a:bodyPr/>
          <a:p>
            <a:fld id="{8B7C63D2-03FE-4393-84CE-1F15F0442138}" type="slidenum">
              <a:rPr lang="ru-RU">
                <a:solidFill>
                  <a:srgbClr val="53606B"/>
                </a:solidFill>
              </a:rPr>
              <a:t>‹#›</a:t>
            </a:fld>
            <a:endParaRPr lang="ru-RU">
              <a:solidFill>
                <a:srgbClr val="53606B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type="titleOnly" userDrawn="1">
  <p:cSld name="Только заголовок">
    <p:spTree>
      <p:nvGrpSpPr>
        <p:cNvPr id="19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9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919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fld id="{40E9170B-C513-44FA-8A49-7AEC505ECCB1}" type="datetimeFigureOut">
              <a:rPr lang="ru-RU"/>
              <a:t>25.11.2025</a:t>
            </a:fld>
            <a:endParaRPr lang="ru-RU"/>
          </a:p>
        </p:txBody>
      </p:sp>
      <p:sp>
        <p:nvSpPr>
          <p:cNvPr id="104919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919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fld id="{3E729E97-8323-4431-84ED-6E3EEAC5CAA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type="blank" userDrawn="1">
  <p:cSld name="Пустой слайд">
    <p:spTree>
      <p:nvGrpSpPr>
        <p:cNvPr id="11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40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941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p>
            <a:endParaRPr lang="ru-RU"/>
          </a:p>
        </p:txBody>
      </p:sp>
      <p:sp>
        <p:nvSpPr>
          <p:cNvPr id="1048942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0" showMasterPhAnim="0" showMasterSp="1" userDrawn="1">
  <p:cSld name="8_Титульный слайд">
    <p:spTree>
      <p:nvGrpSpPr>
        <p:cNvPr id="16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209" name="Рисунок 6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"/>
          <a:srcRect l="3" t="0" r="3" b="0"/>
          <a:stretch>
            <a:fillRect/>
          </a:stretch>
        </p:blipFill>
        <p:spPr bwMode="auto">
          <a:xfrm>
            <a:off x="2" y="0"/>
            <a:ext cx="12191365" cy="6858000"/>
          </a:xfrm>
          <a:prstGeom prst="rect"/>
        </p:spPr>
      </p:pic>
      <p:sp>
        <p:nvSpPr>
          <p:cNvPr id="1049135" name="Номер слайда 6"/>
          <p:cNvSpPr txBox="1"/>
          <p:nvPr userDrawn="1"/>
        </p:nvSpPr>
        <p:spPr bwMode="auto">
          <a:xfrm>
            <a:off x="11483812" y="6346521"/>
            <a:ext cx="494124" cy="282210"/>
          </a:xfrm>
          <a:prstGeom prst="rect"/>
          <a:noFill/>
        </p:spPr>
        <p:txBody>
          <a:bodyPr anchor="ctr" bIns="45148" lIns="90294" rIns="90294" tIns="42440"/>
          <a:lstStyle>
            <a:defPPr>
              <a:defRPr lang="ru-RU"/>
            </a:defPPr>
            <a:lvl1pPr algn="ctr" defTabSz="995690" marL="0">
              <a:defRPr b="1" sz="14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algn="l" defTabSz="995690" marL="49784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95690" marL="99569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95690" marL="149353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95690" marL="199138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95690" marL="2489225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95690" marL="2987070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95690" marL="3484916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95690" marL="3982761"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8480CE-3ACD-4560-A13F-AFF079A85D8C}" type="slidenum">
              <a:rPr b="0" sz="1050" lang="ru-RU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b="0" sz="1050"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9136" name="Заголовок 1"/>
          <p:cNvSpPr>
            <a:spLocks noGrp="1"/>
          </p:cNvSpPr>
          <p:nvPr>
            <p:ph type="title"/>
          </p:nvPr>
        </p:nvSpPr>
        <p:spPr bwMode="auto">
          <a:xfrm>
            <a:off x="990600" y="378937"/>
            <a:ext cx="10758488" cy="562393"/>
          </a:xfrm>
        </p:spPr>
        <p:txBody>
          <a:bodyPr>
            <a:noAutofit/>
          </a:bodyPr>
          <a:lstStyle>
            <a:lvl1pPr>
              <a:defRPr sz="3200">
                <a:solidFill>
                  <a:srgbClr val="52606B"/>
                </a:solidFill>
                <a:latin typeface="Akrobat SemiBold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grpSp>
        <p:nvGrpSpPr>
          <p:cNvPr id="169" name="Группа 13"/>
          <p:cNvGrpSpPr/>
          <p:nvPr userDrawn="1"/>
        </p:nvGrpSpPr>
        <p:grpSpPr bwMode="auto">
          <a:xfrm>
            <a:off x="415927" y="429109"/>
            <a:ext cx="457993" cy="457181"/>
            <a:chOff x="415926" y="429108"/>
            <a:chExt cx="457993" cy="457181"/>
          </a:xfrm>
        </p:grpSpPr>
        <p:sp>
          <p:nvSpPr>
            <p:cNvPr id="1049137" name="Прямоугольник: скругленные углы 9"/>
            <p:cNvSpPr/>
            <p:nvPr userDrawn="1"/>
          </p:nvSpPr>
          <p:spPr bwMode="auto">
            <a:xfrm>
              <a:off x="471489" y="492677"/>
              <a:ext cx="359568" cy="33004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sz="1100" lang="ru-RU"/>
            </a:p>
          </p:txBody>
        </p:sp>
        <p:sp>
          <p:nvSpPr>
            <p:cNvPr id="1049138" name="Freeform 5"/>
            <p:cNvSpPr>
              <a:spLocks noEditPoints="1"/>
            </p:cNvSpPr>
            <p:nvPr userDrawn="1"/>
          </p:nvSpPr>
          <p:spPr bwMode="auto">
            <a:xfrm>
              <a:off x="415926" y="429108"/>
              <a:ext cx="457993" cy="457181"/>
            </a:xfrm>
            <a:custGeom>
              <a:avLst/>
              <a:gdLst>
                <a:gd name="T0" fmla="*/ 151 w 280"/>
                <a:gd name="T1" fmla="*/ 192 h 280"/>
                <a:gd name="T2" fmla="*/ 170 w 280"/>
                <a:gd name="T3" fmla="*/ 136 h 280"/>
                <a:gd name="T4" fmla="*/ 151 w 280"/>
                <a:gd name="T5" fmla="*/ 88 h 280"/>
                <a:gd name="T6" fmla="*/ 125 w 280"/>
                <a:gd name="T7" fmla="*/ 74 h 280"/>
                <a:gd name="T8" fmla="*/ 98 w 280"/>
                <a:gd name="T9" fmla="*/ 90 h 280"/>
                <a:gd name="T10" fmla="*/ 87 w 280"/>
                <a:gd name="T11" fmla="*/ 139 h 280"/>
                <a:gd name="T12" fmla="*/ 97 w 280"/>
                <a:gd name="T13" fmla="*/ 191 h 280"/>
                <a:gd name="T14" fmla="*/ 125 w 280"/>
                <a:gd name="T15" fmla="*/ 207 h 280"/>
                <a:gd name="T16" fmla="*/ 151 w 280"/>
                <a:gd name="T17" fmla="*/ 192 h 280"/>
                <a:gd name="T18" fmla="*/ 248 w 280"/>
                <a:gd name="T19" fmla="*/ 183 h 280"/>
                <a:gd name="T20" fmla="*/ 242 w 280"/>
                <a:gd name="T21" fmla="*/ 214 h 280"/>
                <a:gd name="T22" fmla="*/ 219 w 280"/>
                <a:gd name="T23" fmla="*/ 227 h 280"/>
                <a:gd name="T24" fmla="*/ 195 w 280"/>
                <a:gd name="T25" fmla="*/ 215 h 280"/>
                <a:gd name="T26" fmla="*/ 185 w 280"/>
                <a:gd name="T27" fmla="*/ 193 h 280"/>
                <a:gd name="T28" fmla="*/ 162 w 280"/>
                <a:gd name="T29" fmla="*/ 216 h 280"/>
                <a:gd name="T30" fmla="*/ 121 w 280"/>
                <a:gd name="T31" fmla="*/ 229 h 280"/>
                <a:gd name="T32" fmla="*/ 61 w 280"/>
                <a:gd name="T33" fmla="*/ 204 h 280"/>
                <a:gd name="T34" fmla="*/ 38 w 280"/>
                <a:gd name="T35" fmla="*/ 139 h 280"/>
                <a:gd name="T36" fmla="*/ 62 w 280"/>
                <a:gd name="T37" fmla="*/ 76 h 280"/>
                <a:gd name="T38" fmla="*/ 120 w 280"/>
                <a:gd name="T39" fmla="*/ 51 h 280"/>
                <a:gd name="T40" fmla="*/ 162 w 280"/>
                <a:gd name="T41" fmla="*/ 67 h 280"/>
                <a:gd name="T42" fmla="*/ 179 w 280"/>
                <a:gd name="T43" fmla="*/ 91 h 280"/>
                <a:gd name="T44" fmla="*/ 180 w 280"/>
                <a:gd name="T45" fmla="*/ 92 h 280"/>
                <a:gd name="T46" fmla="*/ 188 w 280"/>
                <a:gd name="T47" fmla="*/ 54 h 280"/>
                <a:gd name="T48" fmla="*/ 234 w 280"/>
                <a:gd name="T49" fmla="*/ 54 h 280"/>
                <a:gd name="T50" fmla="*/ 202 w 280"/>
                <a:gd name="T51" fmla="*/ 166 h 280"/>
                <a:gd name="T52" fmla="*/ 210 w 280"/>
                <a:gd name="T53" fmla="*/ 181 h 280"/>
                <a:gd name="T54" fmla="*/ 220 w 280"/>
                <a:gd name="T55" fmla="*/ 186 h 280"/>
                <a:gd name="T56" fmla="*/ 228 w 280"/>
                <a:gd name="T57" fmla="*/ 176 h 280"/>
                <a:gd name="T58" fmla="*/ 228 w 280"/>
                <a:gd name="T59" fmla="*/ 175 h 280"/>
                <a:gd name="T60" fmla="*/ 248 w 280"/>
                <a:gd name="T61" fmla="*/ 175 h 280"/>
                <a:gd name="T62" fmla="*/ 248 w 280"/>
                <a:gd name="T63" fmla="*/ 183 h 280"/>
                <a:gd name="T64" fmla="*/ 280 w 280"/>
                <a:gd name="T65" fmla="*/ 197 h 280"/>
                <a:gd name="T66" fmla="*/ 280 w 280"/>
                <a:gd name="T67" fmla="*/ 83 h 280"/>
                <a:gd name="T68" fmla="*/ 197 w 280"/>
                <a:gd name="T69" fmla="*/ 0 h 280"/>
                <a:gd name="T70" fmla="*/ 83 w 280"/>
                <a:gd name="T71" fmla="*/ 0 h 280"/>
                <a:gd name="T72" fmla="*/ 0 w 280"/>
                <a:gd name="T73" fmla="*/ 83 h 280"/>
                <a:gd name="T74" fmla="*/ 0 w 280"/>
                <a:gd name="T75" fmla="*/ 197 h 280"/>
                <a:gd name="T76" fmla="*/ 83 w 280"/>
                <a:gd name="T77" fmla="*/ 280 h 280"/>
                <a:gd name="T78" fmla="*/ 197 w 280"/>
                <a:gd name="T79" fmla="*/ 280 h 280"/>
                <a:gd name="T80" fmla="*/ 280 w 280"/>
                <a:gd name="T81" fmla="*/ 19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0" h="280" fill="norm" stroke="1" extrusionOk="0">
                  <a:moveTo>
                    <a:pt x="151" y="192"/>
                  </a:moveTo>
                  <a:cubicBezTo>
                    <a:pt x="158" y="182"/>
                    <a:pt x="164" y="164"/>
                    <a:pt x="170" y="136"/>
                  </a:cubicBezTo>
                  <a:cubicBezTo>
                    <a:pt x="165" y="114"/>
                    <a:pt x="159" y="98"/>
                    <a:pt x="151" y="88"/>
                  </a:cubicBezTo>
                  <a:cubicBezTo>
                    <a:pt x="144" y="78"/>
                    <a:pt x="136" y="74"/>
                    <a:pt x="125" y="74"/>
                  </a:cubicBezTo>
                  <a:cubicBezTo>
                    <a:pt x="114" y="74"/>
                    <a:pt x="105" y="79"/>
                    <a:pt x="98" y="90"/>
                  </a:cubicBezTo>
                  <a:cubicBezTo>
                    <a:pt x="91" y="102"/>
                    <a:pt x="87" y="119"/>
                    <a:pt x="87" y="139"/>
                  </a:cubicBezTo>
                  <a:cubicBezTo>
                    <a:pt x="87" y="162"/>
                    <a:pt x="90" y="179"/>
                    <a:pt x="97" y="191"/>
                  </a:cubicBezTo>
                  <a:cubicBezTo>
                    <a:pt x="104" y="202"/>
                    <a:pt x="113" y="207"/>
                    <a:pt x="125" y="207"/>
                  </a:cubicBezTo>
                  <a:cubicBezTo>
                    <a:pt x="135" y="207"/>
                    <a:pt x="144" y="202"/>
                    <a:pt x="151" y="192"/>
                  </a:cubicBezTo>
                  <a:moveTo>
                    <a:pt x="248" y="183"/>
                  </a:moveTo>
                  <a:cubicBezTo>
                    <a:pt x="248" y="198"/>
                    <a:pt x="247" y="207"/>
                    <a:pt x="242" y="214"/>
                  </a:cubicBezTo>
                  <a:cubicBezTo>
                    <a:pt x="238" y="222"/>
                    <a:pt x="229" y="227"/>
                    <a:pt x="219" y="227"/>
                  </a:cubicBezTo>
                  <a:cubicBezTo>
                    <a:pt x="210" y="227"/>
                    <a:pt x="201" y="223"/>
                    <a:pt x="195" y="215"/>
                  </a:cubicBezTo>
                  <a:cubicBezTo>
                    <a:pt x="191" y="210"/>
                    <a:pt x="188" y="203"/>
                    <a:pt x="185" y="193"/>
                  </a:cubicBezTo>
                  <a:cubicBezTo>
                    <a:pt x="178" y="203"/>
                    <a:pt x="170" y="211"/>
                    <a:pt x="162" y="216"/>
                  </a:cubicBezTo>
                  <a:cubicBezTo>
                    <a:pt x="149" y="225"/>
                    <a:pt x="135" y="229"/>
                    <a:pt x="121" y="229"/>
                  </a:cubicBezTo>
                  <a:cubicBezTo>
                    <a:pt x="96" y="229"/>
                    <a:pt x="77" y="221"/>
                    <a:pt x="61" y="204"/>
                  </a:cubicBezTo>
                  <a:cubicBezTo>
                    <a:pt x="46" y="187"/>
                    <a:pt x="38" y="165"/>
                    <a:pt x="38" y="139"/>
                  </a:cubicBezTo>
                  <a:cubicBezTo>
                    <a:pt x="38" y="115"/>
                    <a:pt x="46" y="93"/>
                    <a:pt x="62" y="76"/>
                  </a:cubicBezTo>
                  <a:cubicBezTo>
                    <a:pt x="77" y="59"/>
                    <a:pt x="97" y="51"/>
                    <a:pt x="120" y="51"/>
                  </a:cubicBezTo>
                  <a:cubicBezTo>
                    <a:pt x="137" y="51"/>
                    <a:pt x="151" y="56"/>
                    <a:pt x="162" y="67"/>
                  </a:cubicBezTo>
                  <a:cubicBezTo>
                    <a:pt x="169" y="74"/>
                    <a:pt x="175" y="83"/>
                    <a:pt x="179" y="91"/>
                  </a:cubicBezTo>
                  <a:cubicBezTo>
                    <a:pt x="180" y="92"/>
                    <a:pt x="180" y="92"/>
                    <a:pt x="180" y="92"/>
                  </a:cubicBezTo>
                  <a:cubicBezTo>
                    <a:pt x="184" y="74"/>
                    <a:pt x="188" y="54"/>
                    <a:pt x="188" y="54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34" y="54"/>
                    <a:pt x="210" y="139"/>
                    <a:pt x="202" y="166"/>
                  </a:cubicBezTo>
                  <a:cubicBezTo>
                    <a:pt x="205" y="174"/>
                    <a:pt x="207" y="178"/>
                    <a:pt x="210" y="181"/>
                  </a:cubicBezTo>
                  <a:cubicBezTo>
                    <a:pt x="213" y="184"/>
                    <a:pt x="216" y="186"/>
                    <a:pt x="220" y="186"/>
                  </a:cubicBezTo>
                  <a:cubicBezTo>
                    <a:pt x="225" y="186"/>
                    <a:pt x="228" y="181"/>
                    <a:pt x="228" y="176"/>
                  </a:cubicBezTo>
                  <a:cubicBezTo>
                    <a:pt x="228" y="175"/>
                    <a:pt x="228" y="175"/>
                    <a:pt x="228" y="175"/>
                  </a:cubicBezTo>
                  <a:cubicBezTo>
                    <a:pt x="248" y="175"/>
                    <a:pt x="248" y="175"/>
                    <a:pt x="248" y="175"/>
                  </a:cubicBezTo>
                  <a:lnTo>
                    <a:pt x="248" y="183"/>
                  </a:lnTo>
                  <a:close/>
                  <a:moveTo>
                    <a:pt x="280" y="197"/>
                  </a:moveTo>
                  <a:cubicBezTo>
                    <a:pt x="280" y="83"/>
                    <a:pt x="280" y="83"/>
                    <a:pt x="280" y="83"/>
                  </a:cubicBezTo>
                  <a:cubicBezTo>
                    <a:pt x="280" y="38"/>
                    <a:pt x="243" y="0"/>
                    <a:pt x="197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37" y="0"/>
                    <a:pt x="0" y="38"/>
                    <a:pt x="0" y="8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43"/>
                    <a:pt x="37" y="280"/>
                    <a:pt x="83" y="280"/>
                  </a:cubicBezTo>
                  <a:cubicBezTo>
                    <a:pt x="197" y="280"/>
                    <a:pt x="197" y="280"/>
                    <a:pt x="197" y="280"/>
                  </a:cubicBezTo>
                  <a:cubicBezTo>
                    <a:pt x="243" y="280"/>
                    <a:pt x="280" y="243"/>
                    <a:pt x="280" y="197"/>
                  </a:cubicBezTo>
                </a:path>
              </a:pathLst>
            </a:custGeom>
            <a:solidFill>
              <a:srgbClr val="D60224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sz="1100" lang="ru-RU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theme" Target="../theme/theme2.xml"/></Relationships>
</file>

<file path=ppt/slideMasters/_rels/slideMaster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theme" Target="../theme/theme4.xml"/></Relationships>
</file>

<file path=ppt/slideMasters/_rels/slideMaster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">
    <p:bg>
      <p:bgPr shadeToTitle="0">
        <a:solidFill>
          <a:srgbClr val="F2F2F2"/>
        </a:solidFill>
      </p:bgPr>
    </p:bg>
    <p:spTree>
      <p:nvGrpSpPr>
        <p:cNvPr id="16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76" name="Прямоугольник 8"/>
          <p:cNvSpPr/>
          <p:nvPr userDrawn="1"/>
        </p:nvSpPr>
        <p:spPr bwMode="auto">
          <a:xfrm>
            <a:off x="695325" y="0"/>
            <a:ext cx="1632267" cy="45719"/>
          </a:xfrm>
          <a:prstGeom prst="rect"/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577" name="Прямоугольник 9"/>
          <p:cNvSpPr/>
          <p:nvPr userDrawn="1"/>
        </p:nvSpPr>
        <p:spPr bwMode="auto">
          <a:xfrm>
            <a:off x="2325134" y="0"/>
            <a:ext cx="8696754" cy="45719"/>
          </a:xfrm>
          <a:prstGeom prst="rect"/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578" name="Title Placeholder 1"/>
          <p:cNvSpPr>
            <a:spLocks noGrp="1"/>
          </p:cNvSpPr>
          <p:nvPr>
            <p:ph type="title"/>
          </p:nvPr>
        </p:nvSpPr>
        <p:spPr bwMode="auto">
          <a:xfrm>
            <a:off x="673809" y="330562"/>
            <a:ext cx="8427858" cy="346249"/>
          </a:xfrm>
          <a:prstGeom prst="rect"/>
        </p:spPr>
        <p:txBody>
          <a:bodyPr bIns="0" lIns="0" rIns="0" tIns="0" wrap="square">
            <a:spAutoFit/>
          </a:bodyPr>
          <a:p>
            <a:pPr lvl="0" marL="0"/>
            <a:r>
              <a:rPr lang="en-GB"/>
              <a:t>Click to edit Master title style</a:t>
            </a:r>
          </a:p>
        </p:txBody>
      </p:sp>
      <p:grpSp>
        <p:nvGrpSpPr>
          <p:cNvPr id="17" name="Group 52"/>
          <p:cNvGrpSpPr/>
          <p:nvPr userDrawn="1"/>
        </p:nvGrpSpPr>
        <p:grpSpPr bwMode="auto">
          <a:xfrm>
            <a:off x="-1" y="5499463"/>
            <a:ext cx="12192001" cy="1358538"/>
            <a:chOff x="-1" y="5499463"/>
            <a:chExt cx="12192001" cy="1358538"/>
          </a:xfrm>
        </p:grpSpPr>
        <p:grpSp>
          <p:nvGrpSpPr>
            <p:cNvPr id="18" name="Group 55"/>
            <p:cNvGrpSpPr/>
            <p:nvPr/>
          </p:nvGrpSpPr>
          <p:grpSpPr bwMode="auto">
            <a:xfrm>
              <a:off x="-1" y="5956663"/>
              <a:ext cx="557257" cy="901338"/>
              <a:chOff x="-1" y="5956663"/>
              <a:chExt cx="557257" cy="901338"/>
            </a:xfrm>
          </p:grpSpPr>
          <p:sp>
            <p:nvSpPr>
              <p:cNvPr id="1048579" name="Треугольник 9"/>
              <p:cNvSpPr/>
              <p:nvPr/>
            </p:nvSpPr>
            <p:spPr bwMode="auto">
              <a:xfrm>
                <a:off x="-1" y="5956663"/>
                <a:ext cx="557257" cy="90133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alpha val="15999"/>
                </a:schemeClr>
              </a:soli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 lvl="0"/>
                <a:endParaRPr lang="ru-RU"/>
              </a:p>
            </p:txBody>
          </p:sp>
          <p:sp>
            <p:nvSpPr>
              <p:cNvPr id="1048580" name="Треугольник 1"/>
              <p:cNvSpPr/>
              <p:nvPr/>
            </p:nvSpPr>
            <p:spPr bwMode="auto">
              <a:xfrm>
                <a:off x="1" y="6100355"/>
                <a:ext cx="468418" cy="757645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98000">
                    <a:schemeClr val="accent1"/>
                  </a:gs>
                </a:gsLst>
                <a:lin ang="16200000" scaled="1"/>
              </a:gra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</p:grpSp>
        <p:grpSp>
          <p:nvGrpSpPr>
            <p:cNvPr id="19" name="Group 57"/>
            <p:cNvGrpSpPr/>
            <p:nvPr/>
          </p:nvGrpSpPr>
          <p:grpSpPr bwMode="auto">
            <a:xfrm>
              <a:off x="11352074" y="5499463"/>
              <a:ext cx="839926" cy="1358538"/>
              <a:chOff x="11352074" y="5499463"/>
              <a:chExt cx="839926" cy="1358538"/>
            </a:xfrm>
          </p:grpSpPr>
          <p:sp>
            <p:nvSpPr>
              <p:cNvPr id="1048581" name="Треугольник 12"/>
              <p:cNvSpPr/>
              <p:nvPr/>
            </p:nvSpPr>
            <p:spPr bwMode="auto">
              <a:xfrm flipH="1">
                <a:off x="11352074" y="5499463"/>
                <a:ext cx="839923" cy="135853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alpha val="15999"/>
                </a:schemeClr>
              </a:soli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  <p:sp>
            <p:nvSpPr>
              <p:cNvPr id="1048582" name="Треугольник 13"/>
              <p:cNvSpPr/>
              <p:nvPr/>
            </p:nvSpPr>
            <p:spPr bwMode="auto">
              <a:xfrm flipH="1">
                <a:off x="11441094" y="5643442"/>
                <a:ext cx="750906" cy="1214557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98000">
                    <a:schemeClr val="accent1"/>
                  </a:gs>
                </a:gsLst>
                <a:lin ang="16200000" scaled="1"/>
              </a:gra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</p:grpSp>
      </p:grpSp>
      <p:sp>
        <p:nvSpPr>
          <p:cNvPr id="1048583" name="Slide Number Placeholder 4"/>
          <p:cNvSpPr txBox="1"/>
          <p:nvPr userDrawn="1"/>
        </p:nvSpPr>
        <p:spPr bwMode="auto">
          <a:xfrm>
            <a:off x="11723917" y="6453453"/>
            <a:ext cx="271781" cy="269241"/>
          </a:xfrm>
          <a:prstGeom prst="rect"/>
        </p:spPr>
        <p:txBody>
          <a:bodyPr anchor="ctr" bIns="45720" lIns="91440" rIns="91440" rtlCol="0" tIns="45720" vert="horz" wrap="non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0183842-1405-0A47-B564-7230822B43AC}" type="slidenum">
              <a:rPr>
                <a:solidFill>
                  <a:schemeClr val="bg1"/>
                </a:solidFill>
              </a:rPr>
              <a:t>‹#›</a:t>
            </a:fld>
            <a:endParaRPr>
              <a:solidFill>
                <a:schemeClr val="bg1"/>
              </a:solidFill>
            </a:endParaRPr>
          </a:p>
        </p:txBody>
      </p:sp>
      <p:grpSp>
        <p:nvGrpSpPr>
          <p:cNvPr id="20" name="Group 56"/>
          <p:cNvGrpSpPr>
            <a:grpSpLocks noChangeAspect="1"/>
          </p:cNvGrpSpPr>
          <p:nvPr userDrawn="1"/>
        </p:nvGrpSpPr>
        <p:grpSpPr bwMode="auto">
          <a:xfrm>
            <a:off x="10017376" y="332518"/>
            <a:ext cx="1523543" cy="316246"/>
            <a:chOff x="10980318" y="242698"/>
            <a:chExt cx="1426715" cy="296147"/>
          </a:xfrm>
          <a:solidFill>
            <a:schemeClr val="accent1"/>
          </a:solidFill>
        </p:grpSpPr>
        <p:sp>
          <p:nvSpPr>
            <p:cNvPr id="1048584" name="Freeform 1"/>
            <p:cNvSpPr>
              <a:spLocks noChangeArrowheads="1"/>
            </p:cNvSpPr>
            <p:nvPr/>
          </p:nvSpPr>
          <p:spPr bwMode="auto">
            <a:xfrm>
              <a:off x="10980318" y="242698"/>
              <a:ext cx="298009" cy="296147"/>
            </a:xfrm>
            <a:custGeom>
              <a:avLst/>
              <a:gdLst>
                <a:gd name="T0" fmla="*/ 491 w 704"/>
                <a:gd name="T1" fmla="*/ 0 h 702"/>
                <a:gd name="T2" fmla="*/ 209 w 704"/>
                <a:gd name="T3" fmla="*/ 0 h 702"/>
                <a:gd name="T4" fmla="*/ 0 w 704"/>
                <a:gd name="T5" fmla="*/ 209 h 702"/>
                <a:gd name="T6" fmla="*/ 0 w 704"/>
                <a:gd name="T7" fmla="*/ 493 h 702"/>
                <a:gd name="T8" fmla="*/ 209 w 704"/>
                <a:gd name="T9" fmla="*/ 701 h 702"/>
                <a:gd name="T10" fmla="*/ 494 w 704"/>
                <a:gd name="T11" fmla="*/ 701 h 702"/>
                <a:gd name="T12" fmla="*/ 703 w 704"/>
                <a:gd name="T13" fmla="*/ 493 h 702"/>
                <a:gd name="T14" fmla="*/ 703 w 704"/>
                <a:gd name="T15" fmla="*/ 209 h 702"/>
                <a:gd name="T16" fmla="*/ 491 w 704"/>
                <a:gd name="T17" fmla="*/ 0 h 702"/>
                <a:gd name="T18" fmla="*/ 621 w 704"/>
                <a:gd name="T19" fmla="*/ 459 h 702"/>
                <a:gd name="T20" fmla="*/ 607 w 704"/>
                <a:gd name="T21" fmla="*/ 535 h 702"/>
                <a:gd name="T22" fmla="*/ 547 w 704"/>
                <a:gd name="T23" fmla="*/ 569 h 702"/>
                <a:gd name="T24" fmla="*/ 488 w 704"/>
                <a:gd name="T25" fmla="*/ 538 h 702"/>
                <a:gd name="T26" fmla="*/ 463 w 704"/>
                <a:gd name="T27" fmla="*/ 484 h 702"/>
                <a:gd name="T28" fmla="*/ 406 w 704"/>
                <a:gd name="T29" fmla="*/ 541 h 702"/>
                <a:gd name="T30" fmla="*/ 302 w 704"/>
                <a:gd name="T31" fmla="*/ 572 h 702"/>
                <a:gd name="T32" fmla="*/ 152 w 704"/>
                <a:gd name="T33" fmla="*/ 507 h 702"/>
                <a:gd name="T34" fmla="*/ 96 w 704"/>
                <a:gd name="T35" fmla="*/ 344 h 702"/>
                <a:gd name="T36" fmla="*/ 155 w 704"/>
                <a:gd name="T37" fmla="*/ 189 h 702"/>
                <a:gd name="T38" fmla="*/ 302 w 704"/>
                <a:gd name="T39" fmla="*/ 124 h 702"/>
                <a:gd name="T40" fmla="*/ 409 w 704"/>
                <a:gd name="T41" fmla="*/ 166 h 702"/>
                <a:gd name="T42" fmla="*/ 451 w 704"/>
                <a:gd name="T43" fmla="*/ 225 h 702"/>
                <a:gd name="T44" fmla="*/ 454 w 704"/>
                <a:gd name="T45" fmla="*/ 228 h 702"/>
                <a:gd name="T46" fmla="*/ 474 w 704"/>
                <a:gd name="T47" fmla="*/ 132 h 702"/>
                <a:gd name="T48" fmla="*/ 590 w 704"/>
                <a:gd name="T49" fmla="*/ 132 h 702"/>
                <a:gd name="T50" fmla="*/ 511 w 704"/>
                <a:gd name="T51" fmla="*/ 412 h 702"/>
                <a:gd name="T52" fmla="*/ 533 w 704"/>
                <a:gd name="T53" fmla="*/ 450 h 702"/>
                <a:gd name="T54" fmla="*/ 556 w 704"/>
                <a:gd name="T55" fmla="*/ 462 h 702"/>
                <a:gd name="T56" fmla="*/ 578 w 704"/>
                <a:gd name="T57" fmla="*/ 436 h 702"/>
                <a:gd name="T58" fmla="*/ 578 w 704"/>
                <a:gd name="T59" fmla="*/ 433 h 702"/>
                <a:gd name="T60" fmla="*/ 629 w 704"/>
                <a:gd name="T61" fmla="*/ 433 h 702"/>
                <a:gd name="T62" fmla="*/ 629 w 704"/>
                <a:gd name="T63" fmla="*/ 459 h 702"/>
                <a:gd name="T64" fmla="*/ 621 w 704"/>
                <a:gd name="T65" fmla="*/ 45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4" h="702" fill="norm" stroke="1" extrusionOk="0">
                  <a:moveTo>
                    <a:pt x="491" y="0"/>
                  </a:moveTo>
                  <a:lnTo>
                    <a:pt x="209" y="0"/>
                  </a:lnTo>
                  <a:cubicBezTo>
                    <a:pt x="93" y="0"/>
                    <a:pt x="0" y="93"/>
                    <a:pt x="0" y="209"/>
                  </a:cubicBezTo>
                  <a:lnTo>
                    <a:pt x="0" y="493"/>
                  </a:lnTo>
                  <a:cubicBezTo>
                    <a:pt x="0" y="608"/>
                    <a:pt x="93" y="701"/>
                    <a:pt x="209" y="701"/>
                  </a:cubicBezTo>
                  <a:lnTo>
                    <a:pt x="494" y="701"/>
                  </a:lnTo>
                  <a:cubicBezTo>
                    <a:pt x="609" y="701"/>
                    <a:pt x="703" y="608"/>
                    <a:pt x="703" y="493"/>
                  </a:cubicBezTo>
                  <a:lnTo>
                    <a:pt x="703" y="209"/>
                  </a:lnTo>
                  <a:cubicBezTo>
                    <a:pt x="700" y="93"/>
                    <a:pt x="607" y="0"/>
                    <a:pt x="491" y="0"/>
                  </a:cubicBezTo>
                  <a:close/>
                  <a:moveTo>
                    <a:pt x="621" y="459"/>
                  </a:moveTo>
                  <a:cubicBezTo>
                    <a:pt x="621" y="495"/>
                    <a:pt x="618" y="518"/>
                    <a:pt x="607" y="535"/>
                  </a:cubicBezTo>
                  <a:cubicBezTo>
                    <a:pt x="595" y="555"/>
                    <a:pt x="573" y="569"/>
                    <a:pt x="547" y="569"/>
                  </a:cubicBezTo>
                  <a:cubicBezTo>
                    <a:pt x="525" y="569"/>
                    <a:pt x="502" y="557"/>
                    <a:pt x="488" y="538"/>
                  </a:cubicBezTo>
                  <a:cubicBezTo>
                    <a:pt x="480" y="526"/>
                    <a:pt x="471" y="509"/>
                    <a:pt x="463" y="484"/>
                  </a:cubicBezTo>
                  <a:cubicBezTo>
                    <a:pt x="446" y="509"/>
                    <a:pt x="426" y="529"/>
                    <a:pt x="406" y="541"/>
                  </a:cubicBezTo>
                  <a:cubicBezTo>
                    <a:pt x="375" y="563"/>
                    <a:pt x="339" y="572"/>
                    <a:pt x="302" y="572"/>
                  </a:cubicBezTo>
                  <a:cubicBezTo>
                    <a:pt x="240" y="572"/>
                    <a:pt x="192" y="552"/>
                    <a:pt x="152" y="507"/>
                  </a:cubicBezTo>
                  <a:cubicBezTo>
                    <a:pt x="113" y="464"/>
                    <a:pt x="96" y="412"/>
                    <a:pt x="96" y="344"/>
                  </a:cubicBezTo>
                  <a:cubicBezTo>
                    <a:pt x="96" y="285"/>
                    <a:pt x="116" y="228"/>
                    <a:pt x="155" y="189"/>
                  </a:cubicBezTo>
                  <a:cubicBezTo>
                    <a:pt x="195" y="146"/>
                    <a:pt x="243" y="124"/>
                    <a:pt x="302" y="124"/>
                  </a:cubicBezTo>
                  <a:cubicBezTo>
                    <a:pt x="344" y="124"/>
                    <a:pt x="378" y="138"/>
                    <a:pt x="409" y="166"/>
                  </a:cubicBezTo>
                  <a:cubicBezTo>
                    <a:pt x="426" y="183"/>
                    <a:pt x="440" y="206"/>
                    <a:pt x="451" y="225"/>
                  </a:cubicBezTo>
                  <a:lnTo>
                    <a:pt x="454" y="228"/>
                  </a:lnTo>
                  <a:cubicBezTo>
                    <a:pt x="463" y="183"/>
                    <a:pt x="474" y="132"/>
                    <a:pt x="474" y="132"/>
                  </a:cubicBezTo>
                  <a:lnTo>
                    <a:pt x="590" y="132"/>
                  </a:lnTo>
                  <a:cubicBezTo>
                    <a:pt x="590" y="132"/>
                    <a:pt x="528" y="347"/>
                    <a:pt x="511" y="412"/>
                  </a:cubicBezTo>
                  <a:cubicBezTo>
                    <a:pt x="516" y="430"/>
                    <a:pt x="525" y="442"/>
                    <a:pt x="533" y="450"/>
                  </a:cubicBezTo>
                  <a:cubicBezTo>
                    <a:pt x="539" y="459"/>
                    <a:pt x="547" y="462"/>
                    <a:pt x="556" y="462"/>
                  </a:cubicBezTo>
                  <a:cubicBezTo>
                    <a:pt x="567" y="462"/>
                    <a:pt x="576" y="450"/>
                    <a:pt x="578" y="436"/>
                  </a:cubicBezTo>
                  <a:lnTo>
                    <a:pt x="578" y="433"/>
                  </a:lnTo>
                  <a:lnTo>
                    <a:pt x="629" y="433"/>
                  </a:lnTo>
                  <a:lnTo>
                    <a:pt x="629" y="459"/>
                  </a:lnTo>
                  <a:lnTo>
                    <a:pt x="621" y="45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85" name="Freeform 2"/>
            <p:cNvSpPr>
              <a:spLocks noChangeArrowheads="1"/>
            </p:cNvSpPr>
            <p:nvPr/>
          </p:nvSpPr>
          <p:spPr bwMode="auto">
            <a:xfrm>
              <a:off x="11071583" y="320924"/>
              <a:ext cx="87541" cy="141554"/>
            </a:xfrm>
            <a:custGeom>
              <a:avLst/>
              <a:gdLst>
                <a:gd name="T0" fmla="*/ 96 w 207"/>
                <a:gd name="T1" fmla="*/ 0 h 336"/>
                <a:gd name="T2" fmla="*/ 28 w 207"/>
                <a:gd name="T3" fmla="*/ 39 h 336"/>
                <a:gd name="T4" fmla="*/ 0 w 207"/>
                <a:gd name="T5" fmla="*/ 164 h 336"/>
                <a:gd name="T6" fmla="*/ 26 w 207"/>
                <a:gd name="T7" fmla="*/ 292 h 336"/>
                <a:gd name="T8" fmla="*/ 96 w 207"/>
                <a:gd name="T9" fmla="*/ 335 h 336"/>
                <a:gd name="T10" fmla="*/ 161 w 207"/>
                <a:gd name="T11" fmla="*/ 295 h 336"/>
                <a:gd name="T12" fmla="*/ 206 w 207"/>
                <a:gd name="T13" fmla="*/ 155 h 336"/>
                <a:gd name="T14" fmla="*/ 158 w 207"/>
                <a:gd name="T15" fmla="*/ 37 h 336"/>
                <a:gd name="T16" fmla="*/ 96 w 207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36" fill="norm" stroke="1" extrusionOk="0">
                  <a:moveTo>
                    <a:pt x="96" y="0"/>
                  </a:moveTo>
                  <a:cubicBezTo>
                    <a:pt x="68" y="0"/>
                    <a:pt x="45" y="14"/>
                    <a:pt x="28" y="39"/>
                  </a:cubicBezTo>
                  <a:cubicBezTo>
                    <a:pt x="9" y="68"/>
                    <a:pt x="0" y="110"/>
                    <a:pt x="0" y="164"/>
                  </a:cubicBezTo>
                  <a:cubicBezTo>
                    <a:pt x="0" y="220"/>
                    <a:pt x="9" y="264"/>
                    <a:pt x="26" y="292"/>
                  </a:cubicBezTo>
                  <a:cubicBezTo>
                    <a:pt x="42" y="321"/>
                    <a:pt x="65" y="335"/>
                    <a:pt x="96" y="335"/>
                  </a:cubicBezTo>
                  <a:cubicBezTo>
                    <a:pt x="122" y="335"/>
                    <a:pt x="144" y="321"/>
                    <a:pt x="161" y="295"/>
                  </a:cubicBezTo>
                  <a:cubicBezTo>
                    <a:pt x="178" y="270"/>
                    <a:pt x="192" y="229"/>
                    <a:pt x="206" y="155"/>
                  </a:cubicBezTo>
                  <a:cubicBezTo>
                    <a:pt x="195" y="102"/>
                    <a:pt x="178" y="59"/>
                    <a:pt x="158" y="37"/>
                  </a:cubicBezTo>
                  <a:cubicBezTo>
                    <a:pt x="141" y="8"/>
                    <a:pt x="122" y="0"/>
                    <a:pt x="9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86" name="Freeform 3"/>
            <p:cNvSpPr>
              <a:spLocks noChangeArrowheads="1"/>
            </p:cNvSpPr>
            <p:nvPr/>
          </p:nvSpPr>
          <p:spPr bwMode="auto">
            <a:xfrm>
              <a:off x="11343516" y="278087"/>
              <a:ext cx="98716" cy="94989"/>
            </a:xfrm>
            <a:custGeom>
              <a:avLst/>
              <a:gdLst>
                <a:gd name="T0" fmla="*/ 53 w 232"/>
                <a:gd name="T1" fmla="*/ 208 h 226"/>
                <a:gd name="T2" fmla="*/ 62 w 232"/>
                <a:gd name="T3" fmla="*/ 175 h 226"/>
                <a:gd name="T4" fmla="*/ 163 w 232"/>
                <a:gd name="T5" fmla="*/ 175 h 226"/>
                <a:gd name="T6" fmla="*/ 172 w 232"/>
                <a:gd name="T7" fmla="*/ 208 h 226"/>
                <a:gd name="T8" fmla="*/ 191 w 232"/>
                <a:gd name="T9" fmla="*/ 225 h 226"/>
                <a:gd name="T10" fmla="*/ 231 w 232"/>
                <a:gd name="T11" fmla="*/ 225 h 226"/>
                <a:gd name="T12" fmla="*/ 194 w 232"/>
                <a:gd name="T13" fmla="*/ 62 h 226"/>
                <a:gd name="T14" fmla="*/ 115 w 232"/>
                <a:gd name="T15" fmla="*/ 0 h 226"/>
                <a:gd name="T16" fmla="*/ 36 w 232"/>
                <a:gd name="T17" fmla="*/ 62 h 226"/>
                <a:gd name="T18" fmla="*/ 0 w 232"/>
                <a:gd name="T19" fmla="*/ 225 h 226"/>
                <a:gd name="T20" fmla="*/ 39 w 232"/>
                <a:gd name="T21" fmla="*/ 225 h 226"/>
                <a:gd name="T22" fmla="*/ 53 w 232"/>
                <a:gd name="T23" fmla="*/ 208 h 226"/>
                <a:gd name="T24" fmla="*/ 81 w 232"/>
                <a:gd name="T25" fmla="*/ 73 h 226"/>
                <a:gd name="T26" fmla="*/ 110 w 232"/>
                <a:gd name="T27" fmla="*/ 50 h 226"/>
                <a:gd name="T28" fmla="*/ 138 w 232"/>
                <a:gd name="T29" fmla="*/ 73 h 226"/>
                <a:gd name="T30" fmla="*/ 149 w 232"/>
                <a:gd name="T31" fmla="*/ 129 h 226"/>
                <a:gd name="T32" fmla="*/ 67 w 232"/>
                <a:gd name="T33" fmla="*/ 129 h 226"/>
                <a:gd name="T34" fmla="*/ 81 w 232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26" fill="norm" stroke="1" extrusionOk="0">
                  <a:moveTo>
                    <a:pt x="53" y="208"/>
                  </a:moveTo>
                  <a:lnTo>
                    <a:pt x="62" y="175"/>
                  </a:lnTo>
                  <a:lnTo>
                    <a:pt x="163" y="175"/>
                  </a:lnTo>
                  <a:lnTo>
                    <a:pt x="172" y="208"/>
                  </a:lnTo>
                  <a:cubicBezTo>
                    <a:pt x="175" y="217"/>
                    <a:pt x="183" y="225"/>
                    <a:pt x="191" y="225"/>
                  </a:cubicBezTo>
                  <a:lnTo>
                    <a:pt x="231" y="225"/>
                  </a:lnTo>
                  <a:lnTo>
                    <a:pt x="194" y="62"/>
                  </a:lnTo>
                  <a:cubicBezTo>
                    <a:pt x="186" y="25"/>
                    <a:pt x="163" y="0"/>
                    <a:pt x="115" y="0"/>
                  </a:cubicBezTo>
                  <a:cubicBezTo>
                    <a:pt x="67" y="0"/>
                    <a:pt x="42" y="25"/>
                    <a:pt x="36" y="62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2" y="225"/>
                    <a:pt x="50" y="217"/>
                    <a:pt x="53" y="208"/>
                  </a:cubicBezTo>
                  <a:close/>
                  <a:moveTo>
                    <a:pt x="81" y="73"/>
                  </a:moveTo>
                  <a:cubicBezTo>
                    <a:pt x="84" y="64"/>
                    <a:pt x="90" y="50"/>
                    <a:pt x="110" y="50"/>
                  </a:cubicBezTo>
                  <a:cubicBezTo>
                    <a:pt x="129" y="50"/>
                    <a:pt x="135" y="64"/>
                    <a:pt x="138" y="73"/>
                  </a:cubicBezTo>
                  <a:lnTo>
                    <a:pt x="149" y="129"/>
                  </a:lnTo>
                  <a:lnTo>
                    <a:pt x="67" y="129"/>
                  </a:lnTo>
                  <a:lnTo>
                    <a:pt x="81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87" name="Freeform 4"/>
            <p:cNvSpPr>
              <a:spLocks noChangeArrowheads="1"/>
            </p:cNvSpPr>
            <p:nvPr/>
          </p:nvSpPr>
          <p:spPr bwMode="auto">
            <a:xfrm>
              <a:off x="11445957" y="279949"/>
              <a:ext cx="94990" cy="91266"/>
            </a:xfrm>
            <a:custGeom>
              <a:avLst/>
              <a:gdLst>
                <a:gd name="T0" fmla="*/ 223 w 224"/>
                <a:gd name="T1" fmla="*/ 217 h 218"/>
                <a:gd name="T2" fmla="*/ 223 w 224"/>
                <a:gd name="T3" fmla="*/ 0 h 218"/>
                <a:gd name="T4" fmla="*/ 63 w 224"/>
                <a:gd name="T5" fmla="*/ 0 h 218"/>
                <a:gd name="T6" fmla="*/ 31 w 224"/>
                <a:gd name="T7" fmla="*/ 31 h 218"/>
                <a:gd name="T8" fmla="*/ 31 w 224"/>
                <a:gd name="T9" fmla="*/ 141 h 218"/>
                <a:gd name="T10" fmla="*/ 12 w 224"/>
                <a:gd name="T11" fmla="*/ 167 h 218"/>
                <a:gd name="T12" fmla="*/ 0 w 224"/>
                <a:gd name="T13" fmla="*/ 169 h 218"/>
                <a:gd name="T14" fmla="*/ 9 w 224"/>
                <a:gd name="T15" fmla="*/ 217 h 218"/>
                <a:gd name="T16" fmla="*/ 20 w 224"/>
                <a:gd name="T17" fmla="*/ 217 h 218"/>
                <a:gd name="T18" fmla="*/ 82 w 224"/>
                <a:gd name="T19" fmla="*/ 144 h 218"/>
                <a:gd name="T20" fmla="*/ 82 w 224"/>
                <a:gd name="T21" fmla="*/ 48 h 218"/>
                <a:gd name="T22" fmla="*/ 167 w 224"/>
                <a:gd name="T23" fmla="*/ 48 h 218"/>
                <a:gd name="T24" fmla="*/ 167 w 224"/>
                <a:gd name="T25" fmla="*/ 217 h 218"/>
                <a:gd name="T26" fmla="*/ 223 w 224"/>
                <a:gd name="T27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218" fill="norm" stroke="1" extrusionOk="0">
                  <a:moveTo>
                    <a:pt x="223" y="217"/>
                  </a:moveTo>
                  <a:lnTo>
                    <a:pt x="223" y="0"/>
                  </a:lnTo>
                  <a:lnTo>
                    <a:pt x="63" y="0"/>
                  </a:lnTo>
                  <a:cubicBezTo>
                    <a:pt x="46" y="0"/>
                    <a:pt x="31" y="14"/>
                    <a:pt x="31" y="31"/>
                  </a:cubicBezTo>
                  <a:lnTo>
                    <a:pt x="31" y="141"/>
                  </a:lnTo>
                  <a:cubicBezTo>
                    <a:pt x="31" y="155"/>
                    <a:pt x="26" y="167"/>
                    <a:pt x="12" y="167"/>
                  </a:cubicBezTo>
                  <a:lnTo>
                    <a:pt x="0" y="169"/>
                  </a:lnTo>
                  <a:lnTo>
                    <a:pt x="9" y="217"/>
                  </a:lnTo>
                  <a:lnTo>
                    <a:pt x="20" y="217"/>
                  </a:lnTo>
                  <a:cubicBezTo>
                    <a:pt x="57" y="217"/>
                    <a:pt x="82" y="189"/>
                    <a:pt x="82" y="144"/>
                  </a:cubicBezTo>
                  <a:lnTo>
                    <a:pt x="82" y="48"/>
                  </a:lnTo>
                  <a:lnTo>
                    <a:pt x="167" y="48"/>
                  </a:lnTo>
                  <a:lnTo>
                    <a:pt x="167" y="217"/>
                  </a:lnTo>
                  <a:lnTo>
                    <a:pt x="223" y="21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88" name="Freeform 5"/>
            <p:cNvSpPr>
              <a:spLocks noChangeArrowheads="1"/>
            </p:cNvSpPr>
            <p:nvPr/>
          </p:nvSpPr>
          <p:spPr bwMode="auto">
            <a:xfrm>
              <a:off x="11650838" y="266910"/>
              <a:ext cx="130379" cy="115478"/>
            </a:xfrm>
            <a:custGeom>
              <a:avLst/>
              <a:gdLst>
                <a:gd name="T0" fmla="*/ 107 w 308"/>
                <a:gd name="T1" fmla="*/ 248 h 275"/>
                <a:gd name="T2" fmla="*/ 127 w 308"/>
                <a:gd name="T3" fmla="*/ 248 h 275"/>
                <a:gd name="T4" fmla="*/ 127 w 308"/>
                <a:gd name="T5" fmla="*/ 274 h 275"/>
                <a:gd name="T6" fmla="*/ 163 w 308"/>
                <a:gd name="T7" fmla="*/ 274 h 275"/>
                <a:gd name="T8" fmla="*/ 180 w 308"/>
                <a:gd name="T9" fmla="*/ 257 h 275"/>
                <a:gd name="T10" fmla="*/ 180 w 308"/>
                <a:gd name="T11" fmla="*/ 245 h 275"/>
                <a:gd name="T12" fmla="*/ 200 w 308"/>
                <a:gd name="T13" fmla="*/ 245 h 275"/>
                <a:gd name="T14" fmla="*/ 307 w 308"/>
                <a:gd name="T15" fmla="*/ 135 h 275"/>
                <a:gd name="T16" fmla="*/ 200 w 308"/>
                <a:gd name="T17" fmla="*/ 25 h 275"/>
                <a:gd name="T18" fmla="*/ 180 w 308"/>
                <a:gd name="T19" fmla="*/ 25 h 275"/>
                <a:gd name="T20" fmla="*/ 180 w 308"/>
                <a:gd name="T21" fmla="*/ 0 h 275"/>
                <a:gd name="T22" fmla="*/ 144 w 308"/>
                <a:gd name="T23" fmla="*/ 0 h 275"/>
                <a:gd name="T24" fmla="*/ 127 w 308"/>
                <a:gd name="T25" fmla="*/ 17 h 275"/>
                <a:gd name="T26" fmla="*/ 127 w 308"/>
                <a:gd name="T27" fmla="*/ 25 h 275"/>
                <a:gd name="T28" fmla="*/ 107 w 308"/>
                <a:gd name="T29" fmla="*/ 25 h 275"/>
                <a:gd name="T30" fmla="*/ 0 w 308"/>
                <a:gd name="T31" fmla="*/ 135 h 275"/>
                <a:gd name="T32" fmla="*/ 107 w 308"/>
                <a:gd name="T33" fmla="*/ 248 h 275"/>
                <a:gd name="T34" fmla="*/ 180 w 308"/>
                <a:gd name="T35" fmla="*/ 79 h 275"/>
                <a:gd name="T36" fmla="*/ 200 w 308"/>
                <a:gd name="T37" fmla="*/ 79 h 275"/>
                <a:gd name="T38" fmla="*/ 254 w 308"/>
                <a:gd name="T39" fmla="*/ 141 h 275"/>
                <a:gd name="T40" fmla="*/ 200 w 308"/>
                <a:gd name="T41" fmla="*/ 203 h 275"/>
                <a:gd name="T42" fmla="*/ 180 w 308"/>
                <a:gd name="T43" fmla="*/ 203 h 275"/>
                <a:gd name="T44" fmla="*/ 180 w 308"/>
                <a:gd name="T45" fmla="*/ 79 h 275"/>
                <a:gd name="T46" fmla="*/ 107 w 308"/>
                <a:gd name="T47" fmla="*/ 79 h 275"/>
                <a:gd name="T48" fmla="*/ 127 w 308"/>
                <a:gd name="T49" fmla="*/ 79 h 275"/>
                <a:gd name="T50" fmla="*/ 127 w 308"/>
                <a:gd name="T51" fmla="*/ 200 h 275"/>
                <a:gd name="T52" fmla="*/ 107 w 308"/>
                <a:gd name="T53" fmla="*/ 200 h 275"/>
                <a:gd name="T54" fmla="*/ 53 w 308"/>
                <a:gd name="T55" fmla="*/ 138 h 275"/>
                <a:gd name="T56" fmla="*/ 107 w 308"/>
                <a:gd name="T57" fmla="*/ 7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8" h="275" fill="norm" stroke="1" extrusionOk="0">
                  <a:moveTo>
                    <a:pt x="107" y="248"/>
                  </a:moveTo>
                  <a:lnTo>
                    <a:pt x="127" y="248"/>
                  </a:lnTo>
                  <a:lnTo>
                    <a:pt x="127" y="274"/>
                  </a:lnTo>
                  <a:lnTo>
                    <a:pt x="163" y="274"/>
                  </a:lnTo>
                  <a:cubicBezTo>
                    <a:pt x="172" y="274"/>
                    <a:pt x="180" y="265"/>
                    <a:pt x="180" y="257"/>
                  </a:cubicBezTo>
                  <a:lnTo>
                    <a:pt x="180" y="245"/>
                  </a:lnTo>
                  <a:lnTo>
                    <a:pt x="200" y="245"/>
                  </a:lnTo>
                  <a:cubicBezTo>
                    <a:pt x="265" y="245"/>
                    <a:pt x="307" y="200"/>
                    <a:pt x="307" y="135"/>
                  </a:cubicBezTo>
                  <a:cubicBezTo>
                    <a:pt x="307" y="71"/>
                    <a:pt x="265" y="25"/>
                    <a:pt x="200" y="25"/>
                  </a:cubicBezTo>
                  <a:lnTo>
                    <a:pt x="180" y="25"/>
                  </a:lnTo>
                  <a:lnTo>
                    <a:pt x="180" y="0"/>
                  </a:lnTo>
                  <a:lnTo>
                    <a:pt x="144" y="0"/>
                  </a:lnTo>
                  <a:cubicBezTo>
                    <a:pt x="135" y="0"/>
                    <a:pt x="127" y="8"/>
                    <a:pt x="127" y="17"/>
                  </a:cubicBezTo>
                  <a:lnTo>
                    <a:pt x="127" y="25"/>
                  </a:lnTo>
                  <a:lnTo>
                    <a:pt x="107" y="25"/>
                  </a:lnTo>
                  <a:cubicBezTo>
                    <a:pt x="42" y="25"/>
                    <a:pt x="0" y="71"/>
                    <a:pt x="0" y="135"/>
                  </a:cubicBezTo>
                  <a:cubicBezTo>
                    <a:pt x="0" y="203"/>
                    <a:pt x="39" y="248"/>
                    <a:pt x="107" y="248"/>
                  </a:cubicBezTo>
                  <a:close/>
                  <a:moveTo>
                    <a:pt x="180" y="79"/>
                  </a:moveTo>
                  <a:lnTo>
                    <a:pt x="200" y="79"/>
                  </a:lnTo>
                  <a:cubicBezTo>
                    <a:pt x="237" y="79"/>
                    <a:pt x="254" y="102"/>
                    <a:pt x="254" y="141"/>
                  </a:cubicBezTo>
                  <a:cubicBezTo>
                    <a:pt x="254" y="178"/>
                    <a:pt x="237" y="203"/>
                    <a:pt x="200" y="203"/>
                  </a:cubicBezTo>
                  <a:lnTo>
                    <a:pt x="180" y="203"/>
                  </a:lnTo>
                  <a:lnTo>
                    <a:pt x="180" y="79"/>
                  </a:lnTo>
                  <a:close/>
                  <a:moveTo>
                    <a:pt x="107" y="79"/>
                  </a:moveTo>
                  <a:lnTo>
                    <a:pt x="127" y="79"/>
                  </a:lnTo>
                  <a:lnTo>
                    <a:pt x="127" y="200"/>
                  </a:lnTo>
                  <a:lnTo>
                    <a:pt x="107" y="200"/>
                  </a:lnTo>
                  <a:cubicBezTo>
                    <a:pt x="70" y="200"/>
                    <a:pt x="53" y="178"/>
                    <a:pt x="53" y="138"/>
                  </a:cubicBezTo>
                  <a:cubicBezTo>
                    <a:pt x="53" y="102"/>
                    <a:pt x="70" y="79"/>
                    <a:pt x="107" y="7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89" name="Freeform 6"/>
            <p:cNvSpPr>
              <a:spLocks noChangeArrowheads="1"/>
            </p:cNvSpPr>
            <p:nvPr/>
          </p:nvSpPr>
          <p:spPr bwMode="auto">
            <a:xfrm>
              <a:off x="11553985" y="279946"/>
              <a:ext cx="89403" cy="93127"/>
            </a:xfrm>
            <a:custGeom>
              <a:avLst/>
              <a:gdLst>
                <a:gd name="T0" fmla="*/ 17 w 213"/>
                <a:gd name="T1" fmla="*/ 220 h 221"/>
                <a:gd name="T2" fmla="*/ 130 w 213"/>
                <a:gd name="T3" fmla="*/ 220 h 221"/>
                <a:gd name="T4" fmla="*/ 212 w 213"/>
                <a:gd name="T5" fmla="*/ 138 h 221"/>
                <a:gd name="T6" fmla="*/ 130 w 213"/>
                <a:gd name="T7" fmla="*/ 57 h 221"/>
                <a:gd name="T8" fmla="*/ 54 w 213"/>
                <a:gd name="T9" fmla="*/ 57 h 221"/>
                <a:gd name="T10" fmla="*/ 54 w 213"/>
                <a:gd name="T11" fmla="*/ 0 h 221"/>
                <a:gd name="T12" fmla="*/ 0 w 213"/>
                <a:gd name="T13" fmla="*/ 0 h 221"/>
                <a:gd name="T14" fmla="*/ 0 w 213"/>
                <a:gd name="T15" fmla="*/ 203 h 221"/>
                <a:gd name="T16" fmla="*/ 17 w 213"/>
                <a:gd name="T17" fmla="*/ 220 h 221"/>
                <a:gd name="T18" fmla="*/ 54 w 213"/>
                <a:gd name="T19" fmla="*/ 107 h 221"/>
                <a:gd name="T20" fmla="*/ 130 w 213"/>
                <a:gd name="T21" fmla="*/ 107 h 221"/>
                <a:gd name="T22" fmla="*/ 158 w 213"/>
                <a:gd name="T23" fmla="*/ 141 h 221"/>
                <a:gd name="T24" fmla="*/ 130 w 213"/>
                <a:gd name="T25" fmla="*/ 172 h 221"/>
                <a:gd name="T26" fmla="*/ 54 w 213"/>
                <a:gd name="T27" fmla="*/ 172 h 221"/>
                <a:gd name="T28" fmla="*/ 54 w 213"/>
                <a:gd name="T29" fmla="*/ 10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3" h="221" fill="norm" stroke="1" extrusionOk="0">
                  <a:moveTo>
                    <a:pt x="17" y="220"/>
                  </a:moveTo>
                  <a:lnTo>
                    <a:pt x="130" y="220"/>
                  </a:lnTo>
                  <a:cubicBezTo>
                    <a:pt x="175" y="220"/>
                    <a:pt x="212" y="186"/>
                    <a:pt x="212" y="138"/>
                  </a:cubicBezTo>
                  <a:cubicBezTo>
                    <a:pt x="212" y="93"/>
                    <a:pt x="184" y="57"/>
                    <a:pt x="130" y="57"/>
                  </a:cubicBezTo>
                  <a:lnTo>
                    <a:pt x="54" y="57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03"/>
                  </a:lnTo>
                  <a:cubicBezTo>
                    <a:pt x="0" y="212"/>
                    <a:pt x="9" y="220"/>
                    <a:pt x="17" y="220"/>
                  </a:cubicBezTo>
                  <a:close/>
                  <a:moveTo>
                    <a:pt x="54" y="107"/>
                  </a:moveTo>
                  <a:lnTo>
                    <a:pt x="130" y="107"/>
                  </a:lnTo>
                  <a:cubicBezTo>
                    <a:pt x="144" y="107"/>
                    <a:pt x="158" y="119"/>
                    <a:pt x="158" y="141"/>
                  </a:cubicBezTo>
                  <a:cubicBezTo>
                    <a:pt x="158" y="161"/>
                    <a:pt x="144" y="172"/>
                    <a:pt x="130" y="172"/>
                  </a:cubicBezTo>
                  <a:lnTo>
                    <a:pt x="54" y="172"/>
                  </a:lnTo>
                  <a:lnTo>
                    <a:pt x="54" y="10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0" name="Freeform 7"/>
            <p:cNvSpPr>
              <a:spLocks noChangeArrowheads="1"/>
            </p:cNvSpPr>
            <p:nvPr/>
          </p:nvSpPr>
          <p:spPr bwMode="auto">
            <a:xfrm>
              <a:off x="11779353" y="278087"/>
              <a:ext cx="100578" cy="94989"/>
            </a:xfrm>
            <a:custGeom>
              <a:avLst/>
              <a:gdLst>
                <a:gd name="T0" fmla="*/ 57 w 236"/>
                <a:gd name="T1" fmla="*/ 208 h 226"/>
                <a:gd name="T2" fmla="*/ 65 w 236"/>
                <a:gd name="T3" fmla="*/ 175 h 226"/>
                <a:gd name="T4" fmla="*/ 167 w 236"/>
                <a:gd name="T5" fmla="*/ 175 h 226"/>
                <a:gd name="T6" fmla="*/ 175 w 236"/>
                <a:gd name="T7" fmla="*/ 208 h 226"/>
                <a:gd name="T8" fmla="*/ 195 w 236"/>
                <a:gd name="T9" fmla="*/ 225 h 226"/>
                <a:gd name="T10" fmla="*/ 235 w 236"/>
                <a:gd name="T11" fmla="*/ 225 h 226"/>
                <a:gd name="T12" fmla="*/ 198 w 236"/>
                <a:gd name="T13" fmla="*/ 62 h 226"/>
                <a:gd name="T14" fmla="*/ 119 w 236"/>
                <a:gd name="T15" fmla="*/ 0 h 226"/>
                <a:gd name="T16" fmla="*/ 40 w 236"/>
                <a:gd name="T17" fmla="*/ 62 h 226"/>
                <a:gd name="T18" fmla="*/ 0 w 236"/>
                <a:gd name="T19" fmla="*/ 225 h 226"/>
                <a:gd name="T20" fmla="*/ 40 w 236"/>
                <a:gd name="T21" fmla="*/ 225 h 226"/>
                <a:gd name="T22" fmla="*/ 57 w 236"/>
                <a:gd name="T23" fmla="*/ 208 h 226"/>
                <a:gd name="T24" fmla="*/ 88 w 236"/>
                <a:gd name="T25" fmla="*/ 73 h 226"/>
                <a:gd name="T26" fmla="*/ 116 w 236"/>
                <a:gd name="T27" fmla="*/ 50 h 226"/>
                <a:gd name="T28" fmla="*/ 144 w 236"/>
                <a:gd name="T29" fmla="*/ 73 h 226"/>
                <a:gd name="T30" fmla="*/ 156 w 236"/>
                <a:gd name="T31" fmla="*/ 129 h 226"/>
                <a:gd name="T32" fmla="*/ 74 w 236"/>
                <a:gd name="T33" fmla="*/ 129 h 226"/>
                <a:gd name="T34" fmla="*/ 88 w 236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226" fill="norm" stroke="1" extrusionOk="0">
                  <a:moveTo>
                    <a:pt x="57" y="208"/>
                  </a:moveTo>
                  <a:lnTo>
                    <a:pt x="65" y="175"/>
                  </a:lnTo>
                  <a:lnTo>
                    <a:pt x="167" y="175"/>
                  </a:lnTo>
                  <a:lnTo>
                    <a:pt x="175" y="208"/>
                  </a:lnTo>
                  <a:cubicBezTo>
                    <a:pt x="178" y="217"/>
                    <a:pt x="187" y="225"/>
                    <a:pt x="195" y="225"/>
                  </a:cubicBezTo>
                  <a:lnTo>
                    <a:pt x="235" y="225"/>
                  </a:lnTo>
                  <a:lnTo>
                    <a:pt x="198" y="62"/>
                  </a:lnTo>
                  <a:cubicBezTo>
                    <a:pt x="189" y="25"/>
                    <a:pt x="167" y="0"/>
                    <a:pt x="119" y="0"/>
                  </a:cubicBezTo>
                  <a:cubicBezTo>
                    <a:pt x="71" y="0"/>
                    <a:pt x="46" y="25"/>
                    <a:pt x="40" y="62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7"/>
                    <a:pt x="57" y="208"/>
                  </a:cubicBezTo>
                  <a:close/>
                  <a:moveTo>
                    <a:pt x="88" y="73"/>
                  </a:move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4" y="129"/>
                  </a:lnTo>
                  <a:lnTo>
                    <a:pt x="88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1" name="Freeform 8"/>
            <p:cNvSpPr>
              <a:spLocks noChangeArrowheads="1"/>
            </p:cNvSpPr>
            <p:nvPr/>
          </p:nvSpPr>
          <p:spPr bwMode="auto">
            <a:xfrm>
              <a:off x="11909732" y="410329"/>
              <a:ext cx="94991" cy="93127"/>
            </a:xfrm>
            <a:custGeom>
              <a:avLst/>
              <a:gdLst>
                <a:gd name="T0" fmla="*/ 199 w 223"/>
                <a:gd name="T1" fmla="*/ 103 h 220"/>
                <a:gd name="T2" fmla="*/ 214 w 223"/>
                <a:gd name="T3" fmla="*/ 64 h 220"/>
                <a:gd name="T4" fmla="*/ 146 w 223"/>
                <a:gd name="T5" fmla="*/ 0 h 220"/>
                <a:gd name="T6" fmla="*/ 17 w 223"/>
                <a:gd name="T7" fmla="*/ 0 h 220"/>
                <a:gd name="T8" fmla="*/ 0 w 223"/>
                <a:gd name="T9" fmla="*/ 17 h 220"/>
                <a:gd name="T10" fmla="*/ 0 w 223"/>
                <a:gd name="T11" fmla="*/ 202 h 220"/>
                <a:gd name="T12" fmla="*/ 17 w 223"/>
                <a:gd name="T13" fmla="*/ 219 h 220"/>
                <a:gd name="T14" fmla="*/ 154 w 223"/>
                <a:gd name="T15" fmla="*/ 219 h 220"/>
                <a:gd name="T16" fmla="*/ 222 w 223"/>
                <a:gd name="T17" fmla="*/ 151 h 220"/>
                <a:gd name="T18" fmla="*/ 199 w 223"/>
                <a:gd name="T19" fmla="*/ 103 h 220"/>
                <a:gd name="T20" fmla="*/ 53 w 223"/>
                <a:gd name="T21" fmla="*/ 44 h 220"/>
                <a:gd name="T22" fmla="*/ 146 w 223"/>
                <a:gd name="T23" fmla="*/ 44 h 220"/>
                <a:gd name="T24" fmla="*/ 163 w 223"/>
                <a:gd name="T25" fmla="*/ 67 h 220"/>
                <a:gd name="T26" fmla="*/ 146 w 223"/>
                <a:gd name="T27" fmla="*/ 89 h 220"/>
                <a:gd name="T28" fmla="*/ 53 w 223"/>
                <a:gd name="T29" fmla="*/ 89 h 220"/>
                <a:gd name="T30" fmla="*/ 53 w 223"/>
                <a:gd name="T31" fmla="*/ 44 h 220"/>
                <a:gd name="T32" fmla="*/ 152 w 223"/>
                <a:gd name="T33" fmla="*/ 171 h 220"/>
                <a:gd name="T34" fmla="*/ 53 w 223"/>
                <a:gd name="T35" fmla="*/ 171 h 220"/>
                <a:gd name="T36" fmla="*/ 53 w 223"/>
                <a:gd name="T37" fmla="*/ 129 h 220"/>
                <a:gd name="T38" fmla="*/ 152 w 223"/>
                <a:gd name="T39" fmla="*/ 129 h 220"/>
                <a:gd name="T40" fmla="*/ 168 w 223"/>
                <a:gd name="T41" fmla="*/ 151 h 220"/>
                <a:gd name="T42" fmla="*/ 152 w 223"/>
                <a:gd name="T43" fmla="*/ 17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3" h="220" fill="norm" stroke="1" extrusionOk="0">
                  <a:moveTo>
                    <a:pt x="199" y="103"/>
                  </a:moveTo>
                  <a:cubicBezTo>
                    <a:pt x="208" y="95"/>
                    <a:pt x="214" y="81"/>
                    <a:pt x="214" y="64"/>
                  </a:cubicBezTo>
                  <a:cubicBezTo>
                    <a:pt x="214" y="25"/>
                    <a:pt x="183" y="0"/>
                    <a:pt x="146" y="0"/>
                  </a:cubicBezTo>
                  <a:lnTo>
                    <a:pt x="17" y="0"/>
                  </a:lnTo>
                  <a:cubicBezTo>
                    <a:pt x="9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0"/>
                    <a:pt x="9" y="219"/>
                    <a:pt x="17" y="219"/>
                  </a:cubicBezTo>
                  <a:lnTo>
                    <a:pt x="154" y="219"/>
                  </a:lnTo>
                  <a:cubicBezTo>
                    <a:pt x="194" y="219"/>
                    <a:pt x="222" y="191"/>
                    <a:pt x="222" y="151"/>
                  </a:cubicBezTo>
                  <a:cubicBezTo>
                    <a:pt x="222" y="129"/>
                    <a:pt x="214" y="114"/>
                    <a:pt x="199" y="103"/>
                  </a:cubicBezTo>
                  <a:close/>
                  <a:moveTo>
                    <a:pt x="53" y="44"/>
                  </a:moveTo>
                  <a:lnTo>
                    <a:pt x="146" y="44"/>
                  </a:lnTo>
                  <a:cubicBezTo>
                    <a:pt x="154" y="44"/>
                    <a:pt x="163" y="53"/>
                    <a:pt x="163" y="67"/>
                  </a:cubicBezTo>
                  <a:cubicBezTo>
                    <a:pt x="163" y="82"/>
                    <a:pt x="154" y="86"/>
                    <a:pt x="146" y="89"/>
                  </a:cubicBezTo>
                  <a:lnTo>
                    <a:pt x="53" y="89"/>
                  </a:lnTo>
                  <a:lnTo>
                    <a:pt x="53" y="44"/>
                  </a:lnTo>
                  <a:close/>
                  <a:moveTo>
                    <a:pt x="152" y="171"/>
                  </a:moveTo>
                  <a:lnTo>
                    <a:pt x="53" y="171"/>
                  </a:lnTo>
                  <a:lnTo>
                    <a:pt x="53" y="129"/>
                  </a:lnTo>
                  <a:lnTo>
                    <a:pt x="152" y="129"/>
                  </a:lnTo>
                  <a:cubicBezTo>
                    <a:pt x="160" y="129"/>
                    <a:pt x="168" y="137"/>
                    <a:pt x="168" y="151"/>
                  </a:cubicBezTo>
                  <a:cubicBezTo>
                    <a:pt x="166" y="162"/>
                    <a:pt x="157" y="171"/>
                    <a:pt x="152" y="17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2" name="Freeform 9"/>
            <p:cNvSpPr>
              <a:spLocks noChangeArrowheads="1"/>
            </p:cNvSpPr>
            <p:nvPr/>
          </p:nvSpPr>
          <p:spPr bwMode="auto">
            <a:xfrm>
              <a:off x="11797979" y="406606"/>
              <a:ext cx="102441" cy="94991"/>
            </a:xfrm>
            <a:custGeom>
              <a:avLst/>
              <a:gdLst>
                <a:gd name="T0" fmla="*/ 130 w 243"/>
                <a:gd name="T1" fmla="*/ 0 h 226"/>
                <a:gd name="T2" fmla="*/ 113 w 243"/>
                <a:gd name="T3" fmla="*/ 0 h 226"/>
                <a:gd name="T4" fmla="*/ 0 w 243"/>
                <a:gd name="T5" fmla="*/ 112 h 226"/>
                <a:gd name="T6" fmla="*/ 113 w 243"/>
                <a:gd name="T7" fmla="*/ 225 h 226"/>
                <a:gd name="T8" fmla="*/ 130 w 243"/>
                <a:gd name="T9" fmla="*/ 225 h 226"/>
                <a:gd name="T10" fmla="*/ 242 w 243"/>
                <a:gd name="T11" fmla="*/ 112 h 226"/>
                <a:gd name="T12" fmla="*/ 130 w 243"/>
                <a:gd name="T13" fmla="*/ 0 h 226"/>
                <a:gd name="T14" fmla="*/ 127 w 243"/>
                <a:gd name="T15" fmla="*/ 183 h 226"/>
                <a:gd name="T16" fmla="*/ 115 w 243"/>
                <a:gd name="T17" fmla="*/ 183 h 226"/>
                <a:gd name="T18" fmla="*/ 59 w 243"/>
                <a:gd name="T19" fmla="*/ 115 h 226"/>
                <a:gd name="T20" fmla="*/ 115 w 243"/>
                <a:gd name="T21" fmla="*/ 47 h 226"/>
                <a:gd name="T22" fmla="*/ 127 w 243"/>
                <a:gd name="T23" fmla="*/ 47 h 226"/>
                <a:gd name="T24" fmla="*/ 183 w 243"/>
                <a:gd name="T25" fmla="*/ 115 h 226"/>
                <a:gd name="T26" fmla="*/ 127 w 243"/>
                <a:gd name="T27" fmla="*/ 18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" h="226" fill="norm" stroke="1" extrusionOk="0">
                  <a:moveTo>
                    <a:pt x="130" y="0"/>
                  </a:moveTo>
                  <a:lnTo>
                    <a:pt x="113" y="0"/>
                  </a:lnTo>
                  <a:cubicBezTo>
                    <a:pt x="48" y="0"/>
                    <a:pt x="0" y="47"/>
                    <a:pt x="0" y="112"/>
                  </a:cubicBezTo>
                  <a:cubicBezTo>
                    <a:pt x="0" y="180"/>
                    <a:pt x="45" y="225"/>
                    <a:pt x="113" y="225"/>
                  </a:cubicBezTo>
                  <a:lnTo>
                    <a:pt x="130" y="225"/>
                  </a:lnTo>
                  <a:cubicBezTo>
                    <a:pt x="194" y="225"/>
                    <a:pt x="242" y="177"/>
                    <a:pt x="242" y="112"/>
                  </a:cubicBezTo>
                  <a:cubicBezTo>
                    <a:pt x="240" y="47"/>
                    <a:pt x="194" y="0"/>
                    <a:pt x="130" y="0"/>
                  </a:cubicBezTo>
                  <a:close/>
                  <a:moveTo>
                    <a:pt x="127" y="183"/>
                  </a:moveTo>
                  <a:lnTo>
                    <a:pt x="115" y="183"/>
                  </a:lnTo>
                  <a:cubicBezTo>
                    <a:pt x="79" y="183"/>
                    <a:pt x="59" y="152"/>
                    <a:pt x="59" y="115"/>
                  </a:cubicBezTo>
                  <a:cubicBezTo>
                    <a:pt x="59" y="75"/>
                    <a:pt x="79" y="47"/>
                    <a:pt x="115" y="47"/>
                  </a:cubicBezTo>
                  <a:lnTo>
                    <a:pt x="127" y="47"/>
                  </a:lnTo>
                  <a:cubicBezTo>
                    <a:pt x="163" y="47"/>
                    <a:pt x="183" y="78"/>
                    <a:pt x="183" y="115"/>
                  </a:cubicBezTo>
                  <a:cubicBezTo>
                    <a:pt x="183" y="152"/>
                    <a:pt x="163" y="183"/>
                    <a:pt x="127" y="18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3" name="Freeform 11"/>
            <p:cNvSpPr>
              <a:spLocks noChangeArrowheads="1"/>
            </p:cNvSpPr>
            <p:nvPr/>
          </p:nvSpPr>
          <p:spPr bwMode="auto">
            <a:xfrm>
              <a:off x="11425468" y="410332"/>
              <a:ext cx="85678" cy="93127"/>
            </a:xfrm>
            <a:custGeom>
              <a:avLst/>
              <a:gdLst>
                <a:gd name="T0" fmla="*/ 6 w 204"/>
                <a:gd name="T1" fmla="*/ 33 h 220"/>
                <a:gd name="T2" fmla="*/ 26 w 204"/>
                <a:gd name="T3" fmla="*/ 50 h 220"/>
                <a:gd name="T4" fmla="*/ 76 w 204"/>
                <a:gd name="T5" fmla="*/ 50 h 220"/>
                <a:gd name="T6" fmla="*/ 76 w 204"/>
                <a:gd name="T7" fmla="*/ 219 h 220"/>
                <a:gd name="T8" fmla="*/ 130 w 204"/>
                <a:gd name="T9" fmla="*/ 219 h 220"/>
                <a:gd name="T10" fmla="*/ 130 w 204"/>
                <a:gd name="T11" fmla="*/ 50 h 220"/>
                <a:gd name="T12" fmla="*/ 178 w 204"/>
                <a:gd name="T13" fmla="*/ 50 h 220"/>
                <a:gd name="T14" fmla="*/ 198 w 204"/>
                <a:gd name="T15" fmla="*/ 33 h 220"/>
                <a:gd name="T16" fmla="*/ 203 w 204"/>
                <a:gd name="T17" fmla="*/ 0 h 220"/>
                <a:gd name="T18" fmla="*/ 0 w 204"/>
                <a:gd name="T19" fmla="*/ 0 h 220"/>
                <a:gd name="T20" fmla="*/ 6 w 204"/>
                <a:gd name="T21" fmla="*/ 3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4" h="220" fill="norm" stroke="1" extrusionOk="0">
                  <a:moveTo>
                    <a:pt x="6" y="33"/>
                  </a:moveTo>
                  <a:cubicBezTo>
                    <a:pt x="9" y="41"/>
                    <a:pt x="17" y="50"/>
                    <a:pt x="26" y="50"/>
                  </a:cubicBezTo>
                  <a:lnTo>
                    <a:pt x="76" y="50"/>
                  </a:lnTo>
                  <a:lnTo>
                    <a:pt x="76" y="219"/>
                  </a:lnTo>
                  <a:lnTo>
                    <a:pt x="130" y="219"/>
                  </a:lnTo>
                  <a:lnTo>
                    <a:pt x="130" y="50"/>
                  </a:lnTo>
                  <a:lnTo>
                    <a:pt x="178" y="50"/>
                  </a:lnTo>
                  <a:cubicBezTo>
                    <a:pt x="187" y="50"/>
                    <a:pt x="195" y="41"/>
                    <a:pt x="198" y="33"/>
                  </a:cubicBezTo>
                  <a:lnTo>
                    <a:pt x="203" y="0"/>
                  </a:lnTo>
                  <a:lnTo>
                    <a:pt x="0" y="0"/>
                  </a:lnTo>
                  <a:lnTo>
                    <a:pt x="6" y="3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4" name="Freeform 12"/>
            <p:cNvSpPr>
              <a:spLocks noChangeArrowheads="1"/>
            </p:cNvSpPr>
            <p:nvPr/>
          </p:nvSpPr>
          <p:spPr bwMode="auto">
            <a:xfrm>
              <a:off x="12116476" y="410332"/>
              <a:ext cx="89403" cy="91266"/>
            </a:xfrm>
            <a:custGeom>
              <a:avLst/>
              <a:gdLst>
                <a:gd name="T0" fmla="*/ 158 w 210"/>
                <a:gd name="T1" fmla="*/ 86 h 217"/>
                <a:gd name="T2" fmla="*/ 54 w 210"/>
                <a:gd name="T3" fmla="*/ 86 h 217"/>
                <a:gd name="T4" fmla="*/ 54 w 210"/>
                <a:gd name="T5" fmla="*/ 0 h 217"/>
                <a:gd name="T6" fmla="*/ 0 w 210"/>
                <a:gd name="T7" fmla="*/ 0 h 217"/>
                <a:gd name="T8" fmla="*/ 0 w 210"/>
                <a:gd name="T9" fmla="*/ 216 h 217"/>
                <a:gd name="T10" fmla="*/ 54 w 210"/>
                <a:gd name="T11" fmla="*/ 216 h 217"/>
                <a:gd name="T12" fmla="*/ 54 w 210"/>
                <a:gd name="T13" fmla="*/ 131 h 217"/>
                <a:gd name="T14" fmla="*/ 158 w 210"/>
                <a:gd name="T15" fmla="*/ 131 h 217"/>
                <a:gd name="T16" fmla="*/ 158 w 210"/>
                <a:gd name="T17" fmla="*/ 216 h 217"/>
                <a:gd name="T18" fmla="*/ 209 w 210"/>
                <a:gd name="T19" fmla="*/ 216 h 217"/>
                <a:gd name="T20" fmla="*/ 209 w 210"/>
                <a:gd name="T21" fmla="*/ 0 h 217"/>
                <a:gd name="T22" fmla="*/ 158 w 210"/>
                <a:gd name="T23" fmla="*/ 0 h 217"/>
                <a:gd name="T24" fmla="*/ 158 w 210"/>
                <a:gd name="T25" fmla="*/ 8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17" fill="norm" stroke="1" extrusionOk="0">
                  <a:moveTo>
                    <a:pt x="158" y="86"/>
                  </a:moveTo>
                  <a:lnTo>
                    <a:pt x="54" y="86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54" y="216"/>
                  </a:lnTo>
                  <a:lnTo>
                    <a:pt x="54" y="131"/>
                  </a:lnTo>
                  <a:lnTo>
                    <a:pt x="158" y="131"/>
                  </a:lnTo>
                  <a:lnTo>
                    <a:pt x="158" y="216"/>
                  </a:lnTo>
                  <a:lnTo>
                    <a:pt x="209" y="216"/>
                  </a:lnTo>
                  <a:lnTo>
                    <a:pt x="209" y="0"/>
                  </a:lnTo>
                  <a:lnTo>
                    <a:pt x="158" y="0"/>
                  </a:lnTo>
                  <a:lnTo>
                    <a:pt x="158" y="8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5" name="Freeform 13"/>
            <p:cNvSpPr>
              <a:spLocks noChangeArrowheads="1"/>
            </p:cNvSpPr>
            <p:nvPr/>
          </p:nvSpPr>
          <p:spPr bwMode="auto">
            <a:xfrm>
              <a:off x="11604273" y="406618"/>
              <a:ext cx="100578" cy="94991"/>
            </a:xfrm>
            <a:custGeom>
              <a:avLst/>
              <a:gdLst>
                <a:gd name="T0" fmla="*/ 115 w 238"/>
                <a:gd name="T1" fmla="*/ 0 h 226"/>
                <a:gd name="T2" fmla="*/ 36 w 238"/>
                <a:gd name="T3" fmla="*/ 61 h 226"/>
                <a:gd name="T4" fmla="*/ 0 w 238"/>
                <a:gd name="T5" fmla="*/ 225 h 226"/>
                <a:gd name="T6" fmla="*/ 39 w 238"/>
                <a:gd name="T7" fmla="*/ 225 h 226"/>
                <a:gd name="T8" fmla="*/ 59 w 238"/>
                <a:gd name="T9" fmla="*/ 208 h 226"/>
                <a:gd name="T10" fmla="*/ 67 w 238"/>
                <a:gd name="T11" fmla="*/ 174 h 226"/>
                <a:gd name="T12" fmla="*/ 169 w 238"/>
                <a:gd name="T13" fmla="*/ 174 h 226"/>
                <a:gd name="T14" fmla="*/ 178 w 238"/>
                <a:gd name="T15" fmla="*/ 208 h 226"/>
                <a:gd name="T16" fmla="*/ 197 w 238"/>
                <a:gd name="T17" fmla="*/ 225 h 226"/>
                <a:gd name="T18" fmla="*/ 237 w 238"/>
                <a:gd name="T19" fmla="*/ 225 h 226"/>
                <a:gd name="T20" fmla="*/ 200 w 238"/>
                <a:gd name="T21" fmla="*/ 61 h 226"/>
                <a:gd name="T22" fmla="*/ 115 w 238"/>
                <a:gd name="T23" fmla="*/ 0 h 226"/>
                <a:gd name="T24" fmla="*/ 76 w 238"/>
                <a:gd name="T25" fmla="*/ 129 h 226"/>
                <a:gd name="T26" fmla="*/ 87 w 238"/>
                <a:gd name="T27" fmla="*/ 73 h 226"/>
                <a:gd name="T28" fmla="*/ 115 w 238"/>
                <a:gd name="T29" fmla="*/ 50 h 226"/>
                <a:gd name="T30" fmla="*/ 144 w 238"/>
                <a:gd name="T31" fmla="*/ 73 h 226"/>
                <a:gd name="T32" fmla="*/ 155 w 238"/>
                <a:gd name="T33" fmla="*/ 129 h 226"/>
                <a:gd name="T34" fmla="*/ 76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5" y="0"/>
                  </a:moveTo>
                  <a:cubicBezTo>
                    <a:pt x="67" y="0"/>
                    <a:pt x="42" y="26"/>
                    <a:pt x="36" y="61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8" y="225"/>
                    <a:pt x="56" y="219"/>
                    <a:pt x="59" y="208"/>
                  </a:cubicBezTo>
                  <a:lnTo>
                    <a:pt x="67" y="174"/>
                  </a:lnTo>
                  <a:lnTo>
                    <a:pt x="169" y="174"/>
                  </a:lnTo>
                  <a:lnTo>
                    <a:pt x="178" y="208"/>
                  </a:lnTo>
                  <a:cubicBezTo>
                    <a:pt x="180" y="216"/>
                    <a:pt x="189" y="225"/>
                    <a:pt x="197" y="225"/>
                  </a:cubicBezTo>
                  <a:lnTo>
                    <a:pt x="237" y="225"/>
                  </a:lnTo>
                  <a:lnTo>
                    <a:pt x="200" y="61"/>
                  </a:lnTo>
                  <a:cubicBezTo>
                    <a:pt x="189" y="26"/>
                    <a:pt x="166" y="0"/>
                    <a:pt x="115" y="0"/>
                  </a:cubicBezTo>
                  <a:close/>
                  <a:moveTo>
                    <a:pt x="76" y="129"/>
                  </a:moveTo>
                  <a:lnTo>
                    <a:pt x="87" y="73"/>
                  </a:lnTo>
                  <a:cubicBezTo>
                    <a:pt x="90" y="64"/>
                    <a:pt x="95" y="50"/>
                    <a:pt x="115" y="50"/>
                  </a:cubicBezTo>
                  <a:cubicBezTo>
                    <a:pt x="134" y="50"/>
                    <a:pt x="141" y="64"/>
                    <a:pt x="144" y="73"/>
                  </a:cubicBezTo>
                  <a:lnTo>
                    <a:pt x="155" y="129"/>
                  </a:lnTo>
                  <a:lnTo>
                    <a:pt x="76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6" name="Freeform 14"/>
            <p:cNvSpPr>
              <a:spLocks noChangeArrowheads="1"/>
            </p:cNvSpPr>
            <p:nvPr/>
          </p:nvSpPr>
          <p:spPr bwMode="auto">
            <a:xfrm>
              <a:off x="12006585" y="406622"/>
              <a:ext cx="100578" cy="94991"/>
            </a:xfrm>
            <a:custGeom>
              <a:avLst/>
              <a:gdLst>
                <a:gd name="T0" fmla="*/ 116 w 238"/>
                <a:gd name="T1" fmla="*/ 0 h 226"/>
                <a:gd name="T2" fmla="*/ 37 w 238"/>
                <a:gd name="T3" fmla="*/ 61 h 226"/>
                <a:gd name="T4" fmla="*/ 0 w 238"/>
                <a:gd name="T5" fmla="*/ 225 h 226"/>
                <a:gd name="T6" fmla="*/ 40 w 238"/>
                <a:gd name="T7" fmla="*/ 225 h 226"/>
                <a:gd name="T8" fmla="*/ 60 w 238"/>
                <a:gd name="T9" fmla="*/ 208 h 226"/>
                <a:gd name="T10" fmla="*/ 68 w 238"/>
                <a:gd name="T11" fmla="*/ 174 h 226"/>
                <a:gd name="T12" fmla="*/ 170 w 238"/>
                <a:gd name="T13" fmla="*/ 174 h 226"/>
                <a:gd name="T14" fmla="*/ 178 w 238"/>
                <a:gd name="T15" fmla="*/ 208 h 226"/>
                <a:gd name="T16" fmla="*/ 198 w 238"/>
                <a:gd name="T17" fmla="*/ 225 h 226"/>
                <a:gd name="T18" fmla="*/ 237 w 238"/>
                <a:gd name="T19" fmla="*/ 225 h 226"/>
                <a:gd name="T20" fmla="*/ 201 w 238"/>
                <a:gd name="T21" fmla="*/ 61 h 226"/>
                <a:gd name="T22" fmla="*/ 116 w 238"/>
                <a:gd name="T23" fmla="*/ 0 h 226"/>
                <a:gd name="T24" fmla="*/ 77 w 238"/>
                <a:gd name="T25" fmla="*/ 129 h 226"/>
                <a:gd name="T26" fmla="*/ 88 w 238"/>
                <a:gd name="T27" fmla="*/ 73 h 226"/>
                <a:gd name="T28" fmla="*/ 116 w 238"/>
                <a:gd name="T29" fmla="*/ 50 h 226"/>
                <a:gd name="T30" fmla="*/ 144 w 238"/>
                <a:gd name="T31" fmla="*/ 73 h 226"/>
                <a:gd name="T32" fmla="*/ 156 w 238"/>
                <a:gd name="T33" fmla="*/ 129 h 226"/>
                <a:gd name="T34" fmla="*/ 77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6" y="0"/>
                  </a:moveTo>
                  <a:cubicBezTo>
                    <a:pt x="68" y="0"/>
                    <a:pt x="43" y="26"/>
                    <a:pt x="37" y="61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9"/>
                    <a:pt x="60" y="208"/>
                  </a:cubicBezTo>
                  <a:lnTo>
                    <a:pt x="68" y="174"/>
                  </a:lnTo>
                  <a:lnTo>
                    <a:pt x="170" y="174"/>
                  </a:lnTo>
                  <a:lnTo>
                    <a:pt x="178" y="208"/>
                  </a:lnTo>
                  <a:cubicBezTo>
                    <a:pt x="181" y="216"/>
                    <a:pt x="189" y="225"/>
                    <a:pt x="198" y="225"/>
                  </a:cubicBezTo>
                  <a:lnTo>
                    <a:pt x="237" y="225"/>
                  </a:lnTo>
                  <a:lnTo>
                    <a:pt x="201" y="61"/>
                  </a:lnTo>
                  <a:cubicBezTo>
                    <a:pt x="189" y="26"/>
                    <a:pt x="167" y="0"/>
                    <a:pt x="116" y="0"/>
                  </a:cubicBezTo>
                  <a:close/>
                  <a:moveTo>
                    <a:pt x="77" y="129"/>
                  </a:moveTo>
                  <a:lnTo>
                    <a:pt x="88" y="73"/>
                  </a:ln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7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7" name="Freeform 15"/>
            <p:cNvSpPr>
              <a:spLocks noChangeArrowheads="1"/>
            </p:cNvSpPr>
            <p:nvPr/>
          </p:nvSpPr>
          <p:spPr bwMode="auto">
            <a:xfrm>
              <a:off x="11343516" y="410358"/>
              <a:ext cx="89403" cy="93128"/>
            </a:xfrm>
            <a:custGeom>
              <a:avLst/>
              <a:gdLst>
                <a:gd name="T0" fmla="*/ 183 w 212"/>
                <a:gd name="T1" fmla="*/ 165 h 220"/>
                <a:gd name="T2" fmla="*/ 107 w 212"/>
                <a:gd name="T3" fmla="*/ 165 h 220"/>
                <a:gd name="T4" fmla="*/ 53 w 212"/>
                <a:gd name="T5" fmla="*/ 106 h 220"/>
                <a:gd name="T6" fmla="*/ 107 w 212"/>
                <a:gd name="T7" fmla="*/ 47 h 220"/>
                <a:gd name="T8" fmla="*/ 158 w 212"/>
                <a:gd name="T9" fmla="*/ 47 h 220"/>
                <a:gd name="T10" fmla="*/ 177 w 212"/>
                <a:gd name="T11" fmla="*/ 32 h 220"/>
                <a:gd name="T12" fmla="*/ 186 w 212"/>
                <a:gd name="T13" fmla="*/ 0 h 220"/>
                <a:gd name="T14" fmla="*/ 107 w 212"/>
                <a:gd name="T15" fmla="*/ 0 h 220"/>
                <a:gd name="T16" fmla="*/ 0 w 212"/>
                <a:gd name="T17" fmla="*/ 109 h 220"/>
                <a:gd name="T18" fmla="*/ 107 w 212"/>
                <a:gd name="T19" fmla="*/ 219 h 220"/>
                <a:gd name="T20" fmla="*/ 211 w 212"/>
                <a:gd name="T21" fmla="*/ 219 h 220"/>
                <a:gd name="T22" fmla="*/ 211 w 212"/>
                <a:gd name="T23" fmla="*/ 219 h 220"/>
                <a:gd name="T24" fmla="*/ 203 w 212"/>
                <a:gd name="T25" fmla="*/ 185 h 220"/>
                <a:gd name="T26" fmla="*/ 183 w 212"/>
                <a:gd name="T27" fmla="*/ 16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220" fill="norm" stroke="1" extrusionOk="0">
                  <a:moveTo>
                    <a:pt x="183" y="165"/>
                  </a:moveTo>
                  <a:lnTo>
                    <a:pt x="107" y="165"/>
                  </a:lnTo>
                  <a:cubicBezTo>
                    <a:pt x="73" y="165"/>
                    <a:pt x="53" y="140"/>
                    <a:pt x="53" y="106"/>
                  </a:cubicBezTo>
                  <a:cubicBezTo>
                    <a:pt x="53" y="72"/>
                    <a:pt x="73" y="47"/>
                    <a:pt x="107" y="47"/>
                  </a:cubicBezTo>
                  <a:lnTo>
                    <a:pt x="158" y="47"/>
                  </a:lnTo>
                  <a:cubicBezTo>
                    <a:pt x="166" y="47"/>
                    <a:pt x="175" y="41"/>
                    <a:pt x="177" y="32"/>
                  </a:cubicBezTo>
                  <a:lnTo>
                    <a:pt x="186" y="0"/>
                  </a:lnTo>
                  <a:lnTo>
                    <a:pt x="107" y="0"/>
                  </a:lnTo>
                  <a:cubicBezTo>
                    <a:pt x="45" y="0"/>
                    <a:pt x="0" y="44"/>
                    <a:pt x="0" y="109"/>
                  </a:cubicBezTo>
                  <a:cubicBezTo>
                    <a:pt x="0" y="174"/>
                    <a:pt x="45" y="219"/>
                    <a:pt x="107" y="219"/>
                  </a:cubicBezTo>
                  <a:lnTo>
                    <a:pt x="211" y="219"/>
                  </a:lnTo>
                  <a:lnTo>
                    <a:pt x="211" y="219"/>
                  </a:lnTo>
                  <a:lnTo>
                    <a:pt x="203" y="185"/>
                  </a:lnTo>
                  <a:cubicBezTo>
                    <a:pt x="200" y="171"/>
                    <a:pt x="191" y="165"/>
                    <a:pt x="183" y="16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8" name="Freeform 16"/>
            <p:cNvSpPr>
              <a:spLocks noChangeArrowheads="1"/>
            </p:cNvSpPr>
            <p:nvPr/>
          </p:nvSpPr>
          <p:spPr bwMode="auto">
            <a:xfrm>
              <a:off x="11516734" y="410353"/>
              <a:ext cx="89403" cy="93128"/>
            </a:xfrm>
            <a:custGeom>
              <a:avLst/>
              <a:gdLst>
                <a:gd name="T0" fmla="*/ 130 w 212"/>
                <a:gd name="T1" fmla="*/ 0 h 220"/>
                <a:gd name="T2" fmla="*/ 17 w 212"/>
                <a:gd name="T3" fmla="*/ 0 h 220"/>
                <a:gd name="T4" fmla="*/ 0 w 212"/>
                <a:gd name="T5" fmla="*/ 17 h 220"/>
                <a:gd name="T6" fmla="*/ 0 w 212"/>
                <a:gd name="T7" fmla="*/ 219 h 220"/>
                <a:gd name="T8" fmla="*/ 53 w 212"/>
                <a:gd name="T9" fmla="*/ 219 h 220"/>
                <a:gd name="T10" fmla="*/ 53 w 212"/>
                <a:gd name="T11" fmla="*/ 162 h 220"/>
                <a:gd name="T12" fmla="*/ 130 w 212"/>
                <a:gd name="T13" fmla="*/ 162 h 220"/>
                <a:gd name="T14" fmla="*/ 211 w 212"/>
                <a:gd name="T15" fmla="*/ 81 h 220"/>
                <a:gd name="T16" fmla="*/ 130 w 212"/>
                <a:gd name="T17" fmla="*/ 0 h 220"/>
                <a:gd name="T18" fmla="*/ 130 w 212"/>
                <a:gd name="T19" fmla="*/ 112 h 220"/>
                <a:gd name="T20" fmla="*/ 53 w 212"/>
                <a:gd name="T21" fmla="*/ 112 h 220"/>
                <a:gd name="T22" fmla="*/ 53 w 212"/>
                <a:gd name="T23" fmla="*/ 47 h 220"/>
                <a:gd name="T24" fmla="*/ 130 w 212"/>
                <a:gd name="T25" fmla="*/ 47 h 220"/>
                <a:gd name="T26" fmla="*/ 158 w 212"/>
                <a:gd name="T27" fmla="*/ 78 h 220"/>
                <a:gd name="T28" fmla="*/ 130 w 212"/>
                <a:gd name="T29" fmla="*/ 11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2" h="220" fill="norm" stroke="1" extrusionOk="0">
                  <a:moveTo>
                    <a:pt x="130" y="0"/>
                  </a:move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19"/>
                  </a:lnTo>
                  <a:lnTo>
                    <a:pt x="53" y="219"/>
                  </a:lnTo>
                  <a:lnTo>
                    <a:pt x="53" y="162"/>
                  </a:lnTo>
                  <a:lnTo>
                    <a:pt x="130" y="162"/>
                  </a:lnTo>
                  <a:cubicBezTo>
                    <a:pt x="180" y="162"/>
                    <a:pt x="211" y="129"/>
                    <a:pt x="211" y="81"/>
                  </a:cubicBezTo>
                  <a:cubicBezTo>
                    <a:pt x="211" y="33"/>
                    <a:pt x="178" y="0"/>
                    <a:pt x="130" y="0"/>
                  </a:cubicBezTo>
                  <a:close/>
                  <a:moveTo>
                    <a:pt x="130" y="112"/>
                  </a:moveTo>
                  <a:lnTo>
                    <a:pt x="53" y="112"/>
                  </a:lnTo>
                  <a:lnTo>
                    <a:pt x="53" y="47"/>
                  </a:lnTo>
                  <a:lnTo>
                    <a:pt x="130" y="47"/>
                  </a:lnTo>
                  <a:cubicBezTo>
                    <a:pt x="144" y="47"/>
                    <a:pt x="158" y="58"/>
                    <a:pt x="158" y="78"/>
                  </a:cubicBezTo>
                  <a:cubicBezTo>
                    <a:pt x="158" y="100"/>
                    <a:pt x="144" y="112"/>
                    <a:pt x="130" y="1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599" name="Freeform 17"/>
            <p:cNvSpPr>
              <a:spLocks noChangeArrowheads="1"/>
            </p:cNvSpPr>
            <p:nvPr/>
          </p:nvSpPr>
          <p:spPr bwMode="auto">
            <a:xfrm>
              <a:off x="12325081" y="408493"/>
              <a:ext cx="81952" cy="93128"/>
            </a:xfrm>
            <a:custGeom>
              <a:avLst/>
              <a:gdLst>
                <a:gd name="T0" fmla="*/ 166 w 196"/>
                <a:gd name="T1" fmla="*/ 47 h 220"/>
                <a:gd name="T2" fmla="*/ 186 w 196"/>
                <a:gd name="T3" fmla="*/ 31 h 220"/>
                <a:gd name="T4" fmla="*/ 195 w 196"/>
                <a:gd name="T5" fmla="*/ 0 h 220"/>
                <a:gd name="T6" fmla="*/ 17 w 196"/>
                <a:gd name="T7" fmla="*/ 0 h 220"/>
                <a:gd name="T8" fmla="*/ 0 w 196"/>
                <a:gd name="T9" fmla="*/ 17 h 220"/>
                <a:gd name="T10" fmla="*/ 0 w 196"/>
                <a:gd name="T11" fmla="*/ 202 h 220"/>
                <a:gd name="T12" fmla="*/ 17 w 196"/>
                <a:gd name="T13" fmla="*/ 219 h 220"/>
                <a:gd name="T14" fmla="*/ 195 w 196"/>
                <a:gd name="T15" fmla="*/ 219 h 220"/>
                <a:gd name="T16" fmla="*/ 186 w 196"/>
                <a:gd name="T17" fmla="*/ 188 h 220"/>
                <a:gd name="T18" fmla="*/ 166 w 196"/>
                <a:gd name="T19" fmla="*/ 171 h 220"/>
                <a:gd name="T20" fmla="*/ 51 w 196"/>
                <a:gd name="T21" fmla="*/ 171 h 220"/>
                <a:gd name="T22" fmla="*/ 51 w 196"/>
                <a:gd name="T23" fmla="*/ 129 h 220"/>
                <a:gd name="T24" fmla="*/ 175 w 196"/>
                <a:gd name="T25" fmla="*/ 129 h 220"/>
                <a:gd name="T26" fmla="*/ 175 w 196"/>
                <a:gd name="T27" fmla="*/ 86 h 220"/>
                <a:gd name="T28" fmla="*/ 51 w 196"/>
                <a:gd name="T29" fmla="*/ 86 h 220"/>
                <a:gd name="T30" fmla="*/ 51 w 196"/>
                <a:gd name="T31" fmla="*/ 44 h 220"/>
                <a:gd name="T32" fmla="*/ 166 w 196"/>
                <a:gd name="T33" fmla="*/ 44 h 220"/>
                <a:gd name="T34" fmla="*/ 166 w 196"/>
                <a:gd name="T35" fmla="*/ 4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220" fill="norm" stroke="1" extrusionOk="0">
                  <a:moveTo>
                    <a:pt x="166" y="47"/>
                  </a:moveTo>
                  <a:cubicBezTo>
                    <a:pt x="175" y="47"/>
                    <a:pt x="183" y="44"/>
                    <a:pt x="186" y="31"/>
                  </a:cubicBezTo>
                  <a:lnTo>
                    <a:pt x="195" y="0"/>
                  </a:ln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1"/>
                    <a:pt x="8" y="219"/>
                    <a:pt x="17" y="219"/>
                  </a:cubicBezTo>
                  <a:lnTo>
                    <a:pt x="195" y="219"/>
                  </a:lnTo>
                  <a:lnTo>
                    <a:pt x="186" y="188"/>
                  </a:lnTo>
                  <a:cubicBezTo>
                    <a:pt x="183" y="177"/>
                    <a:pt x="175" y="171"/>
                    <a:pt x="166" y="171"/>
                  </a:cubicBezTo>
                  <a:lnTo>
                    <a:pt x="51" y="171"/>
                  </a:lnTo>
                  <a:lnTo>
                    <a:pt x="51" y="129"/>
                  </a:lnTo>
                  <a:lnTo>
                    <a:pt x="175" y="129"/>
                  </a:lnTo>
                  <a:lnTo>
                    <a:pt x="175" y="86"/>
                  </a:lnTo>
                  <a:lnTo>
                    <a:pt x="51" y="86"/>
                  </a:lnTo>
                  <a:lnTo>
                    <a:pt x="51" y="44"/>
                  </a:lnTo>
                  <a:lnTo>
                    <a:pt x="166" y="44"/>
                  </a:lnTo>
                  <a:lnTo>
                    <a:pt x="166" y="4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00" name="Freeform 18"/>
            <p:cNvSpPr>
              <a:spLocks noChangeArrowheads="1"/>
            </p:cNvSpPr>
            <p:nvPr/>
          </p:nvSpPr>
          <p:spPr bwMode="auto">
            <a:xfrm>
              <a:off x="12218914" y="410357"/>
              <a:ext cx="89403" cy="91266"/>
            </a:xfrm>
            <a:custGeom>
              <a:avLst/>
              <a:gdLst>
                <a:gd name="T0" fmla="*/ 146 w 212"/>
                <a:gd name="T1" fmla="*/ 14 h 217"/>
                <a:gd name="T2" fmla="*/ 53 w 212"/>
                <a:gd name="T3" fmla="*/ 143 h 217"/>
                <a:gd name="T4" fmla="*/ 53 w 212"/>
                <a:gd name="T5" fmla="*/ 0 h 217"/>
                <a:gd name="T6" fmla="*/ 0 w 212"/>
                <a:gd name="T7" fmla="*/ 0 h 217"/>
                <a:gd name="T8" fmla="*/ 0 w 212"/>
                <a:gd name="T9" fmla="*/ 216 h 217"/>
                <a:gd name="T10" fmla="*/ 39 w 212"/>
                <a:gd name="T11" fmla="*/ 216 h 217"/>
                <a:gd name="T12" fmla="*/ 65 w 212"/>
                <a:gd name="T13" fmla="*/ 202 h 217"/>
                <a:gd name="T14" fmla="*/ 158 w 212"/>
                <a:gd name="T15" fmla="*/ 72 h 217"/>
                <a:gd name="T16" fmla="*/ 158 w 212"/>
                <a:gd name="T17" fmla="*/ 216 h 217"/>
                <a:gd name="T18" fmla="*/ 211 w 212"/>
                <a:gd name="T19" fmla="*/ 216 h 217"/>
                <a:gd name="T20" fmla="*/ 211 w 212"/>
                <a:gd name="T21" fmla="*/ 0 h 217"/>
                <a:gd name="T22" fmla="*/ 172 w 212"/>
                <a:gd name="T23" fmla="*/ 0 h 217"/>
                <a:gd name="T24" fmla="*/ 146 w 212"/>
                <a:gd name="T25" fmla="*/ 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17" fill="norm" stroke="1" extrusionOk="0">
                  <a:moveTo>
                    <a:pt x="146" y="14"/>
                  </a:moveTo>
                  <a:lnTo>
                    <a:pt x="53" y="143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39" y="216"/>
                  </a:lnTo>
                  <a:cubicBezTo>
                    <a:pt x="48" y="216"/>
                    <a:pt x="59" y="210"/>
                    <a:pt x="65" y="202"/>
                  </a:cubicBezTo>
                  <a:lnTo>
                    <a:pt x="158" y="72"/>
                  </a:lnTo>
                  <a:lnTo>
                    <a:pt x="158" y="216"/>
                  </a:lnTo>
                  <a:lnTo>
                    <a:pt x="211" y="216"/>
                  </a:lnTo>
                  <a:lnTo>
                    <a:pt x="211" y="0"/>
                  </a:lnTo>
                  <a:lnTo>
                    <a:pt x="172" y="0"/>
                  </a:lnTo>
                  <a:cubicBezTo>
                    <a:pt x="163" y="0"/>
                    <a:pt x="152" y="5"/>
                    <a:pt x="146" y="1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8601" name="Freeform 19"/>
            <p:cNvSpPr>
              <a:spLocks noChangeArrowheads="1"/>
            </p:cNvSpPr>
            <p:nvPr/>
          </p:nvSpPr>
          <p:spPr bwMode="auto">
            <a:xfrm>
              <a:off x="11701126" y="410356"/>
              <a:ext cx="102441" cy="91266"/>
            </a:xfrm>
            <a:custGeom>
              <a:avLst/>
              <a:gdLst>
                <a:gd name="T0" fmla="*/ 237 w 241"/>
                <a:gd name="T1" fmla="*/ 0 h 217"/>
                <a:gd name="T2" fmla="*/ 189 w 241"/>
                <a:gd name="T3" fmla="*/ 0 h 217"/>
                <a:gd name="T4" fmla="*/ 164 w 241"/>
                <a:gd name="T5" fmla="*/ 14 h 217"/>
                <a:gd name="T6" fmla="*/ 124 w 241"/>
                <a:gd name="T7" fmla="*/ 75 h 217"/>
                <a:gd name="T8" fmla="*/ 116 w 241"/>
                <a:gd name="T9" fmla="*/ 75 h 217"/>
                <a:gd name="T10" fmla="*/ 76 w 241"/>
                <a:gd name="T11" fmla="*/ 14 h 217"/>
                <a:gd name="T12" fmla="*/ 51 w 241"/>
                <a:gd name="T13" fmla="*/ 0 h 217"/>
                <a:gd name="T14" fmla="*/ 0 w 241"/>
                <a:gd name="T15" fmla="*/ 0 h 217"/>
                <a:gd name="T16" fmla="*/ 76 w 241"/>
                <a:gd name="T17" fmla="*/ 109 h 217"/>
                <a:gd name="T18" fmla="*/ 3 w 241"/>
                <a:gd name="T19" fmla="*/ 216 h 217"/>
                <a:gd name="T20" fmla="*/ 51 w 241"/>
                <a:gd name="T21" fmla="*/ 216 h 217"/>
                <a:gd name="T22" fmla="*/ 76 w 241"/>
                <a:gd name="T23" fmla="*/ 202 h 217"/>
                <a:gd name="T24" fmla="*/ 116 w 241"/>
                <a:gd name="T25" fmla="*/ 140 h 217"/>
                <a:gd name="T26" fmla="*/ 124 w 241"/>
                <a:gd name="T27" fmla="*/ 140 h 217"/>
                <a:gd name="T28" fmla="*/ 164 w 241"/>
                <a:gd name="T29" fmla="*/ 202 h 217"/>
                <a:gd name="T30" fmla="*/ 189 w 241"/>
                <a:gd name="T31" fmla="*/ 216 h 217"/>
                <a:gd name="T32" fmla="*/ 240 w 241"/>
                <a:gd name="T33" fmla="*/ 216 h 217"/>
                <a:gd name="T34" fmla="*/ 164 w 241"/>
                <a:gd name="T35" fmla="*/ 106 h 217"/>
                <a:gd name="T36" fmla="*/ 237 w 241"/>
                <a:gd name="T3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217" fill="norm" stroke="1" extrusionOk="0">
                  <a:moveTo>
                    <a:pt x="237" y="0"/>
                  </a:moveTo>
                  <a:lnTo>
                    <a:pt x="189" y="0"/>
                  </a:lnTo>
                  <a:cubicBezTo>
                    <a:pt x="178" y="0"/>
                    <a:pt x="172" y="3"/>
                    <a:pt x="164" y="14"/>
                  </a:cubicBezTo>
                  <a:lnTo>
                    <a:pt x="124" y="75"/>
                  </a:lnTo>
                  <a:lnTo>
                    <a:pt x="116" y="75"/>
                  </a:lnTo>
                  <a:lnTo>
                    <a:pt x="76" y="14"/>
                  </a:lnTo>
                  <a:cubicBezTo>
                    <a:pt x="71" y="3"/>
                    <a:pt x="62" y="0"/>
                    <a:pt x="51" y="0"/>
                  </a:cubicBezTo>
                  <a:lnTo>
                    <a:pt x="0" y="0"/>
                  </a:lnTo>
                  <a:lnTo>
                    <a:pt x="76" y="109"/>
                  </a:lnTo>
                  <a:lnTo>
                    <a:pt x="3" y="216"/>
                  </a:lnTo>
                  <a:lnTo>
                    <a:pt x="51" y="216"/>
                  </a:lnTo>
                  <a:cubicBezTo>
                    <a:pt x="62" y="216"/>
                    <a:pt x="68" y="213"/>
                    <a:pt x="76" y="202"/>
                  </a:cubicBezTo>
                  <a:lnTo>
                    <a:pt x="116" y="140"/>
                  </a:lnTo>
                  <a:lnTo>
                    <a:pt x="124" y="140"/>
                  </a:lnTo>
                  <a:lnTo>
                    <a:pt x="164" y="202"/>
                  </a:lnTo>
                  <a:cubicBezTo>
                    <a:pt x="169" y="213"/>
                    <a:pt x="178" y="216"/>
                    <a:pt x="189" y="216"/>
                  </a:cubicBezTo>
                  <a:lnTo>
                    <a:pt x="240" y="216"/>
                  </a:lnTo>
                  <a:lnTo>
                    <a:pt x="164" y="106"/>
                  </a:lnTo>
                  <a:lnTo>
                    <a:pt x="23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</p:grpSp>
      <p:sp>
        <p:nvSpPr>
          <p:cNvPr id="1048602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711110" y="6526517"/>
            <a:ext cx="9000000" cy="123111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lvl1pPr>
              <a:defRPr sz="800">
                <a:solidFill>
                  <a:schemeClr val="accent3"/>
                </a:solidFill>
              </a:defRPr>
            </a:lvl1pPr>
          </a:lstStyle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hf dt="0" ftr="0" hdr="0" sldNum="1"/>
  <p:txStyles>
    <p:titleStyle>
      <a:lvl1pPr algn="l" defTabSz="1135150">
        <a:lnSpc>
          <a:spcPct val="90000"/>
        </a:lnSpc>
        <a:spcBef>
          <a:spcPts val="0"/>
        </a:spcBef>
        <a:buNone/>
        <a:defRPr b="1" sz="2500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1135150" indent="-425682" marL="425682">
        <a:spcBef>
          <a:spcPts val="0"/>
        </a:spcBef>
        <a:buFont typeface="Arial"/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algn="l" defTabSz="1135150" indent="-354734" marL="922309">
        <a:spcBef>
          <a:spcPts val="0"/>
        </a:spcBef>
        <a:buFont typeface="Arial"/>
        <a:buChar char="–"/>
        <a:defRPr sz="3400">
          <a:solidFill>
            <a:schemeClr val="tx1"/>
          </a:solidFill>
          <a:latin typeface="+mn-lt"/>
          <a:ea typeface="+mn-ea"/>
          <a:cs typeface="+mn-cs"/>
        </a:defRPr>
      </a:lvl2pPr>
      <a:lvl3pPr algn="l" defTabSz="1135150" indent="-283788" marL="1418938">
        <a:spcBef>
          <a:spcPts val="0"/>
        </a:spcBef>
        <a:buFont typeface="Arial"/>
        <a:buChar char="•"/>
        <a:defRPr sz="2950">
          <a:solidFill>
            <a:schemeClr val="tx1"/>
          </a:solidFill>
          <a:latin typeface="+mn-lt"/>
          <a:ea typeface="+mn-ea"/>
          <a:cs typeface="+mn-cs"/>
        </a:defRPr>
      </a:lvl3pPr>
      <a:lvl4pPr algn="l" defTabSz="1135150" indent="-283788" marL="1986514">
        <a:spcBef>
          <a:spcPts val="0"/>
        </a:spcBef>
        <a:buFont typeface="Arial"/>
        <a:buChar char="–"/>
        <a:defRPr sz="2500">
          <a:solidFill>
            <a:schemeClr val="tx1"/>
          </a:solidFill>
          <a:latin typeface="+mn-lt"/>
          <a:ea typeface="+mn-ea"/>
          <a:cs typeface="+mn-cs"/>
        </a:defRPr>
      </a:lvl4pPr>
      <a:lvl5pPr algn="l" defTabSz="1135150" indent="-283788" marL="2554089">
        <a:spcBef>
          <a:spcPts val="0"/>
        </a:spcBef>
        <a:buFont typeface="Arial"/>
        <a:buChar char="»"/>
        <a:defRPr sz="2500">
          <a:solidFill>
            <a:schemeClr val="tx1"/>
          </a:solidFill>
          <a:latin typeface="+mn-lt"/>
          <a:ea typeface="+mn-ea"/>
          <a:cs typeface="+mn-cs"/>
        </a:defRPr>
      </a:lvl5pPr>
      <a:lvl6pPr algn="l" defTabSz="1135150" indent="-283788" marL="3121664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6pPr>
      <a:lvl7pPr algn="l" defTabSz="1135150" indent="-283788" marL="3689239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7pPr>
      <a:lvl8pPr algn="l" defTabSz="1135150" indent="-283788" marL="4256814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8pPr>
      <a:lvl9pPr algn="l" defTabSz="1135150" indent="-283788" marL="4824390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1135150" marL="0"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algn="l" defTabSz="1135150" marL="567575">
        <a:defRPr sz="2300">
          <a:solidFill>
            <a:schemeClr val="tx1"/>
          </a:solidFill>
          <a:latin typeface="+mn-lt"/>
          <a:ea typeface="+mn-ea"/>
          <a:cs typeface="+mn-cs"/>
        </a:defRPr>
      </a:lvl2pPr>
      <a:lvl3pPr algn="l" defTabSz="1135150" marL="1135150">
        <a:defRPr sz="2300">
          <a:solidFill>
            <a:schemeClr val="tx1"/>
          </a:solidFill>
          <a:latin typeface="+mn-lt"/>
          <a:ea typeface="+mn-ea"/>
          <a:cs typeface="+mn-cs"/>
        </a:defRPr>
      </a:lvl3pPr>
      <a:lvl4pPr algn="l" defTabSz="1135150" marL="1702726">
        <a:defRPr sz="2300">
          <a:solidFill>
            <a:schemeClr val="tx1"/>
          </a:solidFill>
          <a:latin typeface="+mn-lt"/>
          <a:ea typeface="+mn-ea"/>
          <a:cs typeface="+mn-cs"/>
        </a:defRPr>
      </a:lvl4pPr>
      <a:lvl5pPr algn="l" defTabSz="1135150" marL="2270301">
        <a:defRPr sz="2300">
          <a:solidFill>
            <a:schemeClr val="tx1"/>
          </a:solidFill>
          <a:latin typeface="+mn-lt"/>
          <a:ea typeface="+mn-ea"/>
          <a:cs typeface="+mn-cs"/>
        </a:defRPr>
      </a:lvl5pPr>
      <a:lvl6pPr algn="l" defTabSz="1135150" marL="2837876">
        <a:defRPr sz="2300">
          <a:solidFill>
            <a:schemeClr val="tx1"/>
          </a:solidFill>
          <a:latin typeface="+mn-lt"/>
          <a:ea typeface="+mn-ea"/>
          <a:cs typeface="+mn-cs"/>
        </a:defRPr>
      </a:lvl6pPr>
      <a:lvl7pPr algn="l" defTabSz="1135150" marL="3405451">
        <a:defRPr sz="2300">
          <a:solidFill>
            <a:schemeClr val="tx1"/>
          </a:solidFill>
          <a:latin typeface="+mn-lt"/>
          <a:ea typeface="+mn-ea"/>
          <a:cs typeface="+mn-cs"/>
        </a:defRPr>
      </a:lvl7pPr>
      <a:lvl8pPr algn="l" defTabSz="1135150" marL="3973027">
        <a:defRPr sz="2300">
          <a:solidFill>
            <a:schemeClr val="tx1"/>
          </a:solidFill>
          <a:latin typeface="+mn-lt"/>
          <a:ea typeface="+mn-ea"/>
          <a:cs typeface="+mn-cs"/>
        </a:defRPr>
      </a:lvl8pPr>
      <a:lvl9pPr algn="l" defTabSz="1135150" marL="4540603">
        <a:defRPr sz="23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0">
  <p:cSld name="">
    <p:bg>
      <p:bgRef idx="1001">
        <a:schemeClr val="bg1"/>
      </p:bgRef>
    </p:bg>
    <p:spTree>
      <p:nvGrpSpPr>
        <p:cNvPr id="116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hf dt="0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indent="-228600" marL="2286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indent="-228600" marL="6858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indent="-228600" marL="11430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indent="-228600" marL="1600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indent="-228600" marL="2057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indent="-228600" marL="25146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indent="-228600" marL="29718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indent="-228600" marL="34290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indent="-228600" marL="38862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91440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">
    <p:bg>
      <p:bgPr shadeToTitle="0">
        <a:solidFill>
          <a:schemeClr val="bg1">
            <a:lumMod val="95000"/>
          </a:schemeClr>
        </a:solidFill>
      </p:bgPr>
    </p:bg>
    <p:spTree>
      <p:nvGrpSpPr>
        <p:cNvPr id="19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98" name="Rectangle 2"/>
          <p:cNvSpPr/>
          <p:nvPr userDrawn="1"/>
        </p:nvSpPr>
        <p:spPr bwMode="auto">
          <a:xfrm>
            <a:off x="0" y="0"/>
            <a:ext cx="12192000" cy="3670852"/>
          </a:xfrm>
          <a:prstGeom prst="rect"/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 bIns="0" compatLnSpc="1" lIns="0" numCol="1" rIns="0" rtlCol="0" tIns="0" vert="horz" wrap="square">
            <a:prstTxWarp prst="textNoShape"/>
            <a:noAutofit/>
          </a:bodyPr>
          <a:p>
            <a:pPr algn="ctr" defTabSz="914308" marL="137481">
              <a:spcBef>
                <a:spcPts val="0"/>
              </a:spcBef>
              <a:spcAft>
                <a:spcPts val="0"/>
              </a:spcAft>
              <a:buClr>
                <a:srgbClr val="E0403C"/>
              </a:buClr>
              <a:buSzPct val="150000"/>
            </a:pPr>
            <a:endParaRPr sz="180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1049199" name="Прямоугольник 8"/>
          <p:cNvSpPr/>
          <p:nvPr userDrawn="1"/>
        </p:nvSpPr>
        <p:spPr bwMode="auto">
          <a:xfrm>
            <a:off x="695325" y="0"/>
            <a:ext cx="1632267" cy="45719"/>
          </a:xfrm>
          <a:prstGeom prst="rect"/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200" name="Прямоугольник 9"/>
          <p:cNvSpPr/>
          <p:nvPr userDrawn="1"/>
        </p:nvSpPr>
        <p:spPr bwMode="auto">
          <a:xfrm>
            <a:off x="2325134" y="0"/>
            <a:ext cx="8696754" cy="45719"/>
          </a:xfrm>
          <a:prstGeom prst="rect"/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201" name="Title Placeholder 1"/>
          <p:cNvSpPr>
            <a:spLocks noGrp="1"/>
          </p:cNvSpPr>
          <p:nvPr>
            <p:ph type="title"/>
          </p:nvPr>
        </p:nvSpPr>
        <p:spPr bwMode="auto">
          <a:xfrm>
            <a:off x="673809" y="330562"/>
            <a:ext cx="8427858" cy="346249"/>
          </a:xfrm>
          <a:prstGeom prst="rect"/>
        </p:spPr>
        <p:txBody>
          <a:bodyPr bIns="0" lIns="0" rIns="0" tIns="0" wrap="square">
            <a:spAutoFit/>
          </a:bodyPr>
          <a:p>
            <a:pPr lvl="0" marL="0"/>
            <a:r>
              <a:rPr lang="en-GB"/>
              <a:t>Click to edit Master title style</a:t>
            </a:r>
          </a:p>
        </p:txBody>
      </p:sp>
      <p:grpSp>
        <p:nvGrpSpPr>
          <p:cNvPr id="192" name="Group 52"/>
          <p:cNvGrpSpPr/>
          <p:nvPr userDrawn="1"/>
        </p:nvGrpSpPr>
        <p:grpSpPr bwMode="auto">
          <a:xfrm>
            <a:off x="-1" y="5499463"/>
            <a:ext cx="12192001" cy="1358538"/>
            <a:chOff x="-1" y="5499463"/>
            <a:chExt cx="12192001" cy="1358538"/>
          </a:xfrm>
        </p:grpSpPr>
        <p:grpSp>
          <p:nvGrpSpPr>
            <p:cNvPr id="193" name="Group 55"/>
            <p:cNvGrpSpPr/>
            <p:nvPr/>
          </p:nvGrpSpPr>
          <p:grpSpPr bwMode="auto">
            <a:xfrm>
              <a:off x="-1" y="5956663"/>
              <a:ext cx="557257" cy="901338"/>
              <a:chOff x="-1" y="5956663"/>
              <a:chExt cx="557257" cy="901338"/>
            </a:xfrm>
          </p:grpSpPr>
          <p:sp>
            <p:nvSpPr>
              <p:cNvPr id="1049202" name="Треугольник 9"/>
              <p:cNvSpPr/>
              <p:nvPr/>
            </p:nvSpPr>
            <p:spPr bwMode="auto">
              <a:xfrm>
                <a:off x="-1" y="5956663"/>
                <a:ext cx="557257" cy="90133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alpha val="15999"/>
                </a:schemeClr>
              </a:soli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 lvl="0"/>
                <a:endParaRPr lang="ru-RU"/>
              </a:p>
            </p:txBody>
          </p:sp>
          <p:sp>
            <p:nvSpPr>
              <p:cNvPr id="1049203" name="Треугольник 1"/>
              <p:cNvSpPr/>
              <p:nvPr/>
            </p:nvSpPr>
            <p:spPr bwMode="auto">
              <a:xfrm>
                <a:off x="1" y="6100355"/>
                <a:ext cx="468418" cy="757645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98000">
                    <a:schemeClr val="accent1"/>
                  </a:gs>
                </a:gsLst>
                <a:lin ang="16200000" scaled="1"/>
              </a:gra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</p:grpSp>
        <p:grpSp>
          <p:nvGrpSpPr>
            <p:cNvPr id="194" name="Group 57"/>
            <p:cNvGrpSpPr/>
            <p:nvPr/>
          </p:nvGrpSpPr>
          <p:grpSpPr bwMode="auto">
            <a:xfrm>
              <a:off x="11352074" y="5499463"/>
              <a:ext cx="839926" cy="1358538"/>
              <a:chOff x="11352074" y="5499463"/>
              <a:chExt cx="839926" cy="1358538"/>
            </a:xfrm>
          </p:grpSpPr>
          <p:sp>
            <p:nvSpPr>
              <p:cNvPr id="1049204" name="Треугольник 12"/>
              <p:cNvSpPr/>
              <p:nvPr/>
            </p:nvSpPr>
            <p:spPr bwMode="auto">
              <a:xfrm flipH="1">
                <a:off x="11352074" y="5499463"/>
                <a:ext cx="839923" cy="135853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alpha val="15999"/>
                </a:schemeClr>
              </a:soli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  <p:sp>
            <p:nvSpPr>
              <p:cNvPr id="1049205" name="Треугольник 13"/>
              <p:cNvSpPr/>
              <p:nvPr/>
            </p:nvSpPr>
            <p:spPr bwMode="auto">
              <a:xfrm flipH="1">
                <a:off x="11441094" y="5643442"/>
                <a:ext cx="750906" cy="1214557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98000">
                    <a:schemeClr val="accent1"/>
                  </a:gs>
                </a:gsLst>
                <a:lin ang="16200000" scaled="1"/>
              </a:gra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</p:grpSp>
      </p:grpSp>
      <p:sp>
        <p:nvSpPr>
          <p:cNvPr id="1049206" name="Slide Number Placeholder 4"/>
          <p:cNvSpPr txBox="1"/>
          <p:nvPr userDrawn="1"/>
        </p:nvSpPr>
        <p:spPr bwMode="auto">
          <a:xfrm>
            <a:off x="11723917" y="6449574"/>
            <a:ext cx="372217" cy="276999"/>
          </a:xfrm>
          <a:prstGeom prst="rect"/>
        </p:spPr>
        <p:txBody>
          <a:bodyPr anchor="ctr" bIns="45720" lIns="91440" rIns="91440" rtlCol="0" tIns="45720" vert="horz" wrap="non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0183842-1405-0A47-B564-7230822B43AC}" type="slidenum">
              <a:rPr>
                <a:solidFill>
                  <a:schemeClr val="bg1"/>
                </a:solidFill>
              </a:rPr>
              <a:t>‹#›</a:t>
            </a:fld>
            <a:endParaRPr>
              <a:solidFill>
                <a:schemeClr val="bg1"/>
              </a:solidFill>
            </a:endParaRPr>
          </a:p>
        </p:txBody>
      </p:sp>
      <p:grpSp>
        <p:nvGrpSpPr>
          <p:cNvPr id="195" name="Group 56"/>
          <p:cNvGrpSpPr>
            <a:grpSpLocks noChangeAspect="1"/>
          </p:cNvGrpSpPr>
          <p:nvPr userDrawn="1"/>
        </p:nvGrpSpPr>
        <p:grpSpPr bwMode="auto">
          <a:xfrm>
            <a:off x="10017376" y="332518"/>
            <a:ext cx="1523543" cy="316246"/>
            <a:chOff x="10980318" y="242698"/>
            <a:chExt cx="1426715" cy="296147"/>
          </a:xfrm>
          <a:solidFill>
            <a:schemeClr val="accent1"/>
          </a:solidFill>
        </p:grpSpPr>
        <p:sp>
          <p:nvSpPr>
            <p:cNvPr id="1049207" name="Freeform 1"/>
            <p:cNvSpPr>
              <a:spLocks noChangeArrowheads="1"/>
            </p:cNvSpPr>
            <p:nvPr/>
          </p:nvSpPr>
          <p:spPr bwMode="auto">
            <a:xfrm>
              <a:off x="10980318" y="242698"/>
              <a:ext cx="298009" cy="296147"/>
            </a:xfrm>
            <a:custGeom>
              <a:avLst/>
              <a:gdLst>
                <a:gd name="T0" fmla="*/ 491 w 704"/>
                <a:gd name="T1" fmla="*/ 0 h 702"/>
                <a:gd name="T2" fmla="*/ 209 w 704"/>
                <a:gd name="T3" fmla="*/ 0 h 702"/>
                <a:gd name="T4" fmla="*/ 0 w 704"/>
                <a:gd name="T5" fmla="*/ 209 h 702"/>
                <a:gd name="T6" fmla="*/ 0 w 704"/>
                <a:gd name="T7" fmla="*/ 493 h 702"/>
                <a:gd name="T8" fmla="*/ 209 w 704"/>
                <a:gd name="T9" fmla="*/ 701 h 702"/>
                <a:gd name="T10" fmla="*/ 494 w 704"/>
                <a:gd name="T11" fmla="*/ 701 h 702"/>
                <a:gd name="T12" fmla="*/ 703 w 704"/>
                <a:gd name="T13" fmla="*/ 493 h 702"/>
                <a:gd name="T14" fmla="*/ 703 w 704"/>
                <a:gd name="T15" fmla="*/ 209 h 702"/>
                <a:gd name="T16" fmla="*/ 491 w 704"/>
                <a:gd name="T17" fmla="*/ 0 h 702"/>
                <a:gd name="T18" fmla="*/ 621 w 704"/>
                <a:gd name="T19" fmla="*/ 459 h 702"/>
                <a:gd name="T20" fmla="*/ 607 w 704"/>
                <a:gd name="T21" fmla="*/ 535 h 702"/>
                <a:gd name="T22" fmla="*/ 547 w 704"/>
                <a:gd name="T23" fmla="*/ 569 h 702"/>
                <a:gd name="T24" fmla="*/ 488 w 704"/>
                <a:gd name="T25" fmla="*/ 538 h 702"/>
                <a:gd name="T26" fmla="*/ 463 w 704"/>
                <a:gd name="T27" fmla="*/ 484 h 702"/>
                <a:gd name="T28" fmla="*/ 406 w 704"/>
                <a:gd name="T29" fmla="*/ 541 h 702"/>
                <a:gd name="T30" fmla="*/ 302 w 704"/>
                <a:gd name="T31" fmla="*/ 572 h 702"/>
                <a:gd name="T32" fmla="*/ 152 w 704"/>
                <a:gd name="T33" fmla="*/ 507 h 702"/>
                <a:gd name="T34" fmla="*/ 96 w 704"/>
                <a:gd name="T35" fmla="*/ 344 h 702"/>
                <a:gd name="T36" fmla="*/ 155 w 704"/>
                <a:gd name="T37" fmla="*/ 189 h 702"/>
                <a:gd name="T38" fmla="*/ 302 w 704"/>
                <a:gd name="T39" fmla="*/ 124 h 702"/>
                <a:gd name="T40" fmla="*/ 409 w 704"/>
                <a:gd name="T41" fmla="*/ 166 h 702"/>
                <a:gd name="T42" fmla="*/ 451 w 704"/>
                <a:gd name="T43" fmla="*/ 225 h 702"/>
                <a:gd name="T44" fmla="*/ 454 w 704"/>
                <a:gd name="T45" fmla="*/ 228 h 702"/>
                <a:gd name="T46" fmla="*/ 474 w 704"/>
                <a:gd name="T47" fmla="*/ 132 h 702"/>
                <a:gd name="T48" fmla="*/ 590 w 704"/>
                <a:gd name="T49" fmla="*/ 132 h 702"/>
                <a:gd name="T50" fmla="*/ 511 w 704"/>
                <a:gd name="T51" fmla="*/ 412 h 702"/>
                <a:gd name="T52" fmla="*/ 533 w 704"/>
                <a:gd name="T53" fmla="*/ 450 h 702"/>
                <a:gd name="T54" fmla="*/ 556 w 704"/>
                <a:gd name="T55" fmla="*/ 462 h 702"/>
                <a:gd name="T56" fmla="*/ 578 w 704"/>
                <a:gd name="T57" fmla="*/ 436 h 702"/>
                <a:gd name="T58" fmla="*/ 578 w 704"/>
                <a:gd name="T59" fmla="*/ 433 h 702"/>
                <a:gd name="T60" fmla="*/ 629 w 704"/>
                <a:gd name="T61" fmla="*/ 433 h 702"/>
                <a:gd name="T62" fmla="*/ 629 w 704"/>
                <a:gd name="T63" fmla="*/ 459 h 702"/>
                <a:gd name="T64" fmla="*/ 621 w 704"/>
                <a:gd name="T65" fmla="*/ 45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4" h="702" fill="norm" stroke="1" extrusionOk="0">
                  <a:moveTo>
                    <a:pt x="491" y="0"/>
                  </a:moveTo>
                  <a:lnTo>
                    <a:pt x="209" y="0"/>
                  </a:lnTo>
                  <a:cubicBezTo>
                    <a:pt x="93" y="0"/>
                    <a:pt x="0" y="93"/>
                    <a:pt x="0" y="209"/>
                  </a:cubicBezTo>
                  <a:lnTo>
                    <a:pt x="0" y="493"/>
                  </a:lnTo>
                  <a:cubicBezTo>
                    <a:pt x="0" y="608"/>
                    <a:pt x="93" y="701"/>
                    <a:pt x="209" y="701"/>
                  </a:cubicBezTo>
                  <a:lnTo>
                    <a:pt x="494" y="701"/>
                  </a:lnTo>
                  <a:cubicBezTo>
                    <a:pt x="609" y="701"/>
                    <a:pt x="703" y="608"/>
                    <a:pt x="703" y="493"/>
                  </a:cubicBezTo>
                  <a:lnTo>
                    <a:pt x="703" y="209"/>
                  </a:lnTo>
                  <a:cubicBezTo>
                    <a:pt x="700" y="93"/>
                    <a:pt x="607" y="0"/>
                    <a:pt x="491" y="0"/>
                  </a:cubicBezTo>
                  <a:close/>
                  <a:moveTo>
                    <a:pt x="621" y="459"/>
                  </a:moveTo>
                  <a:cubicBezTo>
                    <a:pt x="621" y="495"/>
                    <a:pt x="618" y="518"/>
                    <a:pt x="607" y="535"/>
                  </a:cubicBezTo>
                  <a:cubicBezTo>
                    <a:pt x="595" y="555"/>
                    <a:pt x="573" y="569"/>
                    <a:pt x="547" y="569"/>
                  </a:cubicBezTo>
                  <a:cubicBezTo>
                    <a:pt x="525" y="569"/>
                    <a:pt x="502" y="557"/>
                    <a:pt x="488" y="538"/>
                  </a:cubicBezTo>
                  <a:cubicBezTo>
                    <a:pt x="480" y="526"/>
                    <a:pt x="471" y="509"/>
                    <a:pt x="463" y="484"/>
                  </a:cubicBezTo>
                  <a:cubicBezTo>
                    <a:pt x="446" y="509"/>
                    <a:pt x="426" y="529"/>
                    <a:pt x="406" y="541"/>
                  </a:cubicBezTo>
                  <a:cubicBezTo>
                    <a:pt x="375" y="563"/>
                    <a:pt x="339" y="572"/>
                    <a:pt x="302" y="572"/>
                  </a:cubicBezTo>
                  <a:cubicBezTo>
                    <a:pt x="240" y="572"/>
                    <a:pt x="192" y="552"/>
                    <a:pt x="152" y="507"/>
                  </a:cubicBezTo>
                  <a:cubicBezTo>
                    <a:pt x="113" y="464"/>
                    <a:pt x="96" y="412"/>
                    <a:pt x="96" y="344"/>
                  </a:cubicBezTo>
                  <a:cubicBezTo>
                    <a:pt x="96" y="285"/>
                    <a:pt x="116" y="228"/>
                    <a:pt x="155" y="189"/>
                  </a:cubicBezTo>
                  <a:cubicBezTo>
                    <a:pt x="195" y="146"/>
                    <a:pt x="243" y="124"/>
                    <a:pt x="302" y="124"/>
                  </a:cubicBezTo>
                  <a:cubicBezTo>
                    <a:pt x="344" y="124"/>
                    <a:pt x="378" y="138"/>
                    <a:pt x="409" y="166"/>
                  </a:cubicBezTo>
                  <a:cubicBezTo>
                    <a:pt x="426" y="183"/>
                    <a:pt x="440" y="206"/>
                    <a:pt x="451" y="225"/>
                  </a:cubicBezTo>
                  <a:lnTo>
                    <a:pt x="454" y="228"/>
                  </a:lnTo>
                  <a:cubicBezTo>
                    <a:pt x="463" y="183"/>
                    <a:pt x="474" y="132"/>
                    <a:pt x="474" y="132"/>
                  </a:cubicBezTo>
                  <a:lnTo>
                    <a:pt x="590" y="132"/>
                  </a:lnTo>
                  <a:cubicBezTo>
                    <a:pt x="590" y="132"/>
                    <a:pt x="528" y="347"/>
                    <a:pt x="511" y="412"/>
                  </a:cubicBezTo>
                  <a:cubicBezTo>
                    <a:pt x="516" y="430"/>
                    <a:pt x="525" y="442"/>
                    <a:pt x="533" y="450"/>
                  </a:cubicBezTo>
                  <a:cubicBezTo>
                    <a:pt x="539" y="459"/>
                    <a:pt x="547" y="462"/>
                    <a:pt x="556" y="462"/>
                  </a:cubicBezTo>
                  <a:cubicBezTo>
                    <a:pt x="567" y="462"/>
                    <a:pt x="576" y="450"/>
                    <a:pt x="578" y="436"/>
                  </a:cubicBezTo>
                  <a:lnTo>
                    <a:pt x="578" y="433"/>
                  </a:lnTo>
                  <a:lnTo>
                    <a:pt x="629" y="433"/>
                  </a:lnTo>
                  <a:lnTo>
                    <a:pt x="629" y="459"/>
                  </a:lnTo>
                  <a:lnTo>
                    <a:pt x="621" y="45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08" name="Freeform 2"/>
            <p:cNvSpPr>
              <a:spLocks noChangeArrowheads="1"/>
            </p:cNvSpPr>
            <p:nvPr/>
          </p:nvSpPr>
          <p:spPr bwMode="auto">
            <a:xfrm>
              <a:off x="11071583" y="320924"/>
              <a:ext cx="87541" cy="141554"/>
            </a:xfrm>
            <a:custGeom>
              <a:avLst/>
              <a:gdLst>
                <a:gd name="T0" fmla="*/ 96 w 207"/>
                <a:gd name="T1" fmla="*/ 0 h 336"/>
                <a:gd name="T2" fmla="*/ 28 w 207"/>
                <a:gd name="T3" fmla="*/ 39 h 336"/>
                <a:gd name="T4" fmla="*/ 0 w 207"/>
                <a:gd name="T5" fmla="*/ 164 h 336"/>
                <a:gd name="T6" fmla="*/ 26 w 207"/>
                <a:gd name="T7" fmla="*/ 292 h 336"/>
                <a:gd name="T8" fmla="*/ 96 w 207"/>
                <a:gd name="T9" fmla="*/ 335 h 336"/>
                <a:gd name="T10" fmla="*/ 161 w 207"/>
                <a:gd name="T11" fmla="*/ 295 h 336"/>
                <a:gd name="T12" fmla="*/ 206 w 207"/>
                <a:gd name="T13" fmla="*/ 155 h 336"/>
                <a:gd name="T14" fmla="*/ 158 w 207"/>
                <a:gd name="T15" fmla="*/ 37 h 336"/>
                <a:gd name="T16" fmla="*/ 96 w 207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36" fill="norm" stroke="1" extrusionOk="0">
                  <a:moveTo>
                    <a:pt x="96" y="0"/>
                  </a:moveTo>
                  <a:cubicBezTo>
                    <a:pt x="68" y="0"/>
                    <a:pt x="45" y="14"/>
                    <a:pt x="28" y="39"/>
                  </a:cubicBezTo>
                  <a:cubicBezTo>
                    <a:pt x="9" y="68"/>
                    <a:pt x="0" y="110"/>
                    <a:pt x="0" y="164"/>
                  </a:cubicBezTo>
                  <a:cubicBezTo>
                    <a:pt x="0" y="220"/>
                    <a:pt x="9" y="264"/>
                    <a:pt x="26" y="292"/>
                  </a:cubicBezTo>
                  <a:cubicBezTo>
                    <a:pt x="42" y="321"/>
                    <a:pt x="65" y="335"/>
                    <a:pt x="96" y="335"/>
                  </a:cubicBezTo>
                  <a:cubicBezTo>
                    <a:pt x="122" y="335"/>
                    <a:pt x="144" y="321"/>
                    <a:pt x="161" y="295"/>
                  </a:cubicBezTo>
                  <a:cubicBezTo>
                    <a:pt x="178" y="270"/>
                    <a:pt x="192" y="229"/>
                    <a:pt x="206" y="155"/>
                  </a:cubicBezTo>
                  <a:cubicBezTo>
                    <a:pt x="195" y="102"/>
                    <a:pt x="178" y="59"/>
                    <a:pt x="158" y="37"/>
                  </a:cubicBezTo>
                  <a:cubicBezTo>
                    <a:pt x="141" y="8"/>
                    <a:pt x="122" y="0"/>
                    <a:pt x="9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09" name="Freeform 3"/>
            <p:cNvSpPr>
              <a:spLocks noChangeArrowheads="1"/>
            </p:cNvSpPr>
            <p:nvPr/>
          </p:nvSpPr>
          <p:spPr bwMode="auto">
            <a:xfrm>
              <a:off x="11343516" y="278087"/>
              <a:ext cx="98716" cy="94989"/>
            </a:xfrm>
            <a:custGeom>
              <a:avLst/>
              <a:gdLst>
                <a:gd name="T0" fmla="*/ 53 w 232"/>
                <a:gd name="T1" fmla="*/ 208 h 226"/>
                <a:gd name="T2" fmla="*/ 62 w 232"/>
                <a:gd name="T3" fmla="*/ 175 h 226"/>
                <a:gd name="T4" fmla="*/ 163 w 232"/>
                <a:gd name="T5" fmla="*/ 175 h 226"/>
                <a:gd name="T6" fmla="*/ 172 w 232"/>
                <a:gd name="T7" fmla="*/ 208 h 226"/>
                <a:gd name="T8" fmla="*/ 191 w 232"/>
                <a:gd name="T9" fmla="*/ 225 h 226"/>
                <a:gd name="T10" fmla="*/ 231 w 232"/>
                <a:gd name="T11" fmla="*/ 225 h 226"/>
                <a:gd name="T12" fmla="*/ 194 w 232"/>
                <a:gd name="T13" fmla="*/ 62 h 226"/>
                <a:gd name="T14" fmla="*/ 115 w 232"/>
                <a:gd name="T15" fmla="*/ 0 h 226"/>
                <a:gd name="T16" fmla="*/ 36 w 232"/>
                <a:gd name="T17" fmla="*/ 62 h 226"/>
                <a:gd name="T18" fmla="*/ 0 w 232"/>
                <a:gd name="T19" fmla="*/ 225 h 226"/>
                <a:gd name="T20" fmla="*/ 39 w 232"/>
                <a:gd name="T21" fmla="*/ 225 h 226"/>
                <a:gd name="T22" fmla="*/ 53 w 232"/>
                <a:gd name="T23" fmla="*/ 208 h 226"/>
                <a:gd name="T24" fmla="*/ 81 w 232"/>
                <a:gd name="T25" fmla="*/ 73 h 226"/>
                <a:gd name="T26" fmla="*/ 110 w 232"/>
                <a:gd name="T27" fmla="*/ 50 h 226"/>
                <a:gd name="T28" fmla="*/ 138 w 232"/>
                <a:gd name="T29" fmla="*/ 73 h 226"/>
                <a:gd name="T30" fmla="*/ 149 w 232"/>
                <a:gd name="T31" fmla="*/ 129 h 226"/>
                <a:gd name="T32" fmla="*/ 67 w 232"/>
                <a:gd name="T33" fmla="*/ 129 h 226"/>
                <a:gd name="T34" fmla="*/ 81 w 232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26" fill="norm" stroke="1" extrusionOk="0">
                  <a:moveTo>
                    <a:pt x="53" y="208"/>
                  </a:moveTo>
                  <a:lnTo>
                    <a:pt x="62" y="175"/>
                  </a:lnTo>
                  <a:lnTo>
                    <a:pt x="163" y="175"/>
                  </a:lnTo>
                  <a:lnTo>
                    <a:pt x="172" y="208"/>
                  </a:lnTo>
                  <a:cubicBezTo>
                    <a:pt x="175" y="217"/>
                    <a:pt x="183" y="225"/>
                    <a:pt x="191" y="225"/>
                  </a:cubicBezTo>
                  <a:lnTo>
                    <a:pt x="231" y="225"/>
                  </a:lnTo>
                  <a:lnTo>
                    <a:pt x="194" y="62"/>
                  </a:lnTo>
                  <a:cubicBezTo>
                    <a:pt x="186" y="25"/>
                    <a:pt x="163" y="0"/>
                    <a:pt x="115" y="0"/>
                  </a:cubicBezTo>
                  <a:cubicBezTo>
                    <a:pt x="67" y="0"/>
                    <a:pt x="42" y="25"/>
                    <a:pt x="36" y="62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2" y="225"/>
                    <a:pt x="50" y="217"/>
                    <a:pt x="53" y="208"/>
                  </a:cubicBezTo>
                  <a:close/>
                  <a:moveTo>
                    <a:pt x="81" y="73"/>
                  </a:moveTo>
                  <a:cubicBezTo>
                    <a:pt x="84" y="64"/>
                    <a:pt x="90" y="50"/>
                    <a:pt x="110" y="50"/>
                  </a:cubicBezTo>
                  <a:cubicBezTo>
                    <a:pt x="129" y="50"/>
                    <a:pt x="135" y="64"/>
                    <a:pt x="138" y="73"/>
                  </a:cubicBezTo>
                  <a:lnTo>
                    <a:pt x="149" y="129"/>
                  </a:lnTo>
                  <a:lnTo>
                    <a:pt x="67" y="129"/>
                  </a:lnTo>
                  <a:lnTo>
                    <a:pt x="81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0" name="Freeform 4"/>
            <p:cNvSpPr>
              <a:spLocks noChangeArrowheads="1"/>
            </p:cNvSpPr>
            <p:nvPr/>
          </p:nvSpPr>
          <p:spPr bwMode="auto">
            <a:xfrm>
              <a:off x="11445957" y="279949"/>
              <a:ext cx="94990" cy="91266"/>
            </a:xfrm>
            <a:custGeom>
              <a:avLst/>
              <a:gdLst>
                <a:gd name="T0" fmla="*/ 223 w 224"/>
                <a:gd name="T1" fmla="*/ 217 h 218"/>
                <a:gd name="T2" fmla="*/ 223 w 224"/>
                <a:gd name="T3" fmla="*/ 0 h 218"/>
                <a:gd name="T4" fmla="*/ 63 w 224"/>
                <a:gd name="T5" fmla="*/ 0 h 218"/>
                <a:gd name="T6" fmla="*/ 31 w 224"/>
                <a:gd name="T7" fmla="*/ 31 h 218"/>
                <a:gd name="T8" fmla="*/ 31 w 224"/>
                <a:gd name="T9" fmla="*/ 141 h 218"/>
                <a:gd name="T10" fmla="*/ 12 w 224"/>
                <a:gd name="T11" fmla="*/ 167 h 218"/>
                <a:gd name="T12" fmla="*/ 0 w 224"/>
                <a:gd name="T13" fmla="*/ 169 h 218"/>
                <a:gd name="T14" fmla="*/ 9 w 224"/>
                <a:gd name="T15" fmla="*/ 217 h 218"/>
                <a:gd name="T16" fmla="*/ 20 w 224"/>
                <a:gd name="T17" fmla="*/ 217 h 218"/>
                <a:gd name="T18" fmla="*/ 82 w 224"/>
                <a:gd name="T19" fmla="*/ 144 h 218"/>
                <a:gd name="T20" fmla="*/ 82 w 224"/>
                <a:gd name="T21" fmla="*/ 48 h 218"/>
                <a:gd name="T22" fmla="*/ 167 w 224"/>
                <a:gd name="T23" fmla="*/ 48 h 218"/>
                <a:gd name="T24" fmla="*/ 167 w 224"/>
                <a:gd name="T25" fmla="*/ 217 h 218"/>
                <a:gd name="T26" fmla="*/ 223 w 224"/>
                <a:gd name="T27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218" fill="norm" stroke="1" extrusionOk="0">
                  <a:moveTo>
                    <a:pt x="223" y="217"/>
                  </a:moveTo>
                  <a:lnTo>
                    <a:pt x="223" y="0"/>
                  </a:lnTo>
                  <a:lnTo>
                    <a:pt x="63" y="0"/>
                  </a:lnTo>
                  <a:cubicBezTo>
                    <a:pt x="46" y="0"/>
                    <a:pt x="31" y="14"/>
                    <a:pt x="31" y="31"/>
                  </a:cubicBezTo>
                  <a:lnTo>
                    <a:pt x="31" y="141"/>
                  </a:lnTo>
                  <a:cubicBezTo>
                    <a:pt x="31" y="155"/>
                    <a:pt x="26" y="167"/>
                    <a:pt x="12" y="167"/>
                  </a:cubicBezTo>
                  <a:lnTo>
                    <a:pt x="0" y="169"/>
                  </a:lnTo>
                  <a:lnTo>
                    <a:pt x="9" y="217"/>
                  </a:lnTo>
                  <a:lnTo>
                    <a:pt x="20" y="217"/>
                  </a:lnTo>
                  <a:cubicBezTo>
                    <a:pt x="57" y="217"/>
                    <a:pt x="82" y="189"/>
                    <a:pt x="82" y="144"/>
                  </a:cubicBezTo>
                  <a:lnTo>
                    <a:pt x="82" y="48"/>
                  </a:lnTo>
                  <a:lnTo>
                    <a:pt x="167" y="48"/>
                  </a:lnTo>
                  <a:lnTo>
                    <a:pt x="167" y="217"/>
                  </a:lnTo>
                  <a:lnTo>
                    <a:pt x="223" y="21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1" name="Freeform 5"/>
            <p:cNvSpPr>
              <a:spLocks noChangeArrowheads="1"/>
            </p:cNvSpPr>
            <p:nvPr/>
          </p:nvSpPr>
          <p:spPr bwMode="auto">
            <a:xfrm>
              <a:off x="11650838" y="266910"/>
              <a:ext cx="130379" cy="115478"/>
            </a:xfrm>
            <a:custGeom>
              <a:avLst/>
              <a:gdLst>
                <a:gd name="T0" fmla="*/ 107 w 308"/>
                <a:gd name="T1" fmla="*/ 248 h 275"/>
                <a:gd name="T2" fmla="*/ 127 w 308"/>
                <a:gd name="T3" fmla="*/ 248 h 275"/>
                <a:gd name="T4" fmla="*/ 127 w 308"/>
                <a:gd name="T5" fmla="*/ 274 h 275"/>
                <a:gd name="T6" fmla="*/ 163 w 308"/>
                <a:gd name="T7" fmla="*/ 274 h 275"/>
                <a:gd name="T8" fmla="*/ 180 w 308"/>
                <a:gd name="T9" fmla="*/ 257 h 275"/>
                <a:gd name="T10" fmla="*/ 180 w 308"/>
                <a:gd name="T11" fmla="*/ 245 h 275"/>
                <a:gd name="T12" fmla="*/ 200 w 308"/>
                <a:gd name="T13" fmla="*/ 245 h 275"/>
                <a:gd name="T14" fmla="*/ 307 w 308"/>
                <a:gd name="T15" fmla="*/ 135 h 275"/>
                <a:gd name="T16" fmla="*/ 200 w 308"/>
                <a:gd name="T17" fmla="*/ 25 h 275"/>
                <a:gd name="T18" fmla="*/ 180 w 308"/>
                <a:gd name="T19" fmla="*/ 25 h 275"/>
                <a:gd name="T20" fmla="*/ 180 w 308"/>
                <a:gd name="T21" fmla="*/ 0 h 275"/>
                <a:gd name="T22" fmla="*/ 144 w 308"/>
                <a:gd name="T23" fmla="*/ 0 h 275"/>
                <a:gd name="T24" fmla="*/ 127 w 308"/>
                <a:gd name="T25" fmla="*/ 17 h 275"/>
                <a:gd name="T26" fmla="*/ 127 w 308"/>
                <a:gd name="T27" fmla="*/ 25 h 275"/>
                <a:gd name="T28" fmla="*/ 107 w 308"/>
                <a:gd name="T29" fmla="*/ 25 h 275"/>
                <a:gd name="T30" fmla="*/ 0 w 308"/>
                <a:gd name="T31" fmla="*/ 135 h 275"/>
                <a:gd name="T32" fmla="*/ 107 w 308"/>
                <a:gd name="T33" fmla="*/ 248 h 275"/>
                <a:gd name="T34" fmla="*/ 180 w 308"/>
                <a:gd name="T35" fmla="*/ 79 h 275"/>
                <a:gd name="T36" fmla="*/ 200 w 308"/>
                <a:gd name="T37" fmla="*/ 79 h 275"/>
                <a:gd name="T38" fmla="*/ 254 w 308"/>
                <a:gd name="T39" fmla="*/ 141 h 275"/>
                <a:gd name="T40" fmla="*/ 200 w 308"/>
                <a:gd name="T41" fmla="*/ 203 h 275"/>
                <a:gd name="T42" fmla="*/ 180 w 308"/>
                <a:gd name="T43" fmla="*/ 203 h 275"/>
                <a:gd name="T44" fmla="*/ 180 w 308"/>
                <a:gd name="T45" fmla="*/ 79 h 275"/>
                <a:gd name="T46" fmla="*/ 107 w 308"/>
                <a:gd name="T47" fmla="*/ 79 h 275"/>
                <a:gd name="T48" fmla="*/ 127 w 308"/>
                <a:gd name="T49" fmla="*/ 79 h 275"/>
                <a:gd name="T50" fmla="*/ 127 w 308"/>
                <a:gd name="T51" fmla="*/ 200 h 275"/>
                <a:gd name="T52" fmla="*/ 107 w 308"/>
                <a:gd name="T53" fmla="*/ 200 h 275"/>
                <a:gd name="T54" fmla="*/ 53 w 308"/>
                <a:gd name="T55" fmla="*/ 138 h 275"/>
                <a:gd name="T56" fmla="*/ 107 w 308"/>
                <a:gd name="T57" fmla="*/ 7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8" h="275" fill="norm" stroke="1" extrusionOk="0">
                  <a:moveTo>
                    <a:pt x="107" y="248"/>
                  </a:moveTo>
                  <a:lnTo>
                    <a:pt x="127" y="248"/>
                  </a:lnTo>
                  <a:lnTo>
                    <a:pt x="127" y="274"/>
                  </a:lnTo>
                  <a:lnTo>
                    <a:pt x="163" y="274"/>
                  </a:lnTo>
                  <a:cubicBezTo>
                    <a:pt x="172" y="274"/>
                    <a:pt x="180" y="265"/>
                    <a:pt x="180" y="257"/>
                  </a:cubicBezTo>
                  <a:lnTo>
                    <a:pt x="180" y="245"/>
                  </a:lnTo>
                  <a:lnTo>
                    <a:pt x="200" y="245"/>
                  </a:lnTo>
                  <a:cubicBezTo>
                    <a:pt x="265" y="245"/>
                    <a:pt x="307" y="200"/>
                    <a:pt x="307" y="135"/>
                  </a:cubicBezTo>
                  <a:cubicBezTo>
                    <a:pt x="307" y="71"/>
                    <a:pt x="265" y="25"/>
                    <a:pt x="200" y="25"/>
                  </a:cubicBezTo>
                  <a:lnTo>
                    <a:pt x="180" y="25"/>
                  </a:lnTo>
                  <a:lnTo>
                    <a:pt x="180" y="0"/>
                  </a:lnTo>
                  <a:lnTo>
                    <a:pt x="144" y="0"/>
                  </a:lnTo>
                  <a:cubicBezTo>
                    <a:pt x="135" y="0"/>
                    <a:pt x="127" y="8"/>
                    <a:pt x="127" y="17"/>
                  </a:cubicBezTo>
                  <a:lnTo>
                    <a:pt x="127" y="25"/>
                  </a:lnTo>
                  <a:lnTo>
                    <a:pt x="107" y="25"/>
                  </a:lnTo>
                  <a:cubicBezTo>
                    <a:pt x="42" y="25"/>
                    <a:pt x="0" y="71"/>
                    <a:pt x="0" y="135"/>
                  </a:cubicBezTo>
                  <a:cubicBezTo>
                    <a:pt x="0" y="203"/>
                    <a:pt x="39" y="248"/>
                    <a:pt x="107" y="248"/>
                  </a:cubicBezTo>
                  <a:close/>
                  <a:moveTo>
                    <a:pt x="180" y="79"/>
                  </a:moveTo>
                  <a:lnTo>
                    <a:pt x="200" y="79"/>
                  </a:lnTo>
                  <a:cubicBezTo>
                    <a:pt x="237" y="79"/>
                    <a:pt x="254" y="102"/>
                    <a:pt x="254" y="141"/>
                  </a:cubicBezTo>
                  <a:cubicBezTo>
                    <a:pt x="254" y="178"/>
                    <a:pt x="237" y="203"/>
                    <a:pt x="200" y="203"/>
                  </a:cubicBezTo>
                  <a:lnTo>
                    <a:pt x="180" y="203"/>
                  </a:lnTo>
                  <a:lnTo>
                    <a:pt x="180" y="79"/>
                  </a:lnTo>
                  <a:close/>
                  <a:moveTo>
                    <a:pt x="107" y="79"/>
                  </a:moveTo>
                  <a:lnTo>
                    <a:pt x="127" y="79"/>
                  </a:lnTo>
                  <a:lnTo>
                    <a:pt x="127" y="200"/>
                  </a:lnTo>
                  <a:lnTo>
                    <a:pt x="107" y="200"/>
                  </a:lnTo>
                  <a:cubicBezTo>
                    <a:pt x="70" y="200"/>
                    <a:pt x="53" y="178"/>
                    <a:pt x="53" y="138"/>
                  </a:cubicBezTo>
                  <a:cubicBezTo>
                    <a:pt x="53" y="102"/>
                    <a:pt x="70" y="79"/>
                    <a:pt x="107" y="7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2" name="Freeform 6"/>
            <p:cNvSpPr>
              <a:spLocks noChangeArrowheads="1"/>
            </p:cNvSpPr>
            <p:nvPr/>
          </p:nvSpPr>
          <p:spPr bwMode="auto">
            <a:xfrm>
              <a:off x="11553985" y="279946"/>
              <a:ext cx="89403" cy="93127"/>
            </a:xfrm>
            <a:custGeom>
              <a:avLst/>
              <a:gdLst>
                <a:gd name="T0" fmla="*/ 17 w 213"/>
                <a:gd name="T1" fmla="*/ 220 h 221"/>
                <a:gd name="T2" fmla="*/ 130 w 213"/>
                <a:gd name="T3" fmla="*/ 220 h 221"/>
                <a:gd name="T4" fmla="*/ 212 w 213"/>
                <a:gd name="T5" fmla="*/ 138 h 221"/>
                <a:gd name="T6" fmla="*/ 130 w 213"/>
                <a:gd name="T7" fmla="*/ 57 h 221"/>
                <a:gd name="T8" fmla="*/ 54 w 213"/>
                <a:gd name="T9" fmla="*/ 57 h 221"/>
                <a:gd name="T10" fmla="*/ 54 w 213"/>
                <a:gd name="T11" fmla="*/ 0 h 221"/>
                <a:gd name="T12" fmla="*/ 0 w 213"/>
                <a:gd name="T13" fmla="*/ 0 h 221"/>
                <a:gd name="T14" fmla="*/ 0 w 213"/>
                <a:gd name="T15" fmla="*/ 203 h 221"/>
                <a:gd name="T16" fmla="*/ 17 w 213"/>
                <a:gd name="T17" fmla="*/ 220 h 221"/>
                <a:gd name="T18" fmla="*/ 54 w 213"/>
                <a:gd name="T19" fmla="*/ 107 h 221"/>
                <a:gd name="T20" fmla="*/ 130 w 213"/>
                <a:gd name="T21" fmla="*/ 107 h 221"/>
                <a:gd name="T22" fmla="*/ 158 w 213"/>
                <a:gd name="T23" fmla="*/ 141 h 221"/>
                <a:gd name="T24" fmla="*/ 130 w 213"/>
                <a:gd name="T25" fmla="*/ 172 h 221"/>
                <a:gd name="T26" fmla="*/ 54 w 213"/>
                <a:gd name="T27" fmla="*/ 172 h 221"/>
                <a:gd name="T28" fmla="*/ 54 w 213"/>
                <a:gd name="T29" fmla="*/ 10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3" h="221" fill="norm" stroke="1" extrusionOk="0">
                  <a:moveTo>
                    <a:pt x="17" y="220"/>
                  </a:moveTo>
                  <a:lnTo>
                    <a:pt x="130" y="220"/>
                  </a:lnTo>
                  <a:cubicBezTo>
                    <a:pt x="175" y="220"/>
                    <a:pt x="212" y="186"/>
                    <a:pt x="212" y="138"/>
                  </a:cubicBezTo>
                  <a:cubicBezTo>
                    <a:pt x="212" y="93"/>
                    <a:pt x="184" y="57"/>
                    <a:pt x="130" y="57"/>
                  </a:cubicBezTo>
                  <a:lnTo>
                    <a:pt x="54" y="57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03"/>
                  </a:lnTo>
                  <a:cubicBezTo>
                    <a:pt x="0" y="212"/>
                    <a:pt x="9" y="220"/>
                    <a:pt x="17" y="220"/>
                  </a:cubicBezTo>
                  <a:close/>
                  <a:moveTo>
                    <a:pt x="54" y="107"/>
                  </a:moveTo>
                  <a:lnTo>
                    <a:pt x="130" y="107"/>
                  </a:lnTo>
                  <a:cubicBezTo>
                    <a:pt x="144" y="107"/>
                    <a:pt x="158" y="119"/>
                    <a:pt x="158" y="141"/>
                  </a:cubicBezTo>
                  <a:cubicBezTo>
                    <a:pt x="158" y="161"/>
                    <a:pt x="144" y="172"/>
                    <a:pt x="130" y="172"/>
                  </a:cubicBezTo>
                  <a:lnTo>
                    <a:pt x="54" y="172"/>
                  </a:lnTo>
                  <a:lnTo>
                    <a:pt x="54" y="10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3" name="Freeform 7"/>
            <p:cNvSpPr>
              <a:spLocks noChangeArrowheads="1"/>
            </p:cNvSpPr>
            <p:nvPr/>
          </p:nvSpPr>
          <p:spPr bwMode="auto">
            <a:xfrm>
              <a:off x="11779353" y="278087"/>
              <a:ext cx="100578" cy="94989"/>
            </a:xfrm>
            <a:custGeom>
              <a:avLst/>
              <a:gdLst>
                <a:gd name="T0" fmla="*/ 57 w 236"/>
                <a:gd name="T1" fmla="*/ 208 h 226"/>
                <a:gd name="T2" fmla="*/ 65 w 236"/>
                <a:gd name="T3" fmla="*/ 175 h 226"/>
                <a:gd name="T4" fmla="*/ 167 w 236"/>
                <a:gd name="T5" fmla="*/ 175 h 226"/>
                <a:gd name="T6" fmla="*/ 175 w 236"/>
                <a:gd name="T7" fmla="*/ 208 h 226"/>
                <a:gd name="T8" fmla="*/ 195 w 236"/>
                <a:gd name="T9" fmla="*/ 225 h 226"/>
                <a:gd name="T10" fmla="*/ 235 w 236"/>
                <a:gd name="T11" fmla="*/ 225 h 226"/>
                <a:gd name="T12" fmla="*/ 198 w 236"/>
                <a:gd name="T13" fmla="*/ 62 h 226"/>
                <a:gd name="T14" fmla="*/ 119 w 236"/>
                <a:gd name="T15" fmla="*/ 0 h 226"/>
                <a:gd name="T16" fmla="*/ 40 w 236"/>
                <a:gd name="T17" fmla="*/ 62 h 226"/>
                <a:gd name="T18" fmla="*/ 0 w 236"/>
                <a:gd name="T19" fmla="*/ 225 h 226"/>
                <a:gd name="T20" fmla="*/ 40 w 236"/>
                <a:gd name="T21" fmla="*/ 225 h 226"/>
                <a:gd name="T22" fmla="*/ 57 w 236"/>
                <a:gd name="T23" fmla="*/ 208 h 226"/>
                <a:gd name="T24" fmla="*/ 88 w 236"/>
                <a:gd name="T25" fmla="*/ 73 h 226"/>
                <a:gd name="T26" fmla="*/ 116 w 236"/>
                <a:gd name="T27" fmla="*/ 50 h 226"/>
                <a:gd name="T28" fmla="*/ 144 w 236"/>
                <a:gd name="T29" fmla="*/ 73 h 226"/>
                <a:gd name="T30" fmla="*/ 156 w 236"/>
                <a:gd name="T31" fmla="*/ 129 h 226"/>
                <a:gd name="T32" fmla="*/ 74 w 236"/>
                <a:gd name="T33" fmla="*/ 129 h 226"/>
                <a:gd name="T34" fmla="*/ 88 w 236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226" fill="norm" stroke="1" extrusionOk="0">
                  <a:moveTo>
                    <a:pt x="57" y="208"/>
                  </a:moveTo>
                  <a:lnTo>
                    <a:pt x="65" y="175"/>
                  </a:lnTo>
                  <a:lnTo>
                    <a:pt x="167" y="175"/>
                  </a:lnTo>
                  <a:lnTo>
                    <a:pt x="175" y="208"/>
                  </a:lnTo>
                  <a:cubicBezTo>
                    <a:pt x="178" y="217"/>
                    <a:pt x="187" y="225"/>
                    <a:pt x="195" y="225"/>
                  </a:cubicBezTo>
                  <a:lnTo>
                    <a:pt x="235" y="225"/>
                  </a:lnTo>
                  <a:lnTo>
                    <a:pt x="198" y="62"/>
                  </a:lnTo>
                  <a:cubicBezTo>
                    <a:pt x="189" y="25"/>
                    <a:pt x="167" y="0"/>
                    <a:pt x="119" y="0"/>
                  </a:cubicBezTo>
                  <a:cubicBezTo>
                    <a:pt x="71" y="0"/>
                    <a:pt x="46" y="25"/>
                    <a:pt x="40" y="62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7"/>
                    <a:pt x="57" y="208"/>
                  </a:cubicBezTo>
                  <a:close/>
                  <a:moveTo>
                    <a:pt x="88" y="73"/>
                  </a:move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4" y="129"/>
                  </a:lnTo>
                  <a:lnTo>
                    <a:pt x="88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4" name="Freeform 8"/>
            <p:cNvSpPr>
              <a:spLocks noChangeArrowheads="1"/>
            </p:cNvSpPr>
            <p:nvPr/>
          </p:nvSpPr>
          <p:spPr bwMode="auto">
            <a:xfrm>
              <a:off x="11909732" y="410329"/>
              <a:ext cx="94991" cy="93127"/>
            </a:xfrm>
            <a:custGeom>
              <a:avLst/>
              <a:gdLst>
                <a:gd name="T0" fmla="*/ 199 w 223"/>
                <a:gd name="T1" fmla="*/ 103 h 220"/>
                <a:gd name="T2" fmla="*/ 214 w 223"/>
                <a:gd name="T3" fmla="*/ 64 h 220"/>
                <a:gd name="T4" fmla="*/ 146 w 223"/>
                <a:gd name="T5" fmla="*/ 0 h 220"/>
                <a:gd name="T6" fmla="*/ 17 w 223"/>
                <a:gd name="T7" fmla="*/ 0 h 220"/>
                <a:gd name="T8" fmla="*/ 0 w 223"/>
                <a:gd name="T9" fmla="*/ 17 h 220"/>
                <a:gd name="T10" fmla="*/ 0 w 223"/>
                <a:gd name="T11" fmla="*/ 202 h 220"/>
                <a:gd name="T12" fmla="*/ 17 w 223"/>
                <a:gd name="T13" fmla="*/ 219 h 220"/>
                <a:gd name="T14" fmla="*/ 154 w 223"/>
                <a:gd name="T15" fmla="*/ 219 h 220"/>
                <a:gd name="T16" fmla="*/ 222 w 223"/>
                <a:gd name="T17" fmla="*/ 151 h 220"/>
                <a:gd name="T18" fmla="*/ 199 w 223"/>
                <a:gd name="T19" fmla="*/ 103 h 220"/>
                <a:gd name="T20" fmla="*/ 53 w 223"/>
                <a:gd name="T21" fmla="*/ 44 h 220"/>
                <a:gd name="T22" fmla="*/ 146 w 223"/>
                <a:gd name="T23" fmla="*/ 44 h 220"/>
                <a:gd name="T24" fmla="*/ 163 w 223"/>
                <a:gd name="T25" fmla="*/ 67 h 220"/>
                <a:gd name="T26" fmla="*/ 146 w 223"/>
                <a:gd name="T27" fmla="*/ 89 h 220"/>
                <a:gd name="T28" fmla="*/ 53 w 223"/>
                <a:gd name="T29" fmla="*/ 89 h 220"/>
                <a:gd name="T30" fmla="*/ 53 w 223"/>
                <a:gd name="T31" fmla="*/ 44 h 220"/>
                <a:gd name="T32" fmla="*/ 152 w 223"/>
                <a:gd name="T33" fmla="*/ 171 h 220"/>
                <a:gd name="T34" fmla="*/ 53 w 223"/>
                <a:gd name="T35" fmla="*/ 171 h 220"/>
                <a:gd name="T36" fmla="*/ 53 w 223"/>
                <a:gd name="T37" fmla="*/ 129 h 220"/>
                <a:gd name="T38" fmla="*/ 152 w 223"/>
                <a:gd name="T39" fmla="*/ 129 h 220"/>
                <a:gd name="T40" fmla="*/ 168 w 223"/>
                <a:gd name="T41" fmla="*/ 151 h 220"/>
                <a:gd name="T42" fmla="*/ 152 w 223"/>
                <a:gd name="T43" fmla="*/ 17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3" h="220" fill="norm" stroke="1" extrusionOk="0">
                  <a:moveTo>
                    <a:pt x="199" y="103"/>
                  </a:moveTo>
                  <a:cubicBezTo>
                    <a:pt x="208" y="95"/>
                    <a:pt x="214" y="81"/>
                    <a:pt x="214" y="64"/>
                  </a:cubicBezTo>
                  <a:cubicBezTo>
                    <a:pt x="214" y="25"/>
                    <a:pt x="183" y="0"/>
                    <a:pt x="146" y="0"/>
                  </a:cubicBezTo>
                  <a:lnTo>
                    <a:pt x="17" y="0"/>
                  </a:lnTo>
                  <a:cubicBezTo>
                    <a:pt x="9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0"/>
                    <a:pt x="9" y="219"/>
                    <a:pt x="17" y="219"/>
                  </a:cubicBezTo>
                  <a:lnTo>
                    <a:pt x="154" y="219"/>
                  </a:lnTo>
                  <a:cubicBezTo>
                    <a:pt x="194" y="219"/>
                    <a:pt x="222" y="191"/>
                    <a:pt x="222" y="151"/>
                  </a:cubicBezTo>
                  <a:cubicBezTo>
                    <a:pt x="222" y="129"/>
                    <a:pt x="214" y="114"/>
                    <a:pt x="199" y="103"/>
                  </a:cubicBezTo>
                  <a:close/>
                  <a:moveTo>
                    <a:pt x="53" y="44"/>
                  </a:moveTo>
                  <a:lnTo>
                    <a:pt x="146" y="44"/>
                  </a:lnTo>
                  <a:cubicBezTo>
                    <a:pt x="154" y="44"/>
                    <a:pt x="163" y="53"/>
                    <a:pt x="163" y="67"/>
                  </a:cubicBezTo>
                  <a:cubicBezTo>
                    <a:pt x="163" y="82"/>
                    <a:pt x="154" y="86"/>
                    <a:pt x="146" y="89"/>
                  </a:cubicBezTo>
                  <a:lnTo>
                    <a:pt x="53" y="89"/>
                  </a:lnTo>
                  <a:lnTo>
                    <a:pt x="53" y="44"/>
                  </a:lnTo>
                  <a:close/>
                  <a:moveTo>
                    <a:pt x="152" y="171"/>
                  </a:moveTo>
                  <a:lnTo>
                    <a:pt x="53" y="171"/>
                  </a:lnTo>
                  <a:lnTo>
                    <a:pt x="53" y="129"/>
                  </a:lnTo>
                  <a:lnTo>
                    <a:pt x="152" y="129"/>
                  </a:lnTo>
                  <a:cubicBezTo>
                    <a:pt x="160" y="129"/>
                    <a:pt x="168" y="137"/>
                    <a:pt x="168" y="151"/>
                  </a:cubicBezTo>
                  <a:cubicBezTo>
                    <a:pt x="166" y="162"/>
                    <a:pt x="157" y="171"/>
                    <a:pt x="152" y="17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5" name="Freeform 9"/>
            <p:cNvSpPr>
              <a:spLocks noChangeArrowheads="1"/>
            </p:cNvSpPr>
            <p:nvPr/>
          </p:nvSpPr>
          <p:spPr bwMode="auto">
            <a:xfrm>
              <a:off x="11797979" y="406606"/>
              <a:ext cx="102441" cy="94991"/>
            </a:xfrm>
            <a:custGeom>
              <a:avLst/>
              <a:gdLst>
                <a:gd name="T0" fmla="*/ 130 w 243"/>
                <a:gd name="T1" fmla="*/ 0 h 226"/>
                <a:gd name="T2" fmla="*/ 113 w 243"/>
                <a:gd name="T3" fmla="*/ 0 h 226"/>
                <a:gd name="T4" fmla="*/ 0 w 243"/>
                <a:gd name="T5" fmla="*/ 112 h 226"/>
                <a:gd name="T6" fmla="*/ 113 w 243"/>
                <a:gd name="T7" fmla="*/ 225 h 226"/>
                <a:gd name="T8" fmla="*/ 130 w 243"/>
                <a:gd name="T9" fmla="*/ 225 h 226"/>
                <a:gd name="T10" fmla="*/ 242 w 243"/>
                <a:gd name="T11" fmla="*/ 112 h 226"/>
                <a:gd name="T12" fmla="*/ 130 w 243"/>
                <a:gd name="T13" fmla="*/ 0 h 226"/>
                <a:gd name="T14" fmla="*/ 127 w 243"/>
                <a:gd name="T15" fmla="*/ 183 h 226"/>
                <a:gd name="T16" fmla="*/ 115 w 243"/>
                <a:gd name="T17" fmla="*/ 183 h 226"/>
                <a:gd name="T18" fmla="*/ 59 w 243"/>
                <a:gd name="T19" fmla="*/ 115 h 226"/>
                <a:gd name="T20" fmla="*/ 115 w 243"/>
                <a:gd name="T21" fmla="*/ 47 h 226"/>
                <a:gd name="T22" fmla="*/ 127 w 243"/>
                <a:gd name="T23" fmla="*/ 47 h 226"/>
                <a:gd name="T24" fmla="*/ 183 w 243"/>
                <a:gd name="T25" fmla="*/ 115 h 226"/>
                <a:gd name="T26" fmla="*/ 127 w 243"/>
                <a:gd name="T27" fmla="*/ 18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" h="226" fill="norm" stroke="1" extrusionOk="0">
                  <a:moveTo>
                    <a:pt x="130" y="0"/>
                  </a:moveTo>
                  <a:lnTo>
                    <a:pt x="113" y="0"/>
                  </a:lnTo>
                  <a:cubicBezTo>
                    <a:pt x="48" y="0"/>
                    <a:pt x="0" y="47"/>
                    <a:pt x="0" y="112"/>
                  </a:cubicBezTo>
                  <a:cubicBezTo>
                    <a:pt x="0" y="180"/>
                    <a:pt x="45" y="225"/>
                    <a:pt x="113" y="225"/>
                  </a:cubicBezTo>
                  <a:lnTo>
                    <a:pt x="130" y="225"/>
                  </a:lnTo>
                  <a:cubicBezTo>
                    <a:pt x="194" y="225"/>
                    <a:pt x="242" y="177"/>
                    <a:pt x="242" y="112"/>
                  </a:cubicBezTo>
                  <a:cubicBezTo>
                    <a:pt x="240" y="47"/>
                    <a:pt x="194" y="0"/>
                    <a:pt x="130" y="0"/>
                  </a:cubicBezTo>
                  <a:close/>
                  <a:moveTo>
                    <a:pt x="127" y="183"/>
                  </a:moveTo>
                  <a:lnTo>
                    <a:pt x="115" y="183"/>
                  </a:lnTo>
                  <a:cubicBezTo>
                    <a:pt x="79" y="183"/>
                    <a:pt x="59" y="152"/>
                    <a:pt x="59" y="115"/>
                  </a:cubicBezTo>
                  <a:cubicBezTo>
                    <a:pt x="59" y="75"/>
                    <a:pt x="79" y="47"/>
                    <a:pt x="115" y="47"/>
                  </a:cubicBezTo>
                  <a:lnTo>
                    <a:pt x="127" y="47"/>
                  </a:lnTo>
                  <a:cubicBezTo>
                    <a:pt x="163" y="47"/>
                    <a:pt x="183" y="78"/>
                    <a:pt x="183" y="115"/>
                  </a:cubicBezTo>
                  <a:cubicBezTo>
                    <a:pt x="183" y="152"/>
                    <a:pt x="163" y="183"/>
                    <a:pt x="127" y="18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6" name="Freeform 11"/>
            <p:cNvSpPr>
              <a:spLocks noChangeArrowheads="1"/>
            </p:cNvSpPr>
            <p:nvPr/>
          </p:nvSpPr>
          <p:spPr bwMode="auto">
            <a:xfrm>
              <a:off x="11425468" y="410332"/>
              <a:ext cx="85678" cy="93127"/>
            </a:xfrm>
            <a:custGeom>
              <a:avLst/>
              <a:gdLst>
                <a:gd name="T0" fmla="*/ 6 w 204"/>
                <a:gd name="T1" fmla="*/ 33 h 220"/>
                <a:gd name="T2" fmla="*/ 26 w 204"/>
                <a:gd name="T3" fmla="*/ 50 h 220"/>
                <a:gd name="T4" fmla="*/ 76 w 204"/>
                <a:gd name="T5" fmla="*/ 50 h 220"/>
                <a:gd name="T6" fmla="*/ 76 w 204"/>
                <a:gd name="T7" fmla="*/ 219 h 220"/>
                <a:gd name="T8" fmla="*/ 130 w 204"/>
                <a:gd name="T9" fmla="*/ 219 h 220"/>
                <a:gd name="T10" fmla="*/ 130 w 204"/>
                <a:gd name="T11" fmla="*/ 50 h 220"/>
                <a:gd name="T12" fmla="*/ 178 w 204"/>
                <a:gd name="T13" fmla="*/ 50 h 220"/>
                <a:gd name="T14" fmla="*/ 198 w 204"/>
                <a:gd name="T15" fmla="*/ 33 h 220"/>
                <a:gd name="T16" fmla="*/ 203 w 204"/>
                <a:gd name="T17" fmla="*/ 0 h 220"/>
                <a:gd name="T18" fmla="*/ 0 w 204"/>
                <a:gd name="T19" fmla="*/ 0 h 220"/>
                <a:gd name="T20" fmla="*/ 6 w 204"/>
                <a:gd name="T21" fmla="*/ 3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4" h="220" fill="norm" stroke="1" extrusionOk="0">
                  <a:moveTo>
                    <a:pt x="6" y="33"/>
                  </a:moveTo>
                  <a:cubicBezTo>
                    <a:pt x="9" y="41"/>
                    <a:pt x="17" y="50"/>
                    <a:pt x="26" y="50"/>
                  </a:cubicBezTo>
                  <a:lnTo>
                    <a:pt x="76" y="50"/>
                  </a:lnTo>
                  <a:lnTo>
                    <a:pt x="76" y="219"/>
                  </a:lnTo>
                  <a:lnTo>
                    <a:pt x="130" y="219"/>
                  </a:lnTo>
                  <a:lnTo>
                    <a:pt x="130" y="50"/>
                  </a:lnTo>
                  <a:lnTo>
                    <a:pt x="178" y="50"/>
                  </a:lnTo>
                  <a:cubicBezTo>
                    <a:pt x="187" y="50"/>
                    <a:pt x="195" y="41"/>
                    <a:pt x="198" y="33"/>
                  </a:cubicBezTo>
                  <a:lnTo>
                    <a:pt x="203" y="0"/>
                  </a:lnTo>
                  <a:lnTo>
                    <a:pt x="0" y="0"/>
                  </a:lnTo>
                  <a:lnTo>
                    <a:pt x="6" y="3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7" name="Freeform 12"/>
            <p:cNvSpPr>
              <a:spLocks noChangeArrowheads="1"/>
            </p:cNvSpPr>
            <p:nvPr/>
          </p:nvSpPr>
          <p:spPr bwMode="auto">
            <a:xfrm>
              <a:off x="12116476" y="410332"/>
              <a:ext cx="89403" cy="91266"/>
            </a:xfrm>
            <a:custGeom>
              <a:avLst/>
              <a:gdLst>
                <a:gd name="T0" fmla="*/ 158 w 210"/>
                <a:gd name="T1" fmla="*/ 86 h 217"/>
                <a:gd name="T2" fmla="*/ 54 w 210"/>
                <a:gd name="T3" fmla="*/ 86 h 217"/>
                <a:gd name="T4" fmla="*/ 54 w 210"/>
                <a:gd name="T5" fmla="*/ 0 h 217"/>
                <a:gd name="T6" fmla="*/ 0 w 210"/>
                <a:gd name="T7" fmla="*/ 0 h 217"/>
                <a:gd name="T8" fmla="*/ 0 w 210"/>
                <a:gd name="T9" fmla="*/ 216 h 217"/>
                <a:gd name="T10" fmla="*/ 54 w 210"/>
                <a:gd name="T11" fmla="*/ 216 h 217"/>
                <a:gd name="T12" fmla="*/ 54 w 210"/>
                <a:gd name="T13" fmla="*/ 131 h 217"/>
                <a:gd name="T14" fmla="*/ 158 w 210"/>
                <a:gd name="T15" fmla="*/ 131 h 217"/>
                <a:gd name="T16" fmla="*/ 158 w 210"/>
                <a:gd name="T17" fmla="*/ 216 h 217"/>
                <a:gd name="T18" fmla="*/ 209 w 210"/>
                <a:gd name="T19" fmla="*/ 216 h 217"/>
                <a:gd name="T20" fmla="*/ 209 w 210"/>
                <a:gd name="T21" fmla="*/ 0 h 217"/>
                <a:gd name="T22" fmla="*/ 158 w 210"/>
                <a:gd name="T23" fmla="*/ 0 h 217"/>
                <a:gd name="T24" fmla="*/ 158 w 210"/>
                <a:gd name="T25" fmla="*/ 8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17" fill="norm" stroke="1" extrusionOk="0">
                  <a:moveTo>
                    <a:pt x="158" y="86"/>
                  </a:moveTo>
                  <a:lnTo>
                    <a:pt x="54" y="86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54" y="216"/>
                  </a:lnTo>
                  <a:lnTo>
                    <a:pt x="54" y="131"/>
                  </a:lnTo>
                  <a:lnTo>
                    <a:pt x="158" y="131"/>
                  </a:lnTo>
                  <a:lnTo>
                    <a:pt x="158" y="216"/>
                  </a:lnTo>
                  <a:lnTo>
                    <a:pt x="209" y="216"/>
                  </a:lnTo>
                  <a:lnTo>
                    <a:pt x="209" y="0"/>
                  </a:lnTo>
                  <a:lnTo>
                    <a:pt x="158" y="0"/>
                  </a:lnTo>
                  <a:lnTo>
                    <a:pt x="158" y="8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8" name="Freeform 13"/>
            <p:cNvSpPr>
              <a:spLocks noChangeArrowheads="1"/>
            </p:cNvSpPr>
            <p:nvPr/>
          </p:nvSpPr>
          <p:spPr bwMode="auto">
            <a:xfrm>
              <a:off x="11604273" y="406618"/>
              <a:ext cx="100578" cy="94991"/>
            </a:xfrm>
            <a:custGeom>
              <a:avLst/>
              <a:gdLst>
                <a:gd name="T0" fmla="*/ 115 w 238"/>
                <a:gd name="T1" fmla="*/ 0 h 226"/>
                <a:gd name="T2" fmla="*/ 36 w 238"/>
                <a:gd name="T3" fmla="*/ 61 h 226"/>
                <a:gd name="T4" fmla="*/ 0 w 238"/>
                <a:gd name="T5" fmla="*/ 225 h 226"/>
                <a:gd name="T6" fmla="*/ 39 w 238"/>
                <a:gd name="T7" fmla="*/ 225 h 226"/>
                <a:gd name="T8" fmla="*/ 59 w 238"/>
                <a:gd name="T9" fmla="*/ 208 h 226"/>
                <a:gd name="T10" fmla="*/ 67 w 238"/>
                <a:gd name="T11" fmla="*/ 174 h 226"/>
                <a:gd name="T12" fmla="*/ 169 w 238"/>
                <a:gd name="T13" fmla="*/ 174 h 226"/>
                <a:gd name="T14" fmla="*/ 178 w 238"/>
                <a:gd name="T15" fmla="*/ 208 h 226"/>
                <a:gd name="T16" fmla="*/ 197 w 238"/>
                <a:gd name="T17" fmla="*/ 225 h 226"/>
                <a:gd name="T18" fmla="*/ 237 w 238"/>
                <a:gd name="T19" fmla="*/ 225 h 226"/>
                <a:gd name="T20" fmla="*/ 200 w 238"/>
                <a:gd name="T21" fmla="*/ 61 h 226"/>
                <a:gd name="T22" fmla="*/ 115 w 238"/>
                <a:gd name="T23" fmla="*/ 0 h 226"/>
                <a:gd name="T24" fmla="*/ 76 w 238"/>
                <a:gd name="T25" fmla="*/ 129 h 226"/>
                <a:gd name="T26" fmla="*/ 87 w 238"/>
                <a:gd name="T27" fmla="*/ 73 h 226"/>
                <a:gd name="T28" fmla="*/ 115 w 238"/>
                <a:gd name="T29" fmla="*/ 50 h 226"/>
                <a:gd name="T30" fmla="*/ 144 w 238"/>
                <a:gd name="T31" fmla="*/ 73 h 226"/>
                <a:gd name="T32" fmla="*/ 155 w 238"/>
                <a:gd name="T33" fmla="*/ 129 h 226"/>
                <a:gd name="T34" fmla="*/ 76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5" y="0"/>
                  </a:moveTo>
                  <a:cubicBezTo>
                    <a:pt x="67" y="0"/>
                    <a:pt x="42" y="26"/>
                    <a:pt x="36" y="61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8" y="225"/>
                    <a:pt x="56" y="219"/>
                    <a:pt x="59" y="208"/>
                  </a:cubicBezTo>
                  <a:lnTo>
                    <a:pt x="67" y="174"/>
                  </a:lnTo>
                  <a:lnTo>
                    <a:pt x="169" y="174"/>
                  </a:lnTo>
                  <a:lnTo>
                    <a:pt x="178" y="208"/>
                  </a:lnTo>
                  <a:cubicBezTo>
                    <a:pt x="180" y="216"/>
                    <a:pt x="189" y="225"/>
                    <a:pt x="197" y="225"/>
                  </a:cubicBezTo>
                  <a:lnTo>
                    <a:pt x="237" y="225"/>
                  </a:lnTo>
                  <a:lnTo>
                    <a:pt x="200" y="61"/>
                  </a:lnTo>
                  <a:cubicBezTo>
                    <a:pt x="189" y="26"/>
                    <a:pt x="166" y="0"/>
                    <a:pt x="115" y="0"/>
                  </a:cubicBezTo>
                  <a:close/>
                  <a:moveTo>
                    <a:pt x="76" y="129"/>
                  </a:moveTo>
                  <a:lnTo>
                    <a:pt x="87" y="73"/>
                  </a:lnTo>
                  <a:cubicBezTo>
                    <a:pt x="90" y="64"/>
                    <a:pt x="95" y="50"/>
                    <a:pt x="115" y="50"/>
                  </a:cubicBezTo>
                  <a:cubicBezTo>
                    <a:pt x="134" y="50"/>
                    <a:pt x="141" y="64"/>
                    <a:pt x="144" y="73"/>
                  </a:cubicBezTo>
                  <a:lnTo>
                    <a:pt x="155" y="129"/>
                  </a:lnTo>
                  <a:lnTo>
                    <a:pt x="76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19" name="Freeform 14"/>
            <p:cNvSpPr>
              <a:spLocks noChangeArrowheads="1"/>
            </p:cNvSpPr>
            <p:nvPr/>
          </p:nvSpPr>
          <p:spPr bwMode="auto">
            <a:xfrm>
              <a:off x="12006585" y="406622"/>
              <a:ext cx="100578" cy="94991"/>
            </a:xfrm>
            <a:custGeom>
              <a:avLst/>
              <a:gdLst>
                <a:gd name="T0" fmla="*/ 116 w 238"/>
                <a:gd name="T1" fmla="*/ 0 h 226"/>
                <a:gd name="T2" fmla="*/ 37 w 238"/>
                <a:gd name="T3" fmla="*/ 61 h 226"/>
                <a:gd name="T4" fmla="*/ 0 w 238"/>
                <a:gd name="T5" fmla="*/ 225 h 226"/>
                <a:gd name="T6" fmla="*/ 40 w 238"/>
                <a:gd name="T7" fmla="*/ 225 h 226"/>
                <a:gd name="T8" fmla="*/ 60 w 238"/>
                <a:gd name="T9" fmla="*/ 208 h 226"/>
                <a:gd name="T10" fmla="*/ 68 w 238"/>
                <a:gd name="T11" fmla="*/ 174 h 226"/>
                <a:gd name="T12" fmla="*/ 170 w 238"/>
                <a:gd name="T13" fmla="*/ 174 h 226"/>
                <a:gd name="T14" fmla="*/ 178 w 238"/>
                <a:gd name="T15" fmla="*/ 208 h 226"/>
                <a:gd name="T16" fmla="*/ 198 w 238"/>
                <a:gd name="T17" fmla="*/ 225 h 226"/>
                <a:gd name="T18" fmla="*/ 237 w 238"/>
                <a:gd name="T19" fmla="*/ 225 h 226"/>
                <a:gd name="T20" fmla="*/ 201 w 238"/>
                <a:gd name="T21" fmla="*/ 61 h 226"/>
                <a:gd name="T22" fmla="*/ 116 w 238"/>
                <a:gd name="T23" fmla="*/ 0 h 226"/>
                <a:gd name="T24" fmla="*/ 77 w 238"/>
                <a:gd name="T25" fmla="*/ 129 h 226"/>
                <a:gd name="T26" fmla="*/ 88 w 238"/>
                <a:gd name="T27" fmla="*/ 73 h 226"/>
                <a:gd name="T28" fmla="*/ 116 w 238"/>
                <a:gd name="T29" fmla="*/ 50 h 226"/>
                <a:gd name="T30" fmla="*/ 144 w 238"/>
                <a:gd name="T31" fmla="*/ 73 h 226"/>
                <a:gd name="T32" fmla="*/ 156 w 238"/>
                <a:gd name="T33" fmla="*/ 129 h 226"/>
                <a:gd name="T34" fmla="*/ 77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6" y="0"/>
                  </a:moveTo>
                  <a:cubicBezTo>
                    <a:pt x="68" y="0"/>
                    <a:pt x="43" y="26"/>
                    <a:pt x="37" y="61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9"/>
                    <a:pt x="60" y="208"/>
                  </a:cubicBezTo>
                  <a:lnTo>
                    <a:pt x="68" y="174"/>
                  </a:lnTo>
                  <a:lnTo>
                    <a:pt x="170" y="174"/>
                  </a:lnTo>
                  <a:lnTo>
                    <a:pt x="178" y="208"/>
                  </a:lnTo>
                  <a:cubicBezTo>
                    <a:pt x="181" y="216"/>
                    <a:pt x="189" y="225"/>
                    <a:pt x="198" y="225"/>
                  </a:cubicBezTo>
                  <a:lnTo>
                    <a:pt x="237" y="225"/>
                  </a:lnTo>
                  <a:lnTo>
                    <a:pt x="201" y="61"/>
                  </a:lnTo>
                  <a:cubicBezTo>
                    <a:pt x="189" y="26"/>
                    <a:pt x="167" y="0"/>
                    <a:pt x="116" y="0"/>
                  </a:cubicBezTo>
                  <a:close/>
                  <a:moveTo>
                    <a:pt x="77" y="129"/>
                  </a:moveTo>
                  <a:lnTo>
                    <a:pt x="88" y="73"/>
                  </a:ln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7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20" name="Freeform 15"/>
            <p:cNvSpPr>
              <a:spLocks noChangeArrowheads="1"/>
            </p:cNvSpPr>
            <p:nvPr/>
          </p:nvSpPr>
          <p:spPr bwMode="auto">
            <a:xfrm>
              <a:off x="11343516" y="410358"/>
              <a:ext cx="89403" cy="93128"/>
            </a:xfrm>
            <a:custGeom>
              <a:avLst/>
              <a:gdLst>
                <a:gd name="T0" fmla="*/ 183 w 212"/>
                <a:gd name="T1" fmla="*/ 165 h 220"/>
                <a:gd name="T2" fmla="*/ 107 w 212"/>
                <a:gd name="T3" fmla="*/ 165 h 220"/>
                <a:gd name="T4" fmla="*/ 53 w 212"/>
                <a:gd name="T5" fmla="*/ 106 h 220"/>
                <a:gd name="T6" fmla="*/ 107 w 212"/>
                <a:gd name="T7" fmla="*/ 47 h 220"/>
                <a:gd name="T8" fmla="*/ 158 w 212"/>
                <a:gd name="T9" fmla="*/ 47 h 220"/>
                <a:gd name="T10" fmla="*/ 177 w 212"/>
                <a:gd name="T11" fmla="*/ 32 h 220"/>
                <a:gd name="T12" fmla="*/ 186 w 212"/>
                <a:gd name="T13" fmla="*/ 0 h 220"/>
                <a:gd name="T14" fmla="*/ 107 w 212"/>
                <a:gd name="T15" fmla="*/ 0 h 220"/>
                <a:gd name="T16" fmla="*/ 0 w 212"/>
                <a:gd name="T17" fmla="*/ 109 h 220"/>
                <a:gd name="T18" fmla="*/ 107 w 212"/>
                <a:gd name="T19" fmla="*/ 219 h 220"/>
                <a:gd name="T20" fmla="*/ 211 w 212"/>
                <a:gd name="T21" fmla="*/ 219 h 220"/>
                <a:gd name="T22" fmla="*/ 211 w 212"/>
                <a:gd name="T23" fmla="*/ 219 h 220"/>
                <a:gd name="T24" fmla="*/ 203 w 212"/>
                <a:gd name="T25" fmla="*/ 185 h 220"/>
                <a:gd name="T26" fmla="*/ 183 w 212"/>
                <a:gd name="T27" fmla="*/ 16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220" fill="norm" stroke="1" extrusionOk="0">
                  <a:moveTo>
                    <a:pt x="183" y="165"/>
                  </a:moveTo>
                  <a:lnTo>
                    <a:pt x="107" y="165"/>
                  </a:lnTo>
                  <a:cubicBezTo>
                    <a:pt x="73" y="165"/>
                    <a:pt x="53" y="140"/>
                    <a:pt x="53" y="106"/>
                  </a:cubicBezTo>
                  <a:cubicBezTo>
                    <a:pt x="53" y="72"/>
                    <a:pt x="73" y="47"/>
                    <a:pt x="107" y="47"/>
                  </a:cubicBezTo>
                  <a:lnTo>
                    <a:pt x="158" y="47"/>
                  </a:lnTo>
                  <a:cubicBezTo>
                    <a:pt x="166" y="47"/>
                    <a:pt x="175" y="41"/>
                    <a:pt x="177" y="32"/>
                  </a:cubicBezTo>
                  <a:lnTo>
                    <a:pt x="186" y="0"/>
                  </a:lnTo>
                  <a:lnTo>
                    <a:pt x="107" y="0"/>
                  </a:lnTo>
                  <a:cubicBezTo>
                    <a:pt x="45" y="0"/>
                    <a:pt x="0" y="44"/>
                    <a:pt x="0" y="109"/>
                  </a:cubicBezTo>
                  <a:cubicBezTo>
                    <a:pt x="0" y="174"/>
                    <a:pt x="45" y="219"/>
                    <a:pt x="107" y="219"/>
                  </a:cubicBezTo>
                  <a:lnTo>
                    <a:pt x="211" y="219"/>
                  </a:lnTo>
                  <a:lnTo>
                    <a:pt x="211" y="219"/>
                  </a:lnTo>
                  <a:lnTo>
                    <a:pt x="203" y="185"/>
                  </a:lnTo>
                  <a:cubicBezTo>
                    <a:pt x="200" y="171"/>
                    <a:pt x="191" y="165"/>
                    <a:pt x="183" y="16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21" name="Freeform 16"/>
            <p:cNvSpPr>
              <a:spLocks noChangeArrowheads="1"/>
            </p:cNvSpPr>
            <p:nvPr/>
          </p:nvSpPr>
          <p:spPr bwMode="auto">
            <a:xfrm>
              <a:off x="11516734" y="410353"/>
              <a:ext cx="89403" cy="93128"/>
            </a:xfrm>
            <a:custGeom>
              <a:avLst/>
              <a:gdLst>
                <a:gd name="T0" fmla="*/ 130 w 212"/>
                <a:gd name="T1" fmla="*/ 0 h 220"/>
                <a:gd name="T2" fmla="*/ 17 w 212"/>
                <a:gd name="T3" fmla="*/ 0 h 220"/>
                <a:gd name="T4" fmla="*/ 0 w 212"/>
                <a:gd name="T5" fmla="*/ 17 h 220"/>
                <a:gd name="T6" fmla="*/ 0 w 212"/>
                <a:gd name="T7" fmla="*/ 219 h 220"/>
                <a:gd name="T8" fmla="*/ 53 w 212"/>
                <a:gd name="T9" fmla="*/ 219 h 220"/>
                <a:gd name="T10" fmla="*/ 53 w 212"/>
                <a:gd name="T11" fmla="*/ 162 h 220"/>
                <a:gd name="T12" fmla="*/ 130 w 212"/>
                <a:gd name="T13" fmla="*/ 162 h 220"/>
                <a:gd name="T14" fmla="*/ 211 w 212"/>
                <a:gd name="T15" fmla="*/ 81 h 220"/>
                <a:gd name="T16" fmla="*/ 130 w 212"/>
                <a:gd name="T17" fmla="*/ 0 h 220"/>
                <a:gd name="T18" fmla="*/ 130 w 212"/>
                <a:gd name="T19" fmla="*/ 112 h 220"/>
                <a:gd name="T20" fmla="*/ 53 w 212"/>
                <a:gd name="T21" fmla="*/ 112 h 220"/>
                <a:gd name="T22" fmla="*/ 53 w 212"/>
                <a:gd name="T23" fmla="*/ 47 h 220"/>
                <a:gd name="T24" fmla="*/ 130 w 212"/>
                <a:gd name="T25" fmla="*/ 47 h 220"/>
                <a:gd name="T26" fmla="*/ 158 w 212"/>
                <a:gd name="T27" fmla="*/ 78 h 220"/>
                <a:gd name="T28" fmla="*/ 130 w 212"/>
                <a:gd name="T29" fmla="*/ 11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2" h="220" fill="norm" stroke="1" extrusionOk="0">
                  <a:moveTo>
                    <a:pt x="130" y="0"/>
                  </a:move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19"/>
                  </a:lnTo>
                  <a:lnTo>
                    <a:pt x="53" y="219"/>
                  </a:lnTo>
                  <a:lnTo>
                    <a:pt x="53" y="162"/>
                  </a:lnTo>
                  <a:lnTo>
                    <a:pt x="130" y="162"/>
                  </a:lnTo>
                  <a:cubicBezTo>
                    <a:pt x="180" y="162"/>
                    <a:pt x="211" y="129"/>
                    <a:pt x="211" y="81"/>
                  </a:cubicBezTo>
                  <a:cubicBezTo>
                    <a:pt x="211" y="33"/>
                    <a:pt x="178" y="0"/>
                    <a:pt x="130" y="0"/>
                  </a:cubicBezTo>
                  <a:close/>
                  <a:moveTo>
                    <a:pt x="130" y="112"/>
                  </a:moveTo>
                  <a:lnTo>
                    <a:pt x="53" y="112"/>
                  </a:lnTo>
                  <a:lnTo>
                    <a:pt x="53" y="47"/>
                  </a:lnTo>
                  <a:lnTo>
                    <a:pt x="130" y="47"/>
                  </a:lnTo>
                  <a:cubicBezTo>
                    <a:pt x="144" y="47"/>
                    <a:pt x="158" y="58"/>
                    <a:pt x="158" y="78"/>
                  </a:cubicBezTo>
                  <a:cubicBezTo>
                    <a:pt x="158" y="100"/>
                    <a:pt x="144" y="112"/>
                    <a:pt x="130" y="1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22" name="Freeform 17"/>
            <p:cNvSpPr>
              <a:spLocks noChangeArrowheads="1"/>
            </p:cNvSpPr>
            <p:nvPr/>
          </p:nvSpPr>
          <p:spPr bwMode="auto">
            <a:xfrm>
              <a:off x="12325081" y="408493"/>
              <a:ext cx="81952" cy="93128"/>
            </a:xfrm>
            <a:custGeom>
              <a:avLst/>
              <a:gdLst>
                <a:gd name="T0" fmla="*/ 166 w 196"/>
                <a:gd name="T1" fmla="*/ 47 h 220"/>
                <a:gd name="T2" fmla="*/ 186 w 196"/>
                <a:gd name="T3" fmla="*/ 31 h 220"/>
                <a:gd name="T4" fmla="*/ 195 w 196"/>
                <a:gd name="T5" fmla="*/ 0 h 220"/>
                <a:gd name="T6" fmla="*/ 17 w 196"/>
                <a:gd name="T7" fmla="*/ 0 h 220"/>
                <a:gd name="T8" fmla="*/ 0 w 196"/>
                <a:gd name="T9" fmla="*/ 17 h 220"/>
                <a:gd name="T10" fmla="*/ 0 w 196"/>
                <a:gd name="T11" fmla="*/ 202 h 220"/>
                <a:gd name="T12" fmla="*/ 17 w 196"/>
                <a:gd name="T13" fmla="*/ 219 h 220"/>
                <a:gd name="T14" fmla="*/ 195 w 196"/>
                <a:gd name="T15" fmla="*/ 219 h 220"/>
                <a:gd name="T16" fmla="*/ 186 w 196"/>
                <a:gd name="T17" fmla="*/ 188 h 220"/>
                <a:gd name="T18" fmla="*/ 166 w 196"/>
                <a:gd name="T19" fmla="*/ 171 h 220"/>
                <a:gd name="T20" fmla="*/ 51 w 196"/>
                <a:gd name="T21" fmla="*/ 171 h 220"/>
                <a:gd name="T22" fmla="*/ 51 w 196"/>
                <a:gd name="T23" fmla="*/ 129 h 220"/>
                <a:gd name="T24" fmla="*/ 175 w 196"/>
                <a:gd name="T25" fmla="*/ 129 h 220"/>
                <a:gd name="T26" fmla="*/ 175 w 196"/>
                <a:gd name="T27" fmla="*/ 86 h 220"/>
                <a:gd name="T28" fmla="*/ 51 w 196"/>
                <a:gd name="T29" fmla="*/ 86 h 220"/>
                <a:gd name="T30" fmla="*/ 51 w 196"/>
                <a:gd name="T31" fmla="*/ 44 h 220"/>
                <a:gd name="T32" fmla="*/ 166 w 196"/>
                <a:gd name="T33" fmla="*/ 44 h 220"/>
                <a:gd name="T34" fmla="*/ 166 w 196"/>
                <a:gd name="T35" fmla="*/ 4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220" fill="norm" stroke="1" extrusionOk="0">
                  <a:moveTo>
                    <a:pt x="166" y="47"/>
                  </a:moveTo>
                  <a:cubicBezTo>
                    <a:pt x="175" y="47"/>
                    <a:pt x="183" y="44"/>
                    <a:pt x="186" y="31"/>
                  </a:cubicBezTo>
                  <a:lnTo>
                    <a:pt x="195" y="0"/>
                  </a:ln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1"/>
                    <a:pt x="8" y="219"/>
                    <a:pt x="17" y="219"/>
                  </a:cubicBezTo>
                  <a:lnTo>
                    <a:pt x="195" y="219"/>
                  </a:lnTo>
                  <a:lnTo>
                    <a:pt x="186" y="188"/>
                  </a:lnTo>
                  <a:cubicBezTo>
                    <a:pt x="183" y="177"/>
                    <a:pt x="175" y="171"/>
                    <a:pt x="166" y="171"/>
                  </a:cubicBezTo>
                  <a:lnTo>
                    <a:pt x="51" y="171"/>
                  </a:lnTo>
                  <a:lnTo>
                    <a:pt x="51" y="129"/>
                  </a:lnTo>
                  <a:lnTo>
                    <a:pt x="175" y="129"/>
                  </a:lnTo>
                  <a:lnTo>
                    <a:pt x="175" y="86"/>
                  </a:lnTo>
                  <a:lnTo>
                    <a:pt x="51" y="86"/>
                  </a:lnTo>
                  <a:lnTo>
                    <a:pt x="51" y="44"/>
                  </a:lnTo>
                  <a:lnTo>
                    <a:pt x="166" y="44"/>
                  </a:lnTo>
                  <a:lnTo>
                    <a:pt x="166" y="4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23" name="Freeform 18"/>
            <p:cNvSpPr>
              <a:spLocks noChangeArrowheads="1"/>
            </p:cNvSpPr>
            <p:nvPr/>
          </p:nvSpPr>
          <p:spPr bwMode="auto">
            <a:xfrm>
              <a:off x="12218914" y="410357"/>
              <a:ext cx="89403" cy="91266"/>
            </a:xfrm>
            <a:custGeom>
              <a:avLst/>
              <a:gdLst>
                <a:gd name="T0" fmla="*/ 146 w 212"/>
                <a:gd name="T1" fmla="*/ 14 h 217"/>
                <a:gd name="T2" fmla="*/ 53 w 212"/>
                <a:gd name="T3" fmla="*/ 143 h 217"/>
                <a:gd name="T4" fmla="*/ 53 w 212"/>
                <a:gd name="T5" fmla="*/ 0 h 217"/>
                <a:gd name="T6" fmla="*/ 0 w 212"/>
                <a:gd name="T7" fmla="*/ 0 h 217"/>
                <a:gd name="T8" fmla="*/ 0 w 212"/>
                <a:gd name="T9" fmla="*/ 216 h 217"/>
                <a:gd name="T10" fmla="*/ 39 w 212"/>
                <a:gd name="T11" fmla="*/ 216 h 217"/>
                <a:gd name="T12" fmla="*/ 65 w 212"/>
                <a:gd name="T13" fmla="*/ 202 h 217"/>
                <a:gd name="T14" fmla="*/ 158 w 212"/>
                <a:gd name="T15" fmla="*/ 72 h 217"/>
                <a:gd name="T16" fmla="*/ 158 w 212"/>
                <a:gd name="T17" fmla="*/ 216 h 217"/>
                <a:gd name="T18" fmla="*/ 211 w 212"/>
                <a:gd name="T19" fmla="*/ 216 h 217"/>
                <a:gd name="T20" fmla="*/ 211 w 212"/>
                <a:gd name="T21" fmla="*/ 0 h 217"/>
                <a:gd name="T22" fmla="*/ 172 w 212"/>
                <a:gd name="T23" fmla="*/ 0 h 217"/>
                <a:gd name="T24" fmla="*/ 146 w 212"/>
                <a:gd name="T25" fmla="*/ 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17" fill="norm" stroke="1" extrusionOk="0">
                  <a:moveTo>
                    <a:pt x="146" y="14"/>
                  </a:moveTo>
                  <a:lnTo>
                    <a:pt x="53" y="143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39" y="216"/>
                  </a:lnTo>
                  <a:cubicBezTo>
                    <a:pt x="48" y="216"/>
                    <a:pt x="59" y="210"/>
                    <a:pt x="65" y="202"/>
                  </a:cubicBezTo>
                  <a:lnTo>
                    <a:pt x="158" y="72"/>
                  </a:lnTo>
                  <a:lnTo>
                    <a:pt x="158" y="216"/>
                  </a:lnTo>
                  <a:lnTo>
                    <a:pt x="211" y="216"/>
                  </a:lnTo>
                  <a:lnTo>
                    <a:pt x="211" y="0"/>
                  </a:lnTo>
                  <a:lnTo>
                    <a:pt x="172" y="0"/>
                  </a:lnTo>
                  <a:cubicBezTo>
                    <a:pt x="163" y="0"/>
                    <a:pt x="152" y="5"/>
                    <a:pt x="146" y="1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24" name="Freeform 19"/>
            <p:cNvSpPr>
              <a:spLocks noChangeArrowheads="1"/>
            </p:cNvSpPr>
            <p:nvPr/>
          </p:nvSpPr>
          <p:spPr bwMode="auto">
            <a:xfrm>
              <a:off x="11701126" y="410356"/>
              <a:ext cx="102441" cy="91266"/>
            </a:xfrm>
            <a:custGeom>
              <a:avLst/>
              <a:gdLst>
                <a:gd name="T0" fmla="*/ 237 w 241"/>
                <a:gd name="T1" fmla="*/ 0 h 217"/>
                <a:gd name="T2" fmla="*/ 189 w 241"/>
                <a:gd name="T3" fmla="*/ 0 h 217"/>
                <a:gd name="T4" fmla="*/ 164 w 241"/>
                <a:gd name="T5" fmla="*/ 14 h 217"/>
                <a:gd name="T6" fmla="*/ 124 w 241"/>
                <a:gd name="T7" fmla="*/ 75 h 217"/>
                <a:gd name="T8" fmla="*/ 116 w 241"/>
                <a:gd name="T9" fmla="*/ 75 h 217"/>
                <a:gd name="T10" fmla="*/ 76 w 241"/>
                <a:gd name="T11" fmla="*/ 14 h 217"/>
                <a:gd name="T12" fmla="*/ 51 w 241"/>
                <a:gd name="T13" fmla="*/ 0 h 217"/>
                <a:gd name="T14" fmla="*/ 0 w 241"/>
                <a:gd name="T15" fmla="*/ 0 h 217"/>
                <a:gd name="T16" fmla="*/ 76 w 241"/>
                <a:gd name="T17" fmla="*/ 109 h 217"/>
                <a:gd name="T18" fmla="*/ 3 w 241"/>
                <a:gd name="T19" fmla="*/ 216 h 217"/>
                <a:gd name="T20" fmla="*/ 51 w 241"/>
                <a:gd name="T21" fmla="*/ 216 h 217"/>
                <a:gd name="T22" fmla="*/ 76 w 241"/>
                <a:gd name="T23" fmla="*/ 202 h 217"/>
                <a:gd name="T24" fmla="*/ 116 w 241"/>
                <a:gd name="T25" fmla="*/ 140 h 217"/>
                <a:gd name="T26" fmla="*/ 124 w 241"/>
                <a:gd name="T27" fmla="*/ 140 h 217"/>
                <a:gd name="T28" fmla="*/ 164 w 241"/>
                <a:gd name="T29" fmla="*/ 202 h 217"/>
                <a:gd name="T30" fmla="*/ 189 w 241"/>
                <a:gd name="T31" fmla="*/ 216 h 217"/>
                <a:gd name="T32" fmla="*/ 240 w 241"/>
                <a:gd name="T33" fmla="*/ 216 h 217"/>
                <a:gd name="T34" fmla="*/ 164 w 241"/>
                <a:gd name="T35" fmla="*/ 106 h 217"/>
                <a:gd name="T36" fmla="*/ 237 w 241"/>
                <a:gd name="T3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217" fill="norm" stroke="1" extrusionOk="0">
                  <a:moveTo>
                    <a:pt x="237" y="0"/>
                  </a:moveTo>
                  <a:lnTo>
                    <a:pt x="189" y="0"/>
                  </a:lnTo>
                  <a:cubicBezTo>
                    <a:pt x="178" y="0"/>
                    <a:pt x="172" y="3"/>
                    <a:pt x="164" y="14"/>
                  </a:cubicBezTo>
                  <a:lnTo>
                    <a:pt x="124" y="75"/>
                  </a:lnTo>
                  <a:lnTo>
                    <a:pt x="116" y="75"/>
                  </a:lnTo>
                  <a:lnTo>
                    <a:pt x="76" y="14"/>
                  </a:lnTo>
                  <a:cubicBezTo>
                    <a:pt x="71" y="3"/>
                    <a:pt x="62" y="0"/>
                    <a:pt x="51" y="0"/>
                  </a:cubicBezTo>
                  <a:lnTo>
                    <a:pt x="0" y="0"/>
                  </a:lnTo>
                  <a:lnTo>
                    <a:pt x="76" y="109"/>
                  </a:lnTo>
                  <a:lnTo>
                    <a:pt x="3" y="216"/>
                  </a:lnTo>
                  <a:lnTo>
                    <a:pt x="51" y="216"/>
                  </a:lnTo>
                  <a:cubicBezTo>
                    <a:pt x="62" y="216"/>
                    <a:pt x="68" y="213"/>
                    <a:pt x="76" y="202"/>
                  </a:cubicBezTo>
                  <a:lnTo>
                    <a:pt x="116" y="140"/>
                  </a:lnTo>
                  <a:lnTo>
                    <a:pt x="124" y="140"/>
                  </a:lnTo>
                  <a:lnTo>
                    <a:pt x="164" y="202"/>
                  </a:lnTo>
                  <a:cubicBezTo>
                    <a:pt x="169" y="213"/>
                    <a:pt x="178" y="216"/>
                    <a:pt x="189" y="216"/>
                  </a:cubicBezTo>
                  <a:lnTo>
                    <a:pt x="240" y="216"/>
                  </a:lnTo>
                  <a:lnTo>
                    <a:pt x="164" y="106"/>
                  </a:lnTo>
                  <a:lnTo>
                    <a:pt x="23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</p:grpSp>
      <p:sp>
        <p:nvSpPr>
          <p:cNvPr id="1049225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711110" y="6526517"/>
            <a:ext cx="9000000" cy="123111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lvl1pPr>
              <a:defRPr sz="800">
                <a:solidFill>
                  <a:schemeClr val="accent3"/>
                </a:solidFill>
              </a:defRPr>
            </a:lvl1pPr>
          </a:lstStyle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12" r:id="rId1"/>
    <p:sldLayoutId id="2147483713" r:id="rId2"/>
    <p:sldLayoutId id="2147483714" r:id="rId3"/>
  </p:sldLayoutIdLst>
  <p:hf dt="0" ftr="1" hdr="0" sldNum="0"/>
  <p:txStyles>
    <p:titleStyle>
      <a:lvl1pPr algn="l" defTabSz="1135150">
        <a:lnSpc>
          <a:spcPct val="90000"/>
        </a:lnSpc>
        <a:spcBef>
          <a:spcPts val="0"/>
        </a:spcBef>
        <a:buNone/>
        <a:defRPr b="1" sz="2500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1135150" indent="-425682" marL="425682">
        <a:spcBef>
          <a:spcPts val="0"/>
        </a:spcBef>
        <a:buFont typeface="Arial"/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algn="l" defTabSz="1135150" indent="-354734" marL="922309">
        <a:spcBef>
          <a:spcPts val="0"/>
        </a:spcBef>
        <a:buFont typeface="Arial"/>
        <a:buChar char="–"/>
        <a:defRPr sz="3400">
          <a:solidFill>
            <a:schemeClr val="tx1"/>
          </a:solidFill>
          <a:latin typeface="+mn-lt"/>
          <a:ea typeface="+mn-ea"/>
          <a:cs typeface="+mn-cs"/>
        </a:defRPr>
      </a:lvl2pPr>
      <a:lvl3pPr algn="l" defTabSz="1135150" indent="-283788" marL="1418938">
        <a:spcBef>
          <a:spcPts val="0"/>
        </a:spcBef>
        <a:buFont typeface="Arial"/>
        <a:buChar char="•"/>
        <a:defRPr sz="2950">
          <a:solidFill>
            <a:schemeClr val="tx1"/>
          </a:solidFill>
          <a:latin typeface="+mn-lt"/>
          <a:ea typeface="+mn-ea"/>
          <a:cs typeface="+mn-cs"/>
        </a:defRPr>
      </a:lvl3pPr>
      <a:lvl4pPr algn="l" defTabSz="1135150" indent="-283788" marL="1986514">
        <a:spcBef>
          <a:spcPts val="0"/>
        </a:spcBef>
        <a:buFont typeface="Arial"/>
        <a:buChar char="–"/>
        <a:defRPr sz="2500">
          <a:solidFill>
            <a:schemeClr val="tx1"/>
          </a:solidFill>
          <a:latin typeface="+mn-lt"/>
          <a:ea typeface="+mn-ea"/>
          <a:cs typeface="+mn-cs"/>
        </a:defRPr>
      </a:lvl4pPr>
      <a:lvl5pPr algn="l" defTabSz="1135150" indent="-283788" marL="2554089">
        <a:spcBef>
          <a:spcPts val="0"/>
        </a:spcBef>
        <a:buFont typeface="Arial"/>
        <a:buChar char="»"/>
        <a:defRPr sz="2500">
          <a:solidFill>
            <a:schemeClr val="tx1"/>
          </a:solidFill>
          <a:latin typeface="+mn-lt"/>
          <a:ea typeface="+mn-ea"/>
          <a:cs typeface="+mn-cs"/>
        </a:defRPr>
      </a:lvl5pPr>
      <a:lvl6pPr algn="l" defTabSz="1135150" indent="-283788" marL="3121664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6pPr>
      <a:lvl7pPr algn="l" defTabSz="1135150" indent="-283788" marL="3689239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7pPr>
      <a:lvl8pPr algn="l" defTabSz="1135150" indent="-283788" marL="4256814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8pPr>
      <a:lvl9pPr algn="l" defTabSz="1135150" indent="-283788" marL="4824390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1135150" marL="0"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algn="l" defTabSz="1135150" marL="567575">
        <a:defRPr sz="2300">
          <a:solidFill>
            <a:schemeClr val="tx1"/>
          </a:solidFill>
          <a:latin typeface="+mn-lt"/>
          <a:ea typeface="+mn-ea"/>
          <a:cs typeface="+mn-cs"/>
        </a:defRPr>
      </a:lvl2pPr>
      <a:lvl3pPr algn="l" defTabSz="1135150" marL="1135150">
        <a:defRPr sz="2300">
          <a:solidFill>
            <a:schemeClr val="tx1"/>
          </a:solidFill>
          <a:latin typeface="+mn-lt"/>
          <a:ea typeface="+mn-ea"/>
          <a:cs typeface="+mn-cs"/>
        </a:defRPr>
      </a:lvl3pPr>
      <a:lvl4pPr algn="l" defTabSz="1135150" marL="1702726">
        <a:defRPr sz="2300">
          <a:solidFill>
            <a:schemeClr val="tx1"/>
          </a:solidFill>
          <a:latin typeface="+mn-lt"/>
          <a:ea typeface="+mn-ea"/>
          <a:cs typeface="+mn-cs"/>
        </a:defRPr>
      </a:lvl4pPr>
      <a:lvl5pPr algn="l" defTabSz="1135150" marL="2270301">
        <a:defRPr sz="2300">
          <a:solidFill>
            <a:schemeClr val="tx1"/>
          </a:solidFill>
          <a:latin typeface="+mn-lt"/>
          <a:ea typeface="+mn-ea"/>
          <a:cs typeface="+mn-cs"/>
        </a:defRPr>
      </a:lvl5pPr>
      <a:lvl6pPr algn="l" defTabSz="1135150" marL="2837876">
        <a:defRPr sz="2300">
          <a:solidFill>
            <a:schemeClr val="tx1"/>
          </a:solidFill>
          <a:latin typeface="+mn-lt"/>
          <a:ea typeface="+mn-ea"/>
          <a:cs typeface="+mn-cs"/>
        </a:defRPr>
      </a:lvl6pPr>
      <a:lvl7pPr algn="l" defTabSz="1135150" marL="3405451">
        <a:defRPr sz="2300">
          <a:solidFill>
            <a:schemeClr val="tx1"/>
          </a:solidFill>
          <a:latin typeface="+mn-lt"/>
          <a:ea typeface="+mn-ea"/>
          <a:cs typeface="+mn-cs"/>
        </a:defRPr>
      </a:lvl7pPr>
      <a:lvl8pPr algn="l" defTabSz="1135150" marL="3973027">
        <a:defRPr sz="2300">
          <a:solidFill>
            <a:schemeClr val="tx1"/>
          </a:solidFill>
          <a:latin typeface="+mn-lt"/>
          <a:ea typeface="+mn-ea"/>
          <a:cs typeface="+mn-cs"/>
        </a:defRPr>
      </a:lvl8pPr>
      <a:lvl9pPr algn="l" defTabSz="1135150" marL="4540603">
        <a:defRPr sz="23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">
    <p:bg>
      <p:bgPr shadeToTitle="0">
        <a:solidFill>
          <a:srgbClr val="F2F2F2"/>
        </a:solidFill>
      </p:bgPr>
    </p:bg>
    <p:spTree>
      <p:nvGrpSpPr>
        <p:cNvPr id="20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231" name="Прямоугольник 8"/>
          <p:cNvSpPr/>
          <p:nvPr userDrawn="1"/>
        </p:nvSpPr>
        <p:spPr bwMode="auto">
          <a:xfrm>
            <a:off x="695325" y="0"/>
            <a:ext cx="1632267" cy="45719"/>
          </a:xfrm>
          <a:prstGeom prst="rect"/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232" name="Прямоугольник 9"/>
          <p:cNvSpPr/>
          <p:nvPr userDrawn="1"/>
        </p:nvSpPr>
        <p:spPr bwMode="auto">
          <a:xfrm>
            <a:off x="2325134" y="0"/>
            <a:ext cx="8696754" cy="45719"/>
          </a:xfrm>
          <a:prstGeom prst="rect"/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233" name="Title Placeholder 1"/>
          <p:cNvSpPr>
            <a:spLocks noGrp="1"/>
          </p:cNvSpPr>
          <p:nvPr>
            <p:ph type="title"/>
          </p:nvPr>
        </p:nvSpPr>
        <p:spPr bwMode="auto">
          <a:xfrm>
            <a:off x="673809" y="330562"/>
            <a:ext cx="8427858" cy="346249"/>
          </a:xfrm>
          <a:prstGeom prst="rect"/>
        </p:spPr>
        <p:txBody>
          <a:bodyPr bIns="0" lIns="0" rIns="0" tIns="0" wrap="square">
            <a:spAutoFit/>
          </a:bodyPr>
          <a:p>
            <a:pPr lvl="0" marL="0"/>
            <a:r>
              <a:rPr lang="en-GB"/>
              <a:t>Click to edit Master title style</a:t>
            </a:r>
          </a:p>
        </p:txBody>
      </p:sp>
      <p:grpSp>
        <p:nvGrpSpPr>
          <p:cNvPr id="203" name="Group 52"/>
          <p:cNvGrpSpPr/>
          <p:nvPr userDrawn="1"/>
        </p:nvGrpSpPr>
        <p:grpSpPr bwMode="auto">
          <a:xfrm>
            <a:off x="-1" y="5499463"/>
            <a:ext cx="12192001" cy="1358538"/>
            <a:chOff x="-1" y="5499463"/>
            <a:chExt cx="12192001" cy="1358538"/>
          </a:xfrm>
        </p:grpSpPr>
        <p:grpSp>
          <p:nvGrpSpPr>
            <p:cNvPr id="204" name="Group 55"/>
            <p:cNvGrpSpPr/>
            <p:nvPr/>
          </p:nvGrpSpPr>
          <p:grpSpPr bwMode="auto">
            <a:xfrm>
              <a:off x="-1" y="5956663"/>
              <a:ext cx="557257" cy="901338"/>
              <a:chOff x="-1" y="5956663"/>
              <a:chExt cx="557257" cy="901338"/>
            </a:xfrm>
          </p:grpSpPr>
          <p:sp>
            <p:nvSpPr>
              <p:cNvPr id="1049234" name="Треугольник 9"/>
              <p:cNvSpPr/>
              <p:nvPr/>
            </p:nvSpPr>
            <p:spPr bwMode="auto">
              <a:xfrm>
                <a:off x="-1" y="5956663"/>
                <a:ext cx="557257" cy="90133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alpha val="15999"/>
                </a:schemeClr>
              </a:soli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 lvl="0"/>
                <a:endParaRPr lang="ru-RU"/>
              </a:p>
            </p:txBody>
          </p:sp>
          <p:sp>
            <p:nvSpPr>
              <p:cNvPr id="1049235" name="Треугольник 1"/>
              <p:cNvSpPr/>
              <p:nvPr/>
            </p:nvSpPr>
            <p:spPr bwMode="auto">
              <a:xfrm>
                <a:off x="1" y="6100355"/>
                <a:ext cx="468418" cy="757645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98000">
                    <a:schemeClr val="accent1"/>
                  </a:gs>
                </a:gsLst>
                <a:lin ang="16200000" scaled="1"/>
              </a:gra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</p:grpSp>
        <p:grpSp>
          <p:nvGrpSpPr>
            <p:cNvPr id="205" name="Group 57"/>
            <p:cNvGrpSpPr/>
            <p:nvPr/>
          </p:nvGrpSpPr>
          <p:grpSpPr bwMode="auto">
            <a:xfrm>
              <a:off x="11352074" y="5499463"/>
              <a:ext cx="839926" cy="1358538"/>
              <a:chOff x="11352074" y="5499463"/>
              <a:chExt cx="839926" cy="1358538"/>
            </a:xfrm>
          </p:grpSpPr>
          <p:sp>
            <p:nvSpPr>
              <p:cNvPr id="1049236" name="Треугольник 12"/>
              <p:cNvSpPr/>
              <p:nvPr/>
            </p:nvSpPr>
            <p:spPr bwMode="auto">
              <a:xfrm flipH="1">
                <a:off x="11352074" y="5499463"/>
                <a:ext cx="839923" cy="135853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alpha val="15999"/>
                </a:schemeClr>
              </a:soli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  <p:sp>
            <p:nvSpPr>
              <p:cNvPr id="1049237" name="Треугольник 13"/>
              <p:cNvSpPr/>
              <p:nvPr/>
            </p:nvSpPr>
            <p:spPr bwMode="auto">
              <a:xfrm flipH="1">
                <a:off x="11441094" y="5643442"/>
                <a:ext cx="750906" cy="1214557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98000">
                    <a:schemeClr val="accent1"/>
                  </a:gs>
                </a:gsLst>
                <a:lin ang="16200000" scaled="1"/>
              </a:gra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</p:grpSp>
      </p:grpSp>
      <p:sp>
        <p:nvSpPr>
          <p:cNvPr id="1049238" name="Slide Number Placeholder 4"/>
          <p:cNvSpPr txBox="1"/>
          <p:nvPr userDrawn="1"/>
        </p:nvSpPr>
        <p:spPr bwMode="auto">
          <a:xfrm>
            <a:off x="11723917" y="6449574"/>
            <a:ext cx="372217" cy="276999"/>
          </a:xfrm>
          <a:prstGeom prst="rect"/>
        </p:spPr>
        <p:txBody>
          <a:bodyPr anchor="ctr" bIns="45720" lIns="91440" rIns="91440" rtlCol="0" tIns="45720" vert="horz" wrap="non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0183842-1405-0A47-B564-7230822B43AC}" type="slidenum">
              <a:rPr>
                <a:solidFill>
                  <a:schemeClr val="bg1"/>
                </a:solidFill>
              </a:rPr>
              <a:t>‹#›</a:t>
            </a:fld>
            <a:endParaRPr>
              <a:solidFill>
                <a:schemeClr val="bg1"/>
              </a:solidFill>
            </a:endParaRPr>
          </a:p>
        </p:txBody>
      </p:sp>
      <p:grpSp>
        <p:nvGrpSpPr>
          <p:cNvPr id="206" name="Group 56"/>
          <p:cNvGrpSpPr>
            <a:grpSpLocks noChangeAspect="1"/>
          </p:cNvGrpSpPr>
          <p:nvPr userDrawn="1"/>
        </p:nvGrpSpPr>
        <p:grpSpPr bwMode="auto">
          <a:xfrm>
            <a:off x="10017376" y="332518"/>
            <a:ext cx="1523543" cy="316246"/>
            <a:chOff x="10980318" y="242698"/>
            <a:chExt cx="1426715" cy="296147"/>
          </a:xfrm>
          <a:solidFill>
            <a:schemeClr val="accent1"/>
          </a:solidFill>
        </p:grpSpPr>
        <p:sp>
          <p:nvSpPr>
            <p:cNvPr id="1049239" name="Freeform 1"/>
            <p:cNvSpPr>
              <a:spLocks noChangeArrowheads="1"/>
            </p:cNvSpPr>
            <p:nvPr/>
          </p:nvSpPr>
          <p:spPr bwMode="auto">
            <a:xfrm>
              <a:off x="10980318" y="242698"/>
              <a:ext cx="298009" cy="296147"/>
            </a:xfrm>
            <a:custGeom>
              <a:avLst/>
              <a:gdLst>
                <a:gd name="T0" fmla="*/ 491 w 704"/>
                <a:gd name="T1" fmla="*/ 0 h 702"/>
                <a:gd name="T2" fmla="*/ 209 w 704"/>
                <a:gd name="T3" fmla="*/ 0 h 702"/>
                <a:gd name="T4" fmla="*/ 0 w 704"/>
                <a:gd name="T5" fmla="*/ 209 h 702"/>
                <a:gd name="T6" fmla="*/ 0 w 704"/>
                <a:gd name="T7" fmla="*/ 493 h 702"/>
                <a:gd name="T8" fmla="*/ 209 w 704"/>
                <a:gd name="T9" fmla="*/ 701 h 702"/>
                <a:gd name="T10" fmla="*/ 494 w 704"/>
                <a:gd name="T11" fmla="*/ 701 h 702"/>
                <a:gd name="T12" fmla="*/ 703 w 704"/>
                <a:gd name="T13" fmla="*/ 493 h 702"/>
                <a:gd name="T14" fmla="*/ 703 w 704"/>
                <a:gd name="T15" fmla="*/ 209 h 702"/>
                <a:gd name="T16" fmla="*/ 491 w 704"/>
                <a:gd name="T17" fmla="*/ 0 h 702"/>
                <a:gd name="T18" fmla="*/ 621 w 704"/>
                <a:gd name="T19" fmla="*/ 459 h 702"/>
                <a:gd name="T20" fmla="*/ 607 w 704"/>
                <a:gd name="T21" fmla="*/ 535 h 702"/>
                <a:gd name="T22" fmla="*/ 547 w 704"/>
                <a:gd name="T23" fmla="*/ 569 h 702"/>
                <a:gd name="T24" fmla="*/ 488 w 704"/>
                <a:gd name="T25" fmla="*/ 538 h 702"/>
                <a:gd name="T26" fmla="*/ 463 w 704"/>
                <a:gd name="T27" fmla="*/ 484 h 702"/>
                <a:gd name="T28" fmla="*/ 406 w 704"/>
                <a:gd name="T29" fmla="*/ 541 h 702"/>
                <a:gd name="T30" fmla="*/ 302 w 704"/>
                <a:gd name="T31" fmla="*/ 572 h 702"/>
                <a:gd name="T32" fmla="*/ 152 w 704"/>
                <a:gd name="T33" fmla="*/ 507 h 702"/>
                <a:gd name="T34" fmla="*/ 96 w 704"/>
                <a:gd name="T35" fmla="*/ 344 h 702"/>
                <a:gd name="T36" fmla="*/ 155 w 704"/>
                <a:gd name="T37" fmla="*/ 189 h 702"/>
                <a:gd name="T38" fmla="*/ 302 w 704"/>
                <a:gd name="T39" fmla="*/ 124 h 702"/>
                <a:gd name="T40" fmla="*/ 409 w 704"/>
                <a:gd name="T41" fmla="*/ 166 h 702"/>
                <a:gd name="T42" fmla="*/ 451 w 704"/>
                <a:gd name="T43" fmla="*/ 225 h 702"/>
                <a:gd name="T44" fmla="*/ 454 w 704"/>
                <a:gd name="T45" fmla="*/ 228 h 702"/>
                <a:gd name="T46" fmla="*/ 474 w 704"/>
                <a:gd name="T47" fmla="*/ 132 h 702"/>
                <a:gd name="T48" fmla="*/ 590 w 704"/>
                <a:gd name="T49" fmla="*/ 132 h 702"/>
                <a:gd name="T50" fmla="*/ 511 w 704"/>
                <a:gd name="T51" fmla="*/ 412 h 702"/>
                <a:gd name="T52" fmla="*/ 533 w 704"/>
                <a:gd name="T53" fmla="*/ 450 h 702"/>
                <a:gd name="T54" fmla="*/ 556 w 704"/>
                <a:gd name="T55" fmla="*/ 462 h 702"/>
                <a:gd name="T56" fmla="*/ 578 w 704"/>
                <a:gd name="T57" fmla="*/ 436 h 702"/>
                <a:gd name="T58" fmla="*/ 578 w 704"/>
                <a:gd name="T59" fmla="*/ 433 h 702"/>
                <a:gd name="T60" fmla="*/ 629 w 704"/>
                <a:gd name="T61" fmla="*/ 433 h 702"/>
                <a:gd name="T62" fmla="*/ 629 w 704"/>
                <a:gd name="T63" fmla="*/ 459 h 702"/>
                <a:gd name="T64" fmla="*/ 621 w 704"/>
                <a:gd name="T65" fmla="*/ 45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4" h="702" fill="norm" stroke="1" extrusionOk="0">
                  <a:moveTo>
                    <a:pt x="491" y="0"/>
                  </a:moveTo>
                  <a:lnTo>
                    <a:pt x="209" y="0"/>
                  </a:lnTo>
                  <a:cubicBezTo>
                    <a:pt x="93" y="0"/>
                    <a:pt x="0" y="93"/>
                    <a:pt x="0" y="209"/>
                  </a:cubicBezTo>
                  <a:lnTo>
                    <a:pt x="0" y="493"/>
                  </a:lnTo>
                  <a:cubicBezTo>
                    <a:pt x="0" y="608"/>
                    <a:pt x="93" y="701"/>
                    <a:pt x="209" y="701"/>
                  </a:cubicBezTo>
                  <a:lnTo>
                    <a:pt x="494" y="701"/>
                  </a:lnTo>
                  <a:cubicBezTo>
                    <a:pt x="609" y="701"/>
                    <a:pt x="703" y="608"/>
                    <a:pt x="703" y="493"/>
                  </a:cubicBezTo>
                  <a:lnTo>
                    <a:pt x="703" y="209"/>
                  </a:lnTo>
                  <a:cubicBezTo>
                    <a:pt x="700" y="93"/>
                    <a:pt x="607" y="0"/>
                    <a:pt x="491" y="0"/>
                  </a:cubicBezTo>
                  <a:close/>
                  <a:moveTo>
                    <a:pt x="621" y="459"/>
                  </a:moveTo>
                  <a:cubicBezTo>
                    <a:pt x="621" y="495"/>
                    <a:pt x="618" y="518"/>
                    <a:pt x="607" y="535"/>
                  </a:cubicBezTo>
                  <a:cubicBezTo>
                    <a:pt x="595" y="555"/>
                    <a:pt x="573" y="569"/>
                    <a:pt x="547" y="569"/>
                  </a:cubicBezTo>
                  <a:cubicBezTo>
                    <a:pt x="525" y="569"/>
                    <a:pt x="502" y="557"/>
                    <a:pt x="488" y="538"/>
                  </a:cubicBezTo>
                  <a:cubicBezTo>
                    <a:pt x="480" y="526"/>
                    <a:pt x="471" y="509"/>
                    <a:pt x="463" y="484"/>
                  </a:cubicBezTo>
                  <a:cubicBezTo>
                    <a:pt x="446" y="509"/>
                    <a:pt x="426" y="529"/>
                    <a:pt x="406" y="541"/>
                  </a:cubicBezTo>
                  <a:cubicBezTo>
                    <a:pt x="375" y="563"/>
                    <a:pt x="339" y="572"/>
                    <a:pt x="302" y="572"/>
                  </a:cubicBezTo>
                  <a:cubicBezTo>
                    <a:pt x="240" y="572"/>
                    <a:pt x="192" y="552"/>
                    <a:pt x="152" y="507"/>
                  </a:cubicBezTo>
                  <a:cubicBezTo>
                    <a:pt x="113" y="464"/>
                    <a:pt x="96" y="412"/>
                    <a:pt x="96" y="344"/>
                  </a:cubicBezTo>
                  <a:cubicBezTo>
                    <a:pt x="96" y="285"/>
                    <a:pt x="116" y="228"/>
                    <a:pt x="155" y="189"/>
                  </a:cubicBezTo>
                  <a:cubicBezTo>
                    <a:pt x="195" y="146"/>
                    <a:pt x="243" y="124"/>
                    <a:pt x="302" y="124"/>
                  </a:cubicBezTo>
                  <a:cubicBezTo>
                    <a:pt x="344" y="124"/>
                    <a:pt x="378" y="138"/>
                    <a:pt x="409" y="166"/>
                  </a:cubicBezTo>
                  <a:cubicBezTo>
                    <a:pt x="426" y="183"/>
                    <a:pt x="440" y="206"/>
                    <a:pt x="451" y="225"/>
                  </a:cubicBezTo>
                  <a:lnTo>
                    <a:pt x="454" y="228"/>
                  </a:lnTo>
                  <a:cubicBezTo>
                    <a:pt x="463" y="183"/>
                    <a:pt x="474" y="132"/>
                    <a:pt x="474" y="132"/>
                  </a:cubicBezTo>
                  <a:lnTo>
                    <a:pt x="590" y="132"/>
                  </a:lnTo>
                  <a:cubicBezTo>
                    <a:pt x="590" y="132"/>
                    <a:pt x="528" y="347"/>
                    <a:pt x="511" y="412"/>
                  </a:cubicBezTo>
                  <a:cubicBezTo>
                    <a:pt x="516" y="430"/>
                    <a:pt x="525" y="442"/>
                    <a:pt x="533" y="450"/>
                  </a:cubicBezTo>
                  <a:cubicBezTo>
                    <a:pt x="539" y="459"/>
                    <a:pt x="547" y="462"/>
                    <a:pt x="556" y="462"/>
                  </a:cubicBezTo>
                  <a:cubicBezTo>
                    <a:pt x="567" y="462"/>
                    <a:pt x="576" y="450"/>
                    <a:pt x="578" y="436"/>
                  </a:cubicBezTo>
                  <a:lnTo>
                    <a:pt x="578" y="433"/>
                  </a:lnTo>
                  <a:lnTo>
                    <a:pt x="629" y="433"/>
                  </a:lnTo>
                  <a:lnTo>
                    <a:pt x="629" y="459"/>
                  </a:lnTo>
                  <a:lnTo>
                    <a:pt x="621" y="45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0" name="Freeform 2"/>
            <p:cNvSpPr>
              <a:spLocks noChangeArrowheads="1"/>
            </p:cNvSpPr>
            <p:nvPr/>
          </p:nvSpPr>
          <p:spPr bwMode="auto">
            <a:xfrm>
              <a:off x="11071583" y="320924"/>
              <a:ext cx="87541" cy="141554"/>
            </a:xfrm>
            <a:custGeom>
              <a:avLst/>
              <a:gdLst>
                <a:gd name="T0" fmla="*/ 96 w 207"/>
                <a:gd name="T1" fmla="*/ 0 h 336"/>
                <a:gd name="T2" fmla="*/ 28 w 207"/>
                <a:gd name="T3" fmla="*/ 39 h 336"/>
                <a:gd name="T4" fmla="*/ 0 w 207"/>
                <a:gd name="T5" fmla="*/ 164 h 336"/>
                <a:gd name="T6" fmla="*/ 26 w 207"/>
                <a:gd name="T7" fmla="*/ 292 h 336"/>
                <a:gd name="T8" fmla="*/ 96 w 207"/>
                <a:gd name="T9" fmla="*/ 335 h 336"/>
                <a:gd name="T10" fmla="*/ 161 w 207"/>
                <a:gd name="T11" fmla="*/ 295 h 336"/>
                <a:gd name="T12" fmla="*/ 206 w 207"/>
                <a:gd name="T13" fmla="*/ 155 h 336"/>
                <a:gd name="T14" fmla="*/ 158 w 207"/>
                <a:gd name="T15" fmla="*/ 37 h 336"/>
                <a:gd name="T16" fmla="*/ 96 w 207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36" fill="norm" stroke="1" extrusionOk="0">
                  <a:moveTo>
                    <a:pt x="96" y="0"/>
                  </a:moveTo>
                  <a:cubicBezTo>
                    <a:pt x="68" y="0"/>
                    <a:pt x="45" y="14"/>
                    <a:pt x="28" y="39"/>
                  </a:cubicBezTo>
                  <a:cubicBezTo>
                    <a:pt x="9" y="68"/>
                    <a:pt x="0" y="110"/>
                    <a:pt x="0" y="164"/>
                  </a:cubicBezTo>
                  <a:cubicBezTo>
                    <a:pt x="0" y="220"/>
                    <a:pt x="9" y="264"/>
                    <a:pt x="26" y="292"/>
                  </a:cubicBezTo>
                  <a:cubicBezTo>
                    <a:pt x="42" y="321"/>
                    <a:pt x="65" y="335"/>
                    <a:pt x="96" y="335"/>
                  </a:cubicBezTo>
                  <a:cubicBezTo>
                    <a:pt x="122" y="335"/>
                    <a:pt x="144" y="321"/>
                    <a:pt x="161" y="295"/>
                  </a:cubicBezTo>
                  <a:cubicBezTo>
                    <a:pt x="178" y="270"/>
                    <a:pt x="192" y="229"/>
                    <a:pt x="206" y="155"/>
                  </a:cubicBezTo>
                  <a:cubicBezTo>
                    <a:pt x="195" y="102"/>
                    <a:pt x="178" y="59"/>
                    <a:pt x="158" y="37"/>
                  </a:cubicBezTo>
                  <a:cubicBezTo>
                    <a:pt x="141" y="8"/>
                    <a:pt x="122" y="0"/>
                    <a:pt x="9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1" name="Freeform 3"/>
            <p:cNvSpPr>
              <a:spLocks noChangeArrowheads="1"/>
            </p:cNvSpPr>
            <p:nvPr/>
          </p:nvSpPr>
          <p:spPr bwMode="auto">
            <a:xfrm>
              <a:off x="11343516" y="278087"/>
              <a:ext cx="98716" cy="94989"/>
            </a:xfrm>
            <a:custGeom>
              <a:avLst/>
              <a:gdLst>
                <a:gd name="T0" fmla="*/ 53 w 232"/>
                <a:gd name="T1" fmla="*/ 208 h 226"/>
                <a:gd name="T2" fmla="*/ 62 w 232"/>
                <a:gd name="T3" fmla="*/ 175 h 226"/>
                <a:gd name="T4" fmla="*/ 163 w 232"/>
                <a:gd name="T5" fmla="*/ 175 h 226"/>
                <a:gd name="T6" fmla="*/ 172 w 232"/>
                <a:gd name="T7" fmla="*/ 208 h 226"/>
                <a:gd name="T8" fmla="*/ 191 w 232"/>
                <a:gd name="T9" fmla="*/ 225 h 226"/>
                <a:gd name="T10" fmla="*/ 231 w 232"/>
                <a:gd name="T11" fmla="*/ 225 h 226"/>
                <a:gd name="T12" fmla="*/ 194 w 232"/>
                <a:gd name="T13" fmla="*/ 62 h 226"/>
                <a:gd name="T14" fmla="*/ 115 w 232"/>
                <a:gd name="T15" fmla="*/ 0 h 226"/>
                <a:gd name="T16" fmla="*/ 36 w 232"/>
                <a:gd name="T17" fmla="*/ 62 h 226"/>
                <a:gd name="T18" fmla="*/ 0 w 232"/>
                <a:gd name="T19" fmla="*/ 225 h 226"/>
                <a:gd name="T20" fmla="*/ 39 w 232"/>
                <a:gd name="T21" fmla="*/ 225 h 226"/>
                <a:gd name="T22" fmla="*/ 53 w 232"/>
                <a:gd name="T23" fmla="*/ 208 h 226"/>
                <a:gd name="T24" fmla="*/ 81 w 232"/>
                <a:gd name="T25" fmla="*/ 73 h 226"/>
                <a:gd name="T26" fmla="*/ 110 w 232"/>
                <a:gd name="T27" fmla="*/ 50 h 226"/>
                <a:gd name="T28" fmla="*/ 138 w 232"/>
                <a:gd name="T29" fmla="*/ 73 h 226"/>
                <a:gd name="T30" fmla="*/ 149 w 232"/>
                <a:gd name="T31" fmla="*/ 129 h 226"/>
                <a:gd name="T32" fmla="*/ 67 w 232"/>
                <a:gd name="T33" fmla="*/ 129 h 226"/>
                <a:gd name="T34" fmla="*/ 81 w 232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26" fill="norm" stroke="1" extrusionOk="0">
                  <a:moveTo>
                    <a:pt x="53" y="208"/>
                  </a:moveTo>
                  <a:lnTo>
                    <a:pt x="62" y="175"/>
                  </a:lnTo>
                  <a:lnTo>
                    <a:pt x="163" y="175"/>
                  </a:lnTo>
                  <a:lnTo>
                    <a:pt x="172" y="208"/>
                  </a:lnTo>
                  <a:cubicBezTo>
                    <a:pt x="175" y="217"/>
                    <a:pt x="183" y="225"/>
                    <a:pt x="191" y="225"/>
                  </a:cubicBezTo>
                  <a:lnTo>
                    <a:pt x="231" y="225"/>
                  </a:lnTo>
                  <a:lnTo>
                    <a:pt x="194" y="62"/>
                  </a:lnTo>
                  <a:cubicBezTo>
                    <a:pt x="186" y="25"/>
                    <a:pt x="163" y="0"/>
                    <a:pt x="115" y="0"/>
                  </a:cubicBezTo>
                  <a:cubicBezTo>
                    <a:pt x="67" y="0"/>
                    <a:pt x="42" y="25"/>
                    <a:pt x="36" y="62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2" y="225"/>
                    <a:pt x="50" y="217"/>
                    <a:pt x="53" y="208"/>
                  </a:cubicBezTo>
                  <a:close/>
                  <a:moveTo>
                    <a:pt x="81" y="73"/>
                  </a:moveTo>
                  <a:cubicBezTo>
                    <a:pt x="84" y="64"/>
                    <a:pt x="90" y="50"/>
                    <a:pt x="110" y="50"/>
                  </a:cubicBezTo>
                  <a:cubicBezTo>
                    <a:pt x="129" y="50"/>
                    <a:pt x="135" y="64"/>
                    <a:pt x="138" y="73"/>
                  </a:cubicBezTo>
                  <a:lnTo>
                    <a:pt x="149" y="129"/>
                  </a:lnTo>
                  <a:lnTo>
                    <a:pt x="67" y="129"/>
                  </a:lnTo>
                  <a:lnTo>
                    <a:pt x="81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2" name="Freeform 4"/>
            <p:cNvSpPr>
              <a:spLocks noChangeArrowheads="1"/>
            </p:cNvSpPr>
            <p:nvPr/>
          </p:nvSpPr>
          <p:spPr bwMode="auto">
            <a:xfrm>
              <a:off x="11445957" y="279949"/>
              <a:ext cx="94990" cy="91266"/>
            </a:xfrm>
            <a:custGeom>
              <a:avLst/>
              <a:gdLst>
                <a:gd name="T0" fmla="*/ 223 w 224"/>
                <a:gd name="T1" fmla="*/ 217 h 218"/>
                <a:gd name="T2" fmla="*/ 223 w 224"/>
                <a:gd name="T3" fmla="*/ 0 h 218"/>
                <a:gd name="T4" fmla="*/ 63 w 224"/>
                <a:gd name="T5" fmla="*/ 0 h 218"/>
                <a:gd name="T6" fmla="*/ 31 w 224"/>
                <a:gd name="T7" fmla="*/ 31 h 218"/>
                <a:gd name="T8" fmla="*/ 31 w 224"/>
                <a:gd name="T9" fmla="*/ 141 h 218"/>
                <a:gd name="T10" fmla="*/ 12 w 224"/>
                <a:gd name="T11" fmla="*/ 167 h 218"/>
                <a:gd name="T12" fmla="*/ 0 w 224"/>
                <a:gd name="T13" fmla="*/ 169 h 218"/>
                <a:gd name="T14" fmla="*/ 9 w 224"/>
                <a:gd name="T15" fmla="*/ 217 h 218"/>
                <a:gd name="T16" fmla="*/ 20 w 224"/>
                <a:gd name="T17" fmla="*/ 217 h 218"/>
                <a:gd name="T18" fmla="*/ 82 w 224"/>
                <a:gd name="T19" fmla="*/ 144 h 218"/>
                <a:gd name="T20" fmla="*/ 82 w 224"/>
                <a:gd name="T21" fmla="*/ 48 h 218"/>
                <a:gd name="T22" fmla="*/ 167 w 224"/>
                <a:gd name="T23" fmla="*/ 48 h 218"/>
                <a:gd name="T24" fmla="*/ 167 w 224"/>
                <a:gd name="T25" fmla="*/ 217 h 218"/>
                <a:gd name="T26" fmla="*/ 223 w 224"/>
                <a:gd name="T27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218" fill="norm" stroke="1" extrusionOk="0">
                  <a:moveTo>
                    <a:pt x="223" y="217"/>
                  </a:moveTo>
                  <a:lnTo>
                    <a:pt x="223" y="0"/>
                  </a:lnTo>
                  <a:lnTo>
                    <a:pt x="63" y="0"/>
                  </a:lnTo>
                  <a:cubicBezTo>
                    <a:pt x="46" y="0"/>
                    <a:pt x="31" y="14"/>
                    <a:pt x="31" y="31"/>
                  </a:cubicBezTo>
                  <a:lnTo>
                    <a:pt x="31" y="141"/>
                  </a:lnTo>
                  <a:cubicBezTo>
                    <a:pt x="31" y="155"/>
                    <a:pt x="26" y="167"/>
                    <a:pt x="12" y="167"/>
                  </a:cubicBezTo>
                  <a:lnTo>
                    <a:pt x="0" y="169"/>
                  </a:lnTo>
                  <a:lnTo>
                    <a:pt x="9" y="217"/>
                  </a:lnTo>
                  <a:lnTo>
                    <a:pt x="20" y="217"/>
                  </a:lnTo>
                  <a:cubicBezTo>
                    <a:pt x="57" y="217"/>
                    <a:pt x="82" y="189"/>
                    <a:pt x="82" y="144"/>
                  </a:cubicBezTo>
                  <a:lnTo>
                    <a:pt x="82" y="48"/>
                  </a:lnTo>
                  <a:lnTo>
                    <a:pt x="167" y="48"/>
                  </a:lnTo>
                  <a:lnTo>
                    <a:pt x="167" y="217"/>
                  </a:lnTo>
                  <a:lnTo>
                    <a:pt x="223" y="21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3" name="Freeform 5"/>
            <p:cNvSpPr>
              <a:spLocks noChangeArrowheads="1"/>
            </p:cNvSpPr>
            <p:nvPr/>
          </p:nvSpPr>
          <p:spPr bwMode="auto">
            <a:xfrm>
              <a:off x="11650838" y="266910"/>
              <a:ext cx="130379" cy="115478"/>
            </a:xfrm>
            <a:custGeom>
              <a:avLst/>
              <a:gdLst>
                <a:gd name="T0" fmla="*/ 107 w 308"/>
                <a:gd name="T1" fmla="*/ 248 h 275"/>
                <a:gd name="T2" fmla="*/ 127 w 308"/>
                <a:gd name="T3" fmla="*/ 248 h 275"/>
                <a:gd name="T4" fmla="*/ 127 w 308"/>
                <a:gd name="T5" fmla="*/ 274 h 275"/>
                <a:gd name="T6" fmla="*/ 163 w 308"/>
                <a:gd name="T7" fmla="*/ 274 h 275"/>
                <a:gd name="T8" fmla="*/ 180 w 308"/>
                <a:gd name="T9" fmla="*/ 257 h 275"/>
                <a:gd name="T10" fmla="*/ 180 w 308"/>
                <a:gd name="T11" fmla="*/ 245 h 275"/>
                <a:gd name="T12" fmla="*/ 200 w 308"/>
                <a:gd name="T13" fmla="*/ 245 h 275"/>
                <a:gd name="T14" fmla="*/ 307 w 308"/>
                <a:gd name="T15" fmla="*/ 135 h 275"/>
                <a:gd name="T16" fmla="*/ 200 w 308"/>
                <a:gd name="T17" fmla="*/ 25 h 275"/>
                <a:gd name="T18" fmla="*/ 180 w 308"/>
                <a:gd name="T19" fmla="*/ 25 h 275"/>
                <a:gd name="T20" fmla="*/ 180 w 308"/>
                <a:gd name="T21" fmla="*/ 0 h 275"/>
                <a:gd name="T22" fmla="*/ 144 w 308"/>
                <a:gd name="T23" fmla="*/ 0 h 275"/>
                <a:gd name="T24" fmla="*/ 127 w 308"/>
                <a:gd name="T25" fmla="*/ 17 h 275"/>
                <a:gd name="T26" fmla="*/ 127 w 308"/>
                <a:gd name="T27" fmla="*/ 25 h 275"/>
                <a:gd name="T28" fmla="*/ 107 w 308"/>
                <a:gd name="T29" fmla="*/ 25 h 275"/>
                <a:gd name="T30" fmla="*/ 0 w 308"/>
                <a:gd name="T31" fmla="*/ 135 h 275"/>
                <a:gd name="T32" fmla="*/ 107 w 308"/>
                <a:gd name="T33" fmla="*/ 248 h 275"/>
                <a:gd name="T34" fmla="*/ 180 w 308"/>
                <a:gd name="T35" fmla="*/ 79 h 275"/>
                <a:gd name="T36" fmla="*/ 200 w 308"/>
                <a:gd name="T37" fmla="*/ 79 h 275"/>
                <a:gd name="T38" fmla="*/ 254 w 308"/>
                <a:gd name="T39" fmla="*/ 141 h 275"/>
                <a:gd name="T40" fmla="*/ 200 w 308"/>
                <a:gd name="T41" fmla="*/ 203 h 275"/>
                <a:gd name="T42" fmla="*/ 180 w 308"/>
                <a:gd name="T43" fmla="*/ 203 h 275"/>
                <a:gd name="T44" fmla="*/ 180 w 308"/>
                <a:gd name="T45" fmla="*/ 79 h 275"/>
                <a:gd name="T46" fmla="*/ 107 w 308"/>
                <a:gd name="T47" fmla="*/ 79 h 275"/>
                <a:gd name="T48" fmla="*/ 127 w 308"/>
                <a:gd name="T49" fmla="*/ 79 h 275"/>
                <a:gd name="T50" fmla="*/ 127 w 308"/>
                <a:gd name="T51" fmla="*/ 200 h 275"/>
                <a:gd name="T52" fmla="*/ 107 w 308"/>
                <a:gd name="T53" fmla="*/ 200 h 275"/>
                <a:gd name="T54" fmla="*/ 53 w 308"/>
                <a:gd name="T55" fmla="*/ 138 h 275"/>
                <a:gd name="T56" fmla="*/ 107 w 308"/>
                <a:gd name="T57" fmla="*/ 7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8" h="275" fill="norm" stroke="1" extrusionOk="0">
                  <a:moveTo>
                    <a:pt x="107" y="248"/>
                  </a:moveTo>
                  <a:lnTo>
                    <a:pt x="127" y="248"/>
                  </a:lnTo>
                  <a:lnTo>
                    <a:pt x="127" y="274"/>
                  </a:lnTo>
                  <a:lnTo>
                    <a:pt x="163" y="274"/>
                  </a:lnTo>
                  <a:cubicBezTo>
                    <a:pt x="172" y="274"/>
                    <a:pt x="180" y="265"/>
                    <a:pt x="180" y="257"/>
                  </a:cubicBezTo>
                  <a:lnTo>
                    <a:pt x="180" y="245"/>
                  </a:lnTo>
                  <a:lnTo>
                    <a:pt x="200" y="245"/>
                  </a:lnTo>
                  <a:cubicBezTo>
                    <a:pt x="265" y="245"/>
                    <a:pt x="307" y="200"/>
                    <a:pt x="307" y="135"/>
                  </a:cubicBezTo>
                  <a:cubicBezTo>
                    <a:pt x="307" y="71"/>
                    <a:pt x="265" y="25"/>
                    <a:pt x="200" y="25"/>
                  </a:cubicBezTo>
                  <a:lnTo>
                    <a:pt x="180" y="25"/>
                  </a:lnTo>
                  <a:lnTo>
                    <a:pt x="180" y="0"/>
                  </a:lnTo>
                  <a:lnTo>
                    <a:pt x="144" y="0"/>
                  </a:lnTo>
                  <a:cubicBezTo>
                    <a:pt x="135" y="0"/>
                    <a:pt x="127" y="8"/>
                    <a:pt x="127" y="17"/>
                  </a:cubicBezTo>
                  <a:lnTo>
                    <a:pt x="127" y="25"/>
                  </a:lnTo>
                  <a:lnTo>
                    <a:pt x="107" y="25"/>
                  </a:lnTo>
                  <a:cubicBezTo>
                    <a:pt x="42" y="25"/>
                    <a:pt x="0" y="71"/>
                    <a:pt x="0" y="135"/>
                  </a:cubicBezTo>
                  <a:cubicBezTo>
                    <a:pt x="0" y="203"/>
                    <a:pt x="39" y="248"/>
                    <a:pt x="107" y="248"/>
                  </a:cubicBezTo>
                  <a:close/>
                  <a:moveTo>
                    <a:pt x="180" y="79"/>
                  </a:moveTo>
                  <a:lnTo>
                    <a:pt x="200" y="79"/>
                  </a:lnTo>
                  <a:cubicBezTo>
                    <a:pt x="237" y="79"/>
                    <a:pt x="254" y="102"/>
                    <a:pt x="254" y="141"/>
                  </a:cubicBezTo>
                  <a:cubicBezTo>
                    <a:pt x="254" y="178"/>
                    <a:pt x="237" y="203"/>
                    <a:pt x="200" y="203"/>
                  </a:cubicBezTo>
                  <a:lnTo>
                    <a:pt x="180" y="203"/>
                  </a:lnTo>
                  <a:lnTo>
                    <a:pt x="180" y="79"/>
                  </a:lnTo>
                  <a:close/>
                  <a:moveTo>
                    <a:pt x="107" y="79"/>
                  </a:moveTo>
                  <a:lnTo>
                    <a:pt x="127" y="79"/>
                  </a:lnTo>
                  <a:lnTo>
                    <a:pt x="127" y="200"/>
                  </a:lnTo>
                  <a:lnTo>
                    <a:pt x="107" y="200"/>
                  </a:lnTo>
                  <a:cubicBezTo>
                    <a:pt x="70" y="200"/>
                    <a:pt x="53" y="178"/>
                    <a:pt x="53" y="138"/>
                  </a:cubicBezTo>
                  <a:cubicBezTo>
                    <a:pt x="53" y="102"/>
                    <a:pt x="70" y="79"/>
                    <a:pt x="107" y="7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4" name="Freeform 6"/>
            <p:cNvSpPr>
              <a:spLocks noChangeArrowheads="1"/>
            </p:cNvSpPr>
            <p:nvPr/>
          </p:nvSpPr>
          <p:spPr bwMode="auto">
            <a:xfrm>
              <a:off x="11553985" y="279946"/>
              <a:ext cx="89403" cy="93127"/>
            </a:xfrm>
            <a:custGeom>
              <a:avLst/>
              <a:gdLst>
                <a:gd name="T0" fmla="*/ 17 w 213"/>
                <a:gd name="T1" fmla="*/ 220 h 221"/>
                <a:gd name="T2" fmla="*/ 130 w 213"/>
                <a:gd name="T3" fmla="*/ 220 h 221"/>
                <a:gd name="T4" fmla="*/ 212 w 213"/>
                <a:gd name="T5" fmla="*/ 138 h 221"/>
                <a:gd name="T6" fmla="*/ 130 w 213"/>
                <a:gd name="T7" fmla="*/ 57 h 221"/>
                <a:gd name="T8" fmla="*/ 54 w 213"/>
                <a:gd name="T9" fmla="*/ 57 h 221"/>
                <a:gd name="T10" fmla="*/ 54 w 213"/>
                <a:gd name="T11" fmla="*/ 0 h 221"/>
                <a:gd name="T12" fmla="*/ 0 w 213"/>
                <a:gd name="T13" fmla="*/ 0 h 221"/>
                <a:gd name="T14" fmla="*/ 0 w 213"/>
                <a:gd name="T15" fmla="*/ 203 h 221"/>
                <a:gd name="T16" fmla="*/ 17 w 213"/>
                <a:gd name="T17" fmla="*/ 220 h 221"/>
                <a:gd name="T18" fmla="*/ 54 w 213"/>
                <a:gd name="T19" fmla="*/ 107 h 221"/>
                <a:gd name="T20" fmla="*/ 130 w 213"/>
                <a:gd name="T21" fmla="*/ 107 h 221"/>
                <a:gd name="T22" fmla="*/ 158 w 213"/>
                <a:gd name="T23" fmla="*/ 141 h 221"/>
                <a:gd name="T24" fmla="*/ 130 w 213"/>
                <a:gd name="T25" fmla="*/ 172 h 221"/>
                <a:gd name="T26" fmla="*/ 54 w 213"/>
                <a:gd name="T27" fmla="*/ 172 h 221"/>
                <a:gd name="T28" fmla="*/ 54 w 213"/>
                <a:gd name="T29" fmla="*/ 10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3" h="221" fill="norm" stroke="1" extrusionOk="0">
                  <a:moveTo>
                    <a:pt x="17" y="220"/>
                  </a:moveTo>
                  <a:lnTo>
                    <a:pt x="130" y="220"/>
                  </a:lnTo>
                  <a:cubicBezTo>
                    <a:pt x="175" y="220"/>
                    <a:pt x="212" y="186"/>
                    <a:pt x="212" y="138"/>
                  </a:cubicBezTo>
                  <a:cubicBezTo>
                    <a:pt x="212" y="93"/>
                    <a:pt x="184" y="57"/>
                    <a:pt x="130" y="57"/>
                  </a:cubicBezTo>
                  <a:lnTo>
                    <a:pt x="54" y="57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03"/>
                  </a:lnTo>
                  <a:cubicBezTo>
                    <a:pt x="0" y="212"/>
                    <a:pt x="9" y="220"/>
                    <a:pt x="17" y="220"/>
                  </a:cubicBezTo>
                  <a:close/>
                  <a:moveTo>
                    <a:pt x="54" y="107"/>
                  </a:moveTo>
                  <a:lnTo>
                    <a:pt x="130" y="107"/>
                  </a:lnTo>
                  <a:cubicBezTo>
                    <a:pt x="144" y="107"/>
                    <a:pt x="158" y="119"/>
                    <a:pt x="158" y="141"/>
                  </a:cubicBezTo>
                  <a:cubicBezTo>
                    <a:pt x="158" y="161"/>
                    <a:pt x="144" y="172"/>
                    <a:pt x="130" y="172"/>
                  </a:cubicBezTo>
                  <a:lnTo>
                    <a:pt x="54" y="172"/>
                  </a:lnTo>
                  <a:lnTo>
                    <a:pt x="54" y="10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5" name="Freeform 7"/>
            <p:cNvSpPr>
              <a:spLocks noChangeArrowheads="1"/>
            </p:cNvSpPr>
            <p:nvPr/>
          </p:nvSpPr>
          <p:spPr bwMode="auto">
            <a:xfrm>
              <a:off x="11779353" y="278087"/>
              <a:ext cx="100578" cy="94989"/>
            </a:xfrm>
            <a:custGeom>
              <a:avLst/>
              <a:gdLst>
                <a:gd name="T0" fmla="*/ 57 w 236"/>
                <a:gd name="T1" fmla="*/ 208 h 226"/>
                <a:gd name="T2" fmla="*/ 65 w 236"/>
                <a:gd name="T3" fmla="*/ 175 h 226"/>
                <a:gd name="T4" fmla="*/ 167 w 236"/>
                <a:gd name="T5" fmla="*/ 175 h 226"/>
                <a:gd name="T6" fmla="*/ 175 w 236"/>
                <a:gd name="T7" fmla="*/ 208 h 226"/>
                <a:gd name="T8" fmla="*/ 195 w 236"/>
                <a:gd name="T9" fmla="*/ 225 h 226"/>
                <a:gd name="T10" fmla="*/ 235 w 236"/>
                <a:gd name="T11" fmla="*/ 225 h 226"/>
                <a:gd name="T12" fmla="*/ 198 w 236"/>
                <a:gd name="T13" fmla="*/ 62 h 226"/>
                <a:gd name="T14" fmla="*/ 119 w 236"/>
                <a:gd name="T15" fmla="*/ 0 h 226"/>
                <a:gd name="T16" fmla="*/ 40 w 236"/>
                <a:gd name="T17" fmla="*/ 62 h 226"/>
                <a:gd name="T18" fmla="*/ 0 w 236"/>
                <a:gd name="T19" fmla="*/ 225 h 226"/>
                <a:gd name="T20" fmla="*/ 40 w 236"/>
                <a:gd name="T21" fmla="*/ 225 h 226"/>
                <a:gd name="T22" fmla="*/ 57 w 236"/>
                <a:gd name="T23" fmla="*/ 208 h 226"/>
                <a:gd name="T24" fmla="*/ 88 w 236"/>
                <a:gd name="T25" fmla="*/ 73 h 226"/>
                <a:gd name="T26" fmla="*/ 116 w 236"/>
                <a:gd name="T27" fmla="*/ 50 h 226"/>
                <a:gd name="T28" fmla="*/ 144 w 236"/>
                <a:gd name="T29" fmla="*/ 73 h 226"/>
                <a:gd name="T30" fmla="*/ 156 w 236"/>
                <a:gd name="T31" fmla="*/ 129 h 226"/>
                <a:gd name="T32" fmla="*/ 74 w 236"/>
                <a:gd name="T33" fmla="*/ 129 h 226"/>
                <a:gd name="T34" fmla="*/ 88 w 236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226" fill="norm" stroke="1" extrusionOk="0">
                  <a:moveTo>
                    <a:pt x="57" y="208"/>
                  </a:moveTo>
                  <a:lnTo>
                    <a:pt x="65" y="175"/>
                  </a:lnTo>
                  <a:lnTo>
                    <a:pt x="167" y="175"/>
                  </a:lnTo>
                  <a:lnTo>
                    <a:pt x="175" y="208"/>
                  </a:lnTo>
                  <a:cubicBezTo>
                    <a:pt x="178" y="217"/>
                    <a:pt x="187" y="225"/>
                    <a:pt x="195" y="225"/>
                  </a:cubicBezTo>
                  <a:lnTo>
                    <a:pt x="235" y="225"/>
                  </a:lnTo>
                  <a:lnTo>
                    <a:pt x="198" y="62"/>
                  </a:lnTo>
                  <a:cubicBezTo>
                    <a:pt x="189" y="25"/>
                    <a:pt x="167" y="0"/>
                    <a:pt x="119" y="0"/>
                  </a:cubicBezTo>
                  <a:cubicBezTo>
                    <a:pt x="71" y="0"/>
                    <a:pt x="46" y="25"/>
                    <a:pt x="40" y="62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7"/>
                    <a:pt x="57" y="208"/>
                  </a:cubicBezTo>
                  <a:close/>
                  <a:moveTo>
                    <a:pt x="88" y="73"/>
                  </a:move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4" y="129"/>
                  </a:lnTo>
                  <a:lnTo>
                    <a:pt x="88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6" name="Freeform 8"/>
            <p:cNvSpPr>
              <a:spLocks noChangeArrowheads="1"/>
            </p:cNvSpPr>
            <p:nvPr/>
          </p:nvSpPr>
          <p:spPr bwMode="auto">
            <a:xfrm>
              <a:off x="11909732" y="410329"/>
              <a:ext cx="94991" cy="93127"/>
            </a:xfrm>
            <a:custGeom>
              <a:avLst/>
              <a:gdLst>
                <a:gd name="T0" fmla="*/ 199 w 223"/>
                <a:gd name="T1" fmla="*/ 103 h 220"/>
                <a:gd name="T2" fmla="*/ 214 w 223"/>
                <a:gd name="T3" fmla="*/ 64 h 220"/>
                <a:gd name="T4" fmla="*/ 146 w 223"/>
                <a:gd name="T5" fmla="*/ 0 h 220"/>
                <a:gd name="T6" fmla="*/ 17 w 223"/>
                <a:gd name="T7" fmla="*/ 0 h 220"/>
                <a:gd name="T8" fmla="*/ 0 w 223"/>
                <a:gd name="T9" fmla="*/ 17 h 220"/>
                <a:gd name="T10" fmla="*/ 0 w 223"/>
                <a:gd name="T11" fmla="*/ 202 h 220"/>
                <a:gd name="T12" fmla="*/ 17 w 223"/>
                <a:gd name="T13" fmla="*/ 219 h 220"/>
                <a:gd name="T14" fmla="*/ 154 w 223"/>
                <a:gd name="T15" fmla="*/ 219 h 220"/>
                <a:gd name="T16" fmla="*/ 222 w 223"/>
                <a:gd name="T17" fmla="*/ 151 h 220"/>
                <a:gd name="T18" fmla="*/ 199 w 223"/>
                <a:gd name="T19" fmla="*/ 103 h 220"/>
                <a:gd name="T20" fmla="*/ 53 w 223"/>
                <a:gd name="T21" fmla="*/ 44 h 220"/>
                <a:gd name="T22" fmla="*/ 146 w 223"/>
                <a:gd name="T23" fmla="*/ 44 h 220"/>
                <a:gd name="T24" fmla="*/ 163 w 223"/>
                <a:gd name="T25" fmla="*/ 67 h 220"/>
                <a:gd name="T26" fmla="*/ 146 w 223"/>
                <a:gd name="T27" fmla="*/ 89 h 220"/>
                <a:gd name="T28" fmla="*/ 53 w 223"/>
                <a:gd name="T29" fmla="*/ 89 h 220"/>
                <a:gd name="T30" fmla="*/ 53 w 223"/>
                <a:gd name="T31" fmla="*/ 44 h 220"/>
                <a:gd name="T32" fmla="*/ 152 w 223"/>
                <a:gd name="T33" fmla="*/ 171 h 220"/>
                <a:gd name="T34" fmla="*/ 53 w 223"/>
                <a:gd name="T35" fmla="*/ 171 h 220"/>
                <a:gd name="T36" fmla="*/ 53 w 223"/>
                <a:gd name="T37" fmla="*/ 129 h 220"/>
                <a:gd name="T38" fmla="*/ 152 w 223"/>
                <a:gd name="T39" fmla="*/ 129 h 220"/>
                <a:gd name="T40" fmla="*/ 168 w 223"/>
                <a:gd name="T41" fmla="*/ 151 h 220"/>
                <a:gd name="T42" fmla="*/ 152 w 223"/>
                <a:gd name="T43" fmla="*/ 17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3" h="220" fill="norm" stroke="1" extrusionOk="0">
                  <a:moveTo>
                    <a:pt x="199" y="103"/>
                  </a:moveTo>
                  <a:cubicBezTo>
                    <a:pt x="208" y="95"/>
                    <a:pt x="214" y="81"/>
                    <a:pt x="214" y="64"/>
                  </a:cubicBezTo>
                  <a:cubicBezTo>
                    <a:pt x="214" y="25"/>
                    <a:pt x="183" y="0"/>
                    <a:pt x="146" y="0"/>
                  </a:cubicBezTo>
                  <a:lnTo>
                    <a:pt x="17" y="0"/>
                  </a:lnTo>
                  <a:cubicBezTo>
                    <a:pt x="9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0"/>
                    <a:pt x="9" y="219"/>
                    <a:pt x="17" y="219"/>
                  </a:cubicBezTo>
                  <a:lnTo>
                    <a:pt x="154" y="219"/>
                  </a:lnTo>
                  <a:cubicBezTo>
                    <a:pt x="194" y="219"/>
                    <a:pt x="222" y="191"/>
                    <a:pt x="222" y="151"/>
                  </a:cubicBezTo>
                  <a:cubicBezTo>
                    <a:pt x="222" y="129"/>
                    <a:pt x="214" y="114"/>
                    <a:pt x="199" y="103"/>
                  </a:cubicBezTo>
                  <a:close/>
                  <a:moveTo>
                    <a:pt x="53" y="44"/>
                  </a:moveTo>
                  <a:lnTo>
                    <a:pt x="146" y="44"/>
                  </a:lnTo>
                  <a:cubicBezTo>
                    <a:pt x="154" y="44"/>
                    <a:pt x="163" y="53"/>
                    <a:pt x="163" y="67"/>
                  </a:cubicBezTo>
                  <a:cubicBezTo>
                    <a:pt x="163" y="82"/>
                    <a:pt x="154" y="86"/>
                    <a:pt x="146" y="89"/>
                  </a:cubicBezTo>
                  <a:lnTo>
                    <a:pt x="53" y="89"/>
                  </a:lnTo>
                  <a:lnTo>
                    <a:pt x="53" y="44"/>
                  </a:lnTo>
                  <a:close/>
                  <a:moveTo>
                    <a:pt x="152" y="171"/>
                  </a:moveTo>
                  <a:lnTo>
                    <a:pt x="53" y="171"/>
                  </a:lnTo>
                  <a:lnTo>
                    <a:pt x="53" y="129"/>
                  </a:lnTo>
                  <a:lnTo>
                    <a:pt x="152" y="129"/>
                  </a:lnTo>
                  <a:cubicBezTo>
                    <a:pt x="160" y="129"/>
                    <a:pt x="168" y="137"/>
                    <a:pt x="168" y="151"/>
                  </a:cubicBezTo>
                  <a:cubicBezTo>
                    <a:pt x="166" y="162"/>
                    <a:pt x="157" y="171"/>
                    <a:pt x="152" y="17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7" name="Freeform 9"/>
            <p:cNvSpPr>
              <a:spLocks noChangeArrowheads="1"/>
            </p:cNvSpPr>
            <p:nvPr/>
          </p:nvSpPr>
          <p:spPr bwMode="auto">
            <a:xfrm>
              <a:off x="11797979" y="406606"/>
              <a:ext cx="102441" cy="94991"/>
            </a:xfrm>
            <a:custGeom>
              <a:avLst/>
              <a:gdLst>
                <a:gd name="T0" fmla="*/ 130 w 243"/>
                <a:gd name="T1" fmla="*/ 0 h 226"/>
                <a:gd name="T2" fmla="*/ 113 w 243"/>
                <a:gd name="T3" fmla="*/ 0 h 226"/>
                <a:gd name="T4" fmla="*/ 0 w 243"/>
                <a:gd name="T5" fmla="*/ 112 h 226"/>
                <a:gd name="T6" fmla="*/ 113 w 243"/>
                <a:gd name="T7" fmla="*/ 225 h 226"/>
                <a:gd name="T8" fmla="*/ 130 w 243"/>
                <a:gd name="T9" fmla="*/ 225 h 226"/>
                <a:gd name="T10" fmla="*/ 242 w 243"/>
                <a:gd name="T11" fmla="*/ 112 h 226"/>
                <a:gd name="T12" fmla="*/ 130 w 243"/>
                <a:gd name="T13" fmla="*/ 0 h 226"/>
                <a:gd name="T14" fmla="*/ 127 w 243"/>
                <a:gd name="T15" fmla="*/ 183 h 226"/>
                <a:gd name="T16" fmla="*/ 115 w 243"/>
                <a:gd name="T17" fmla="*/ 183 h 226"/>
                <a:gd name="T18" fmla="*/ 59 w 243"/>
                <a:gd name="T19" fmla="*/ 115 h 226"/>
                <a:gd name="T20" fmla="*/ 115 w 243"/>
                <a:gd name="T21" fmla="*/ 47 h 226"/>
                <a:gd name="T22" fmla="*/ 127 w 243"/>
                <a:gd name="T23" fmla="*/ 47 h 226"/>
                <a:gd name="T24" fmla="*/ 183 w 243"/>
                <a:gd name="T25" fmla="*/ 115 h 226"/>
                <a:gd name="T26" fmla="*/ 127 w 243"/>
                <a:gd name="T27" fmla="*/ 18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" h="226" fill="norm" stroke="1" extrusionOk="0">
                  <a:moveTo>
                    <a:pt x="130" y="0"/>
                  </a:moveTo>
                  <a:lnTo>
                    <a:pt x="113" y="0"/>
                  </a:lnTo>
                  <a:cubicBezTo>
                    <a:pt x="48" y="0"/>
                    <a:pt x="0" y="47"/>
                    <a:pt x="0" y="112"/>
                  </a:cubicBezTo>
                  <a:cubicBezTo>
                    <a:pt x="0" y="180"/>
                    <a:pt x="45" y="225"/>
                    <a:pt x="113" y="225"/>
                  </a:cubicBezTo>
                  <a:lnTo>
                    <a:pt x="130" y="225"/>
                  </a:lnTo>
                  <a:cubicBezTo>
                    <a:pt x="194" y="225"/>
                    <a:pt x="242" y="177"/>
                    <a:pt x="242" y="112"/>
                  </a:cubicBezTo>
                  <a:cubicBezTo>
                    <a:pt x="240" y="47"/>
                    <a:pt x="194" y="0"/>
                    <a:pt x="130" y="0"/>
                  </a:cubicBezTo>
                  <a:close/>
                  <a:moveTo>
                    <a:pt x="127" y="183"/>
                  </a:moveTo>
                  <a:lnTo>
                    <a:pt x="115" y="183"/>
                  </a:lnTo>
                  <a:cubicBezTo>
                    <a:pt x="79" y="183"/>
                    <a:pt x="59" y="152"/>
                    <a:pt x="59" y="115"/>
                  </a:cubicBezTo>
                  <a:cubicBezTo>
                    <a:pt x="59" y="75"/>
                    <a:pt x="79" y="47"/>
                    <a:pt x="115" y="47"/>
                  </a:cubicBezTo>
                  <a:lnTo>
                    <a:pt x="127" y="47"/>
                  </a:lnTo>
                  <a:cubicBezTo>
                    <a:pt x="163" y="47"/>
                    <a:pt x="183" y="78"/>
                    <a:pt x="183" y="115"/>
                  </a:cubicBezTo>
                  <a:cubicBezTo>
                    <a:pt x="183" y="152"/>
                    <a:pt x="163" y="183"/>
                    <a:pt x="127" y="18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8" name="Freeform 11"/>
            <p:cNvSpPr>
              <a:spLocks noChangeArrowheads="1"/>
            </p:cNvSpPr>
            <p:nvPr/>
          </p:nvSpPr>
          <p:spPr bwMode="auto">
            <a:xfrm>
              <a:off x="11425468" y="410332"/>
              <a:ext cx="85678" cy="93127"/>
            </a:xfrm>
            <a:custGeom>
              <a:avLst/>
              <a:gdLst>
                <a:gd name="T0" fmla="*/ 6 w 204"/>
                <a:gd name="T1" fmla="*/ 33 h 220"/>
                <a:gd name="T2" fmla="*/ 26 w 204"/>
                <a:gd name="T3" fmla="*/ 50 h 220"/>
                <a:gd name="T4" fmla="*/ 76 w 204"/>
                <a:gd name="T5" fmla="*/ 50 h 220"/>
                <a:gd name="T6" fmla="*/ 76 w 204"/>
                <a:gd name="T7" fmla="*/ 219 h 220"/>
                <a:gd name="T8" fmla="*/ 130 w 204"/>
                <a:gd name="T9" fmla="*/ 219 h 220"/>
                <a:gd name="T10" fmla="*/ 130 w 204"/>
                <a:gd name="T11" fmla="*/ 50 h 220"/>
                <a:gd name="T12" fmla="*/ 178 w 204"/>
                <a:gd name="T13" fmla="*/ 50 h 220"/>
                <a:gd name="T14" fmla="*/ 198 w 204"/>
                <a:gd name="T15" fmla="*/ 33 h 220"/>
                <a:gd name="T16" fmla="*/ 203 w 204"/>
                <a:gd name="T17" fmla="*/ 0 h 220"/>
                <a:gd name="T18" fmla="*/ 0 w 204"/>
                <a:gd name="T19" fmla="*/ 0 h 220"/>
                <a:gd name="T20" fmla="*/ 6 w 204"/>
                <a:gd name="T21" fmla="*/ 3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4" h="220" fill="norm" stroke="1" extrusionOk="0">
                  <a:moveTo>
                    <a:pt x="6" y="33"/>
                  </a:moveTo>
                  <a:cubicBezTo>
                    <a:pt x="9" y="41"/>
                    <a:pt x="17" y="50"/>
                    <a:pt x="26" y="50"/>
                  </a:cubicBezTo>
                  <a:lnTo>
                    <a:pt x="76" y="50"/>
                  </a:lnTo>
                  <a:lnTo>
                    <a:pt x="76" y="219"/>
                  </a:lnTo>
                  <a:lnTo>
                    <a:pt x="130" y="219"/>
                  </a:lnTo>
                  <a:lnTo>
                    <a:pt x="130" y="50"/>
                  </a:lnTo>
                  <a:lnTo>
                    <a:pt x="178" y="50"/>
                  </a:lnTo>
                  <a:cubicBezTo>
                    <a:pt x="187" y="50"/>
                    <a:pt x="195" y="41"/>
                    <a:pt x="198" y="33"/>
                  </a:cubicBezTo>
                  <a:lnTo>
                    <a:pt x="203" y="0"/>
                  </a:lnTo>
                  <a:lnTo>
                    <a:pt x="0" y="0"/>
                  </a:lnTo>
                  <a:lnTo>
                    <a:pt x="6" y="3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49" name="Freeform 12"/>
            <p:cNvSpPr>
              <a:spLocks noChangeArrowheads="1"/>
            </p:cNvSpPr>
            <p:nvPr/>
          </p:nvSpPr>
          <p:spPr bwMode="auto">
            <a:xfrm>
              <a:off x="12116476" y="410332"/>
              <a:ext cx="89403" cy="91266"/>
            </a:xfrm>
            <a:custGeom>
              <a:avLst/>
              <a:gdLst>
                <a:gd name="T0" fmla="*/ 158 w 210"/>
                <a:gd name="T1" fmla="*/ 86 h 217"/>
                <a:gd name="T2" fmla="*/ 54 w 210"/>
                <a:gd name="T3" fmla="*/ 86 h 217"/>
                <a:gd name="T4" fmla="*/ 54 w 210"/>
                <a:gd name="T5" fmla="*/ 0 h 217"/>
                <a:gd name="T6" fmla="*/ 0 w 210"/>
                <a:gd name="T7" fmla="*/ 0 h 217"/>
                <a:gd name="T8" fmla="*/ 0 w 210"/>
                <a:gd name="T9" fmla="*/ 216 h 217"/>
                <a:gd name="T10" fmla="*/ 54 w 210"/>
                <a:gd name="T11" fmla="*/ 216 h 217"/>
                <a:gd name="T12" fmla="*/ 54 w 210"/>
                <a:gd name="T13" fmla="*/ 131 h 217"/>
                <a:gd name="T14" fmla="*/ 158 w 210"/>
                <a:gd name="T15" fmla="*/ 131 h 217"/>
                <a:gd name="T16" fmla="*/ 158 w 210"/>
                <a:gd name="T17" fmla="*/ 216 h 217"/>
                <a:gd name="T18" fmla="*/ 209 w 210"/>
                <a:gd name="T19" fmla="*/ 216 h 217"/>
                <a:gd name="T20" fmla="*/ 209 w 210"/>
                <a:gd name="T21" fmla="*/ 0 h 217"/>
                <a:gd name="T22" fmla="*/ 158 w 210"/>
                <a:gd name="T23" fmla="*/ 0 h 217"/>
                <a:gd name="T24" fmla="*/ 158 w 210"/>
                <a:gd name="T25" fmla="*/ 8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17" fill="norm" stroke="1" extrusionOk="0">
                  <a:moveTo>
                    <a:pt x="158" y="86"/>
                  </a:moveTo>
                  <a:lnTo>
                    <a:pt x="54" y="86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54" y="216"/>
                  </a:lnTo>
                  <a:lnTo>
                    <a:pt x="54" y="131"/>
                  </a:lnTo>
                  <a:lnTo>
                    <a:pt x="158" y="131"/>
                  </a:lnTo>
                  <a:lnTo>
                    <a:pt x="158" y="216"/>
                  </a:lnTo>
                  <a:lnTo>
                    <a:pt x="209" y="216"/>
                  </a:lnTo>
                  <a:lnTo>
                    <a:pt x="209" y="0"/>
                  </a:lnTo>
                  <a:lnTo>
                    <a:pt x="158" y="0"/>
                  </a:lnTo>
                  <a:lnTo>
                    <a:pt x="158" y="8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50" name="Freeform 13"/>
            <p:cNvSpPr>
              <a:spLocks noChangeArrowheads="1"/>
            </p:cNvSpPr>
            <p:nvPr/>
          </p:nvSpPr>
          <p:spPr bwMode="auto">
            <a:xfrm>
              <a:off x="11604273" y="406618"/>
              <a:ext cx="100578" cy="94991"/>
            </a:xfrm>
            <a:custGeom>
              <a:avLst/>
              <a:gdLst>
                <a:gd name="T0" fmla="*/ 115 w 238"/>
                <a:gd name="T1" fmla="*/ 0 h 226"/>
                <a:gd name="T2" fmla="*/ 36 w 238"/>
                <a:gd name="T3" fmla="*/ 61 h 226"/>
                <a:gd name="T4" fmla="*/ 0 w 238"/>
                <a:gd name="T5" fmla="*/ 225 h 226"/>
                <a:gd name="T6" fmla="*/ 39 w 238"/>
                <a:gd name="T7" fmla="*/ 225 h 226"/>
                <a:gd name="T8" fmla="*/ 59 w 238"/>
                <a:gd name="T9" fmla="*/ 208 h 226"/>
                <a:gd name="T10" fmla="*/ 67 w 238"/>
                <a:gd name="T11" fmla="*/ 174 h 226"/>
                <a:gd name="T12" fmla="*/ 169 w 238"/>
                <a:gd name="T13" fmla="*/ 174 h 226"/>
                <a:gd name="T14" fmla="*/ 178 w 238"/>
                <a:gd name="T15" fmla="*/ 208 h 226"/>
                <a:gd name="T16" fmla="*/ 197 w 238"/>
                <a:gd name="T17" fmla="*/ 225 h 226"/>
                <a:gd name="T18" fmla="*/ 237 w 238"/>
                <a:gd name="T19" fmla="*/ 225 h 226"/>
                <a:gd name="T20" fmla="*/ 200 w 238"/>
                <a:gd name="T21" fmla="*/ 61 h 226"/>
                <a:gd name="T22" fmla="*/ 115 w 238"/>
                <a:gd name="T23" fmla="*/ 0 h 226"/>
                <a:gd name="T24" fmla="*/ 76 w 238"/>
                <a:gd name="T25" fmla="*/ 129 h 226"/>
                <a:gd name="T26" fmla="*/ 87 w 238"/>
                <a:gd name="T27" fmla="*/ 73 h 226"/>
                <a:gd name="T28" fmla="*/ 115 w 238"/>
                <a:gd name="T29" fmla="*/ 50 h 226"/>
                <a:gd name="T30" fmla="*/ 144 w 238"/>
                <a:gd name="T31" fmla="*/ 73 h 226"/>
                <a:gd name="T32" fmla="*/ 155 w 238"/>
                <a:gd name="T33" fmla="*/ 129 h 226"/>
                <a:gd name="T34" fmla="*/ 76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5" y="0"/>
                  </a:moveTo>
                  <a:cubicBezTo>
                    <a:pt x="67" y="0"/>
                    <a:pt x="42" y="26"/>
                    <a:pt x="36" y="61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8" y="225"/>
                    <a:pt x="56" y="219"/>
                    <a:pt x="59" y="208"/>
                  </a:cubicBezTo>
                  <a:lnTo>
                    <a:pt x="67" y="174"/>
                  </a:lnTo>
                  <a:lnTo>
                    <a:pt x="169" y="174"/>
                  </a:lnTo>
                  <a:lnTo>
                    <a:pt x="178" y="208"/>
                  </a:lnTo>
                  <a:cubicBezTo>
                    <a:pt x="180" y="216"/>
                    <a:pt x="189" y="225"/>
                    <a:pt x="197" y="225"/>
                  </a:cubicBezTo>
                  <a:lnTo>
                    <a:pt x="237" y="225"/>
                  </a:lnTo>
                  <a:lnTo>
                    <a:pt x="200" y="61"/>
                  </a:lnTo>
                  <a:cubicBezTo>
                    <a:pt x="189" y="26"/>
                    <a:pt x="166" y="0"/>
                    <a:pt x="115" y="0"/>
                  </a:cubicBezTo>
                  <a:close/>
                  <a:moveTo>
                    <a:pt x="76" y="129"/>
                  </a:moveTo>
                  <a:lnTo>
                    <a:pt x="87" y="73"/>
                  </a:lnTo>
                  <a:cubicBezTo>
                    <a:pt x="90" y="64"/>
                    <a:pt x="95" y="50"/>
                    <a:pt x="115" y="50"/>
                  </a:cubicBezTo>
                  <a:cubicBezTo>
                    <a:pt x="134" y="50"/>
                    <a:pt x="141" y="64"/>
                    <a:pt x="144" y="73"/>
                  </a:cubicBezTo>
                  <a:lnTo>
                    <a:pt x="155" y="129"/>
                  </a:lnTo>
                  <a:lnTo>
                    <a:pt x="76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51" name="Freeform 14"/>
            <p:cNvSpPr>
              <a:spLocks noChangeArrowheads="1"/>
            </p:cNvSpPr>
            <p:nvPr/>
          </p:nvSpPr>
          <p:spPr bwMode="auto">
            <a:xfrm>
              <a:off x="12006585" y="406622"/>
              <a:ext cx="100578" cy="94991"/>
            </a:xfrm>
            <a:custGeom>
              <a:avLst/>
              <a:gdLst>
                <a:gd name="T0" fmla="*/ 116 w 238"/>
                <a:gd name="T1" fmla="*/ 0 h 226"/>
                <a:gd name="T2" fmla="*/ 37 w 238"/>
                <a:gd name="T3" fmla="*/ 61 h 226"/>
                <a:gd name="T4" fmla="*/ 0 w 238"/>
                <a:gd name="T5" fmla="*/ 225 h 226"/>
                <a:gd name="T6" fmla="*/ 40 w 238"/>
                <a:gd name="T7" fmla="*/ 225 h 226"/>
                <a:gd name="T8" fmla="*/ 60 w 238"/>
                <a:gd name="T9" fmla="*/ 208 h 226"/>
                <a:gd name="T10" fmla="*/ 68 w 238"/>
                <a:gd name="T11" fmla="*/ 174 h 226"/>
                <a:gd name="T12" fmla="*/ 170 w 238"/>
                <a:gd name="T13" fmla="*/ 174 h 226"/>
                <a:gd name="T14" fmla="*/ 178 w 238"/>
                <a:gd name="T15" fmla="*/ 208 h 226"/>
                <a:gd name="T16" fmla="*/ 198 w 238"/>
                <a:gd name="T17" fmla="*/ 225 h 226"/>
                <a:gd name="T18" fmla="*/ 237 w 238"/>
                <a:gd name="T19" fmla="*/ 225 h 226"/>
                <a:gd name="T20" fmla="*/ 201 w 238"/>
                <a:gd name="T21" fmla="*/ 61 h 226"/>
                <a:gd name="T22" fmla="*/ 116 w 238"/>
                <a:gd name="T23" fmla="*/ 0 h 226"/>
                <a:gd name="T24" fmla="*/ 77 w 238"/>
                <a:gd name="T25" fmla="*/ 129 h 226"/>
                <a:gd name="T26" fmla="*/ 88 w 238"/>
                <a:gd name="T27" fmla="*/ 73 h 226"/>
                <a:gd name="T28" fmla="*/ 116 w 238"/>
                <a:gd name="T29" fmla="*/ 50 h 226"/>
                <a:gd name="T30" fmla="*/ 144 w 238"/>
                <a:gd name="T31" fmla="*/ 73 h 226"/>
                <a:gd name="T32" fmla="*/ 156 w 238"/>
                <a:gd name="T33" fmla="*/ 129 h 226"/>
                <a:gd name="T34" fmla="*/ 77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6" y="0"/>
                  </a:moveTo>
                  <a:cubicBezTo>
                    <a:pt x="68" y="0"/>
                    <a:pt x="43" y="26"/>
                    <a:pt x="37" y="61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9"/>
                    <a:pt x="60" y="208"/>
                  </a:cubicBezTo>
                  <a:lnTo>
                    <a:pt x="68" y="174"/>
                  </a:lnTo>
                  <a:lnTo>
                    <a:pt x="170" y="174"/>
                  </a:lnTo>
                  <a:lnTo>
                    <a:pt x="178" y="208"/>
                  </a:lnTo>
                  <a:cubicBezTo>
                    <a:pt x="181" y="216"/>
                    <a:pt x="189" y="225"/>
                    <a:pt x="198" y="225"/>
                  </a:cubicBezTo>
                  <a:lnTo>
                    <a:pt x="237" y="225"/>
                  </a:lnTo>
                  <a:lnTo>
                    <a:pt x="201" y="61"/>
                  </a:lnTo>
                  <a:cubicBezTo>
                    <a:pt x="189" y="26"/>
                    <a:pt x="167" y="0"/>
                    <a:pt x="116" y="0"/>
                  </a:cubicBezTo>
                  <a:close/>
                  <a:moveTo>
                    <a:pt x="77" y="129"/>
                  </a:moveTo>
                  <a:lnTo>
                    <a:pt x="88" y="73"/>
                  </a:ln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7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52" name="Freeform 15"/>
            <p:cNvSpPr>
              <a:spLocks noChangeArrowheads="1"/>
            </p:cNvSpPr>
            <p:nvPr/>
          </p:nvSpPr>
          <p:spPr bwMode="auto">
            <a:xfrm>
              <a:off x="11343516" y="410358"/>
              <a:ext cx="89403" cy="93128"/>
            </a:xfrm>
            <a:custGeom>
              <a:avLst/>
              <a:gdLst>
                <a:gd name="T0" fmla="*/ 183 w 212"/>
                <a:gd name="T1" fmla="*/ 165 h 220"/>
                <a:gd name="T2" fmla="*/ 107 w 212"/>
                <a:gd name="T3" fmla="*/ 165 h 220"/>
                <a:gd name="T4" fmla="*/ 53 w 212"/>
                <a:gd name="T5" fmla="*/ 106 h 220"/>
                <a:gd name="T6" fmla="*/ 107 w 212"/>
                <a:gd name="T7" fmla="*/ 47 h 220"/>
                <a:gd name="T8" fmla="*/ 158 w 212"/>
                <a:gd name="T9" fmla="*/ 47 h 220"/>
                <a:gd name="T10" fmla="*/ 177 w 212"/>
                <a:gd name="T11" fmla="*/ 32 h 220"/>
                <a:gd name="T12" fmla="*/ 186 w 212"/>
                <a:gd name="T13" fmla="*/ 0 h 220"/>
                <a:gd name="T14" fmla="*/ 107 w 212"/>
                <a:gd name="T15" fmla="*/ 0 h 220"/>
                <a:gd name="T16" fmla="*/ 0 w 212"/>
                <a:gd name="T17" fmla="*/ 109 h 220"/>
                <a:gd name="T18" fmla="*/ 107 w 212"/>
                <a:gd name="T19" fmla="*/ 219 h 220"/>
                <a:gd name="T20" fmla="*/ 211 w 212"/>
                <a:gd name="T21" fmla="*/ 219 h 220"/>
                <a:gd name="T22" fmla="*/ 211 w 212"/>
                <a:gd name="T23" fmla="*/ 219 h 220"/>
                <a:gd name="T24" fmla="*/ 203 w 212"/>
                <a:gd name="T25" fmla="*/ 185 h 220"/>
                <a:gd name="T26" fmla="*/ 183 w 212"/>
                <a:gd name="T27" fmla="*/ 16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220" fill="norm" stroke="1" extrusionOk="0">
                  <a:moveTo>
                    <a:pt x="183" y="165"/>
                  </a:moveTo>
                  <a:lnTo>
                    <a:pt x="107" y="165"/>
                  </a:lnTo>
                  <a:cubicBezTo>
                    <a:pt x="73" y="165"/>
                    <a:pt x="53" y="140"/>
                    <a:pt x="53" y="106"/>
                  </a:cubicBezTo>
                  <a:cubicBezTo>
                    <a:pt x="53" y="72"/>
                    <a:pt x="73" y="47"/>
                    <a:pt x="107" y="47"/>
                  </a:cubicBezTo>
                  <a:lnTo>
                    <a:pt x="158" y="47"/>
                  </a:lnTo>
                  <a:cubicBezTo>
                    <a:pt x="166" y="47"/>
                    <a:pt x="175" y="41"/>
                    <a:pt x="177" y="32"/>
                  </a:cubicBezTo>
                  <a:lnTo>
                    <a:pt x="186" y="0"/>
                  </a:lnTo>
                  <a:lnTo>
                    <a:pt x="107" y="0"/>
                  </a:lnTo>
                  <a:cubicBezTo>
                    <a:pt x="45" y="0"/>
                    <a:pt x="0" y="44"/>
                    <a:pt x="0" y="109"/>
                  </a:cubicBezTo>
                  <a:cubicBezTo>
                    <a:pt x="0" y="174"/>
                    <a:pt x="45" y="219"/>
                    <a:pt x="107" y="219"/>
                  </a:cubicBezTo>
                  <a:lnTo>
                    <a:pt x="211" y="219"/>
                  </a:lnTo>
                  <a:lnTo>
                    <a:pt x="211" y="219"/>
                  </a:lnTo>
                  <a:lnTo>
                    <a:pt x="203" y="185"/>
                  </a:lnTo>
                  <a:cubicBezTo>
                    <a:pt x="200" y="171"/>
                    <a:pt x="191" y="165"/>
                    <a:pt x="183" y="16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53" name="Freeform 16"/>
            <p:cNvSpPr>
              <a:spLocks noChangeArrowheads="1"/>
            </p:cNvSpPr>
            <p:nvPr/>
          </p:nvSpPr>
          <p:spPr bwMode="auto">
            <a:xfrm>
              <a:off x="11516734" y="410353"/>
              <a:ext cx="89403" cy="93128"/>
            </a:xfrm>
            <a:custGeom>
              <a:avLst/>
              <a:gdLst>
                <a:gd name="T0" fmla="*/ 130 w 212"/>
                <a:gd name="T1" fmla="*/ 0 h 220"/>
                <a:gd name="T2" fmla="*/ 17 w 212"/>
                <a:gd name="T3" fmla="*/ 0 h 220"/>
                <a:gd name="T4" fmla="*/ 0 w 212"/>
                <a:gd name="T5" fmla="*/ 17 h 220"/>
                <a:gd name="T6" fmla="*/ 0 w 212"/>
                <a:gd name="T7" fmla="*/ 219 h 220"/>
                <a:gd name="T8" fmla="*/ 53 w 212"/>
                <a:gd name="T9" fmla="*/ 219 h 220"/>
                <a:gd name="T10" fmla="*/ 53 w 212"/>
                <a:gd name="T11" fmla="*/ 162 h 220"/>
                <a:gd name="T12" fmla="*/ 130 w 212"/>
                <a:gd name="T13" fmla="*/ 162 h 220"/>
                <a:gd name="T14" fmla="*/ 211 w 212"/>
                <a:gd name="T15" fmla="*/ 81 h 220"/>
                <a:gd name="T16" fmla="*/ 130 w 212"/>
                <a:gd name="T17" fmla="*/ 0 h 220"/>
                <a:gd name="T18" fmla="*/ 130 w 212"/>
                <a:gd name="T19" fmla="*/ 112 h 220"/>
                <a:gd name="T20" fmla="*/ 53 w 212"/>
                <a:gd name="T21" fmla="*/ 112 h 220"/>
                <a:gd name="T22" fmla="*/ 53 w 212"/>
                <a:gd name="T23" fmla="*/ 47 h 220"/>
                <a:gd name="T24" fmla="*/ 130 w 212"/>
                <a:gd name="T25" fmla="*/ 47 h 220"/>
                <a:gd name="T26" fmla="*/ 158 w 212"/>
                <a:gd name="T27" fmla="*/ 78 h 220"/>
                <a:gd name="T28" fmla="*/ 130 w 212"/>
                <a:gd name="T29" fmla="*/ 11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2" h="220" fill="norm" stroke="1" extrusionOk="0">
                  <a:moveTo>
                    <a:pt x="130" y="0"/>
                  </a:move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19"/>
                  </a:lnTo>
                  <a:lnTo>
                    <a:pt x="53" y="219"/>
                  </a:lnTo>
                  <a:lnTo>
                    <a:pt x="53" y="162"/>
                  </a:lnTo>
                  <a:lnTo>
                    <a:pt x="130" y="162"/>
                  </a:lnTo>
                  <a:cubicBezTo>
                    <a:pt x="180" y="162"/>
                    <a:pt x="211" y="129"/>
                    <a:pt x="211" y="81"/>
                  </a:cubicBezTo>
                  <a:cubicBezTo>
                    <a:pt x="211" y="33"/>
                    <a:pt x="178" y="0"/>
                    <a:pt x="130" y="0"/>
                  </a:cubicBezTo>
                  <a:close/>
                  <a:moveTo>
                    <a:pt x="130" y="112"/>
                  </a:moveTo>
                  <a:lnTo>
                    <a:pt x="53" y="112"/>
                  </a:lnTo>
                  <a:lnTo>
                    <a:pt x="53" y="47"/>
                  </a:lnTo>
                  <a:lnTo>
                    <a:pt x="130" y="47"/>
                  </a:lnTo>
                  <a:cubicBezTo>
                    <a:pt x="144" y="47"/>
                    <a:pt x="158" y="58"/>
                    <a:pt x="158" y="78"/>
                  </a:cubicBezTo>
                  <a:cubicBezTo>
                    <a:pt x="158" y="100"/>
                    <a:pt x="144" y="112"/>
                    <a:pt x="130" y="1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54" name="Freeform 17"/>
            <p:cNvSpPr>
              <a:spLocks noChangeArrowheads="1"/>
            </p:cNvSpPr>
            <p:nvPr/>
          </p:nvSpPr>
          <p:spPr bwMode="auto">
            <a:xfrm>
              <a:off x="12325081" y="408493"/>
              <a:ext cx="81952" cy="93128"/>
            </a:xfrm>
            <a:custGeom>
              <a:avLst/>
              <a:gdLst>
                <a:gd name="T0" fmla="*/ 166 w 196"/>
                <a:gd name="T1" fmla="*/ 47 h 220"/>
                <a:gd name="T2" fmla="*/ 186 w 196"/>
                <a:gd name="T3" fmla="*/ 31 h 220"/>
                <a:gd name="T4" fmla="*/ 195 w 196"/>
                <a:gd name="T5" fmla="*/ 0 h 220"/>
                <a:gd name="T6" fmla="*/ 17 w 196"/>
                <a:gd name="T7" fmla="*/ 0 h 220"/>
                <a:gd name="T8" fmla="*/ 0 w 196"/>
                <a:gd name="T9" fmla="*/ 17 h 220"/>
                <a:gd name="T10" fmla="*/ 0 w 196"/>
                <a:gd name="T11" fmla="*/ 202 h 220"/>
                <a:gd name="T12" fmla="*/ 17 w 196"/>
                <a:gd name="T13" fmla="*/ 219 h 220"/>
                <a:gd name="T14" fmla="*/ 195 w 196"/>
                <a:gd name="T15" fmla="*/ 219 h 220"/>
                <a:gd name="T16" fmla="*/ 186 w 196"/>
                <a:gd name="T17" fmla="*/ 188 h 220"/>
                <a:gd name="T18" fmla="*/ 166 w 196"/>
                <a:gd name="T19" fmla="*/ 171 h 220"/>
                <a:gd name="T20" fmla="*/ 51 w 196"/>
                <a:gd name="T21" fmla="*/ 171 h 220"/>
                <a:gd name="T22" fmla="*/ 51 w 196"/>
                <a:gd name="T23" fmla="*/ 129 h 220"/>
                <a:gd name="T24" fmla="*/ 175 w 196"/>
                <a:gd name="T25" fmla="*/ 129 h 220"/>
                <a:gd name="T26" fmla="*/ 175 w 196"/>
                <a:gd name="T27" fmla="*/ 86 h 220"/>
                <a:gd name="T28" fmla="*/ 51 w 196"/>
                <a:gd name="T29" fmla="*/ 86 h 220"/>
                <a:gd name="T30" fmla="*/ 51 w 196"/>
                <a:gd name="T31" fmla="*/ 44 h 220"/>
                <a:gd name="T32" fmla="*/ 166 w 196"/>
                <a:gd name="T33" fmla="*/ 44 h 220"/>
                <a:gd name="T34" fmla="*/ 166 w 196"/>
                <a:gd name="T35" fmla="*/ 4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220" fill="norm" stroke="1" extrusionOk="0">
                  <a:moveTo>
                    <a:pt x="166" y="47"/>
                  </a:moveTo>
                  <a:cubicBezTo>
                    <a:pt x="175" y="47"/>
                    <a:pt x="183" y="44"/>
                    <a:pt x="186" y="31"/>
                  </a:cubicBezTo>
                  <a:lnTo>
                    <a:pt x="195" y="0"/>
                  </a:ln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1"/>
                    <a:pt x="8" y="219"/>
                    <a:pt x="17" y="219"/>
                  </a:cubicBezTo>
                  <a:lnTo>
                    <a:pt x="195" y="219"/>
                  </a:lnTo>
                  <a:lnTo>
                    <a:pt x="186" y="188"/>
                  </a:lnTo>
                  <a:cubicBezTo>
                    <a:pt x="183" y="177"/>
                    <a:pt x="175" y="171"/>
                    <a:pt x="166" y="171"/>
                  </a:cubicBezTo>
                  <a:lnTo>
                    <a:pt x="51" y="171"/>
                  </a:lnTo>
                  <a:lnTo>
                    <a:pt x="51" y="129"/>
                  </a:lnTo>
                  <a:lnTo>
                    <a:pt x="175" y="129"/>
                  </a:lnTo>
                  <a:lnTo>
                    <a:pt x="175" y="86"/>
                  </a:lnTo>
                  <a:lnTo>
                    <a:pt x="51" y="86"/>
                  </a:lnTo>
                  <a:lnTo>
                    <a:pt x="51" y="44"/>
                  </a:lnTo>
                  <a:lnTo>
                    <a:pt x="166" y="44"/>
                  </a:lnTo>
                  <a:lnTo>
                    <a:pt x="166" y="4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55" name="Freeform 18"/>
            <p:cNvSpPr>
              <a:spLocks noChangeArrowheads="1"/>
            </p:cNvSpPr>
            <p:nvPr/>
          </p:nvSpPr>
          <p:spPr bwMode="auto">
            <a:xfrm>
              <a:off x="12218914" y="410357"/>
              <a:ext cx="89403" cy="91266"/>
            </a:xfrm>
            <a:custGeom>
              <a:avLst/>
              <a:gdLst>
                <a:gd name="T0" fmla="*/ 146 w 212"/>
                <a:gd name="T1" fmla="*/ 14 h 217"/>
                <a:gd name="T2" fmla="*/ 53 w 212"/>
                <a:gd name="T3" fmla="*/ 143 h 217"/>
                <a:gd name="T4" fmla="*/ 53 w 212"/>
                <a:gd name="T5" fmla="*/ 0 h 217"/>
                <a:gd name="T6" fmla="*/ 0 w 212"/>
                <a:gd name="T7" fmla="*/ 0 h 217"/>
                <a:gd name="T8" fmla="*/ 0 w 212"/>
                <a:gd name="T9" fmla="*/ 216 h 217"/>
                <a:gd name="T10" fmla="*/ 39 w 212"/>
                <a:gd name="T11" fmla="*/ 216 h 217"/>
                <a:gd name="T12" fmla="*/ 65 w 212"/>
                <a:gd name="T13" fmla="*/ 202 h 217"/>
                <a:gd name="T14" fmla="*/ 158 w 212"/>
                <a:gd name="T15" fmla="*/ 72 h 217"/>
                <a:gd name="T16" fmla="*/ 158 w 212"/>
                <a:gd name="T17" fmla="*/ 216 h 217"/>
                <a:gd name="T18" fmla="*/ 211 w 212"/>
                <a:gd name="T19" fmla="*/ 216 h 217"/>
                <a:gd name="T20" fmla="*/ 211 w 212"/>
                <a:gd name="T21" fmla="*/ 0 h 217"/>
                <a:gd name="T22" fmla="*/ 172 w 212"/>
                <a:gd name="T23" fmla="*/ 0 h 217"/>
                <a:gd name="T24" fmla="*/ 146 w 212"/>
                <a:gd name="T25" fmla="*/ 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17" fill="norm" stroke="1" extrusionOk="0">
                  <a:moveTo>
                    <a:pt x="146" y="14"/>
                  </a:moveTo>
                  <a:lnTo>
                    <a:pt x="53" y="143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39" y="216"/>
                  </a:lnTo>
                  <a:cubicBezTo>
                    <a:pt x="48" y="216"/>
                    <a:pt x="59" y="210"/>
                    <a:pt x="65" y="202"/>
                  </a:cubicBezTo>
                  <a:lnTo>
                    <a:pt x="158" y="72"/>
                  </a:lnTo>
                  <a:lnTo>
                    <a:pt x="158" y="216"/>
                  </a:lnTo>
                  <a:lnTo>
                    <a:pt x="211" y="216"/>
                  </a:lnTo>
                  <a:lnTo>
                    <a:pt x="211" y="0"/>
                  </a:lnTo>
                  <a:lnTo>
                    <a:pt x="172" y="0"/>
                  </a:lnTo>
                  <a:cubicBezTo>
                    <a:pt x="163" y="0"/>
                    <a:pt x="152" y="5"/>
                    <a:pt x="146" y="1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256" name="Freeform 19"/>
            <p:cNvSpPr>
              <a:spLocks noChangeArrowheads="1"/>
            </p:cNvSpPr>
            <p:nvPr/>
          </p:nvSpPr>
          <p:spPr bwMode="auto">
            <a:xfrm>
              <a:off x="11701126" y="410356"/>
              <a:ext cx="102441" cy="91266"/>
            </a:xfrm>
            <a:custGeom>
              <a:avLst/>
              <a:gdLst>
                <a:gd name="T0" fmla="*/ 237 w 241"/>
                <a:gd name="T1" fmla="*/ 0 h 217"/>
                <a:gd name="T2" fmla="*/ 189 w 241"/>
                <a:gd name="T3" fmla="*/ 0 h 217"/>
                <a:gd name="T4" fmla="*/ 164 w 241"/>
                <a:gd name="T5" fmla="*/ 14 h 217"/>
                <a:gd name="T6" fmla="*/ 124 w 241"/>
                <a:gd name="T7" fmla="*/ 75 h 217"/>
                <a:gd name="T8" fmla="*/ 116 w 241"/>
                <a:gd name="T9" fmla="*/ 75 h 217"/>
                <a:gd name="T10" fmla="*/ 76 w 241"/>
                <a:gd name="T11" fmla="*/ 14 h 217"/>
                <a:gd name="T12" fmla="*/ 51 w 241"/>
                <a:gd name="T13" fmla="*/ 0 h 217"/>
                <a:gd name="T14" fmla="*/ 0 w 241"/>
                <a:gd name="T15" fmla="*/ 0 h 217"/>
                <a:gd name="T16" fmla="*/ 76 w 241"/>
                <a:gd name="T17" fmla="*/ 109 h 217"/>
                <a:gd name="T18" fmla="*/ 3 w 241"/>
                <a:gd name="T19" fmla="*/ 216 h 217"/>
                <a:gd name="T20" fmla="*/ 51 w 241"/>
                <a:gd name="T21" fmla="*/ 216 h 217"/>
                <a:gd name="T22" fmla="*/ 76 w 241"/>
                <a:gd name="T23" fmla="*/ 202 h 217"/>
                <a:gd name="T24" fmla="*/ 116 w 241"/>
                <a:gd name="T25" fmla="*/ 140 h 217"/>
                <a:gd name="T26" fmla="*/ 124 w 241"/>
                <a:gd name="T27" fmla="*/ 140 h 217"/>
                <a:gd name="T28" fmla="*/ 164 w 241"/>
                <a:gd name="T29" fmla="*/ 202 h 217"/>
                <a:gd name="T30" fmla="*/ 189 w 241"/>
                <a:gd name="T31" fmla="*/ 216 h 217"/>
                <a:gd name="T32" fmla="*/ 240 w 241"/>
                <a:gd name="T33" fmla="*/ 216 h 217"/>
                <a:gd name="T34" fmla="*/ 164 w 241"/>
                <a:gd name="T35" fmla="*/ 106 h 217"/>
                <a:gd name="T36" fmla="*/ 237 w 241"/>
                <a:gd name="T3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217" fill="norm" stroke="1" extrusionOk="0">
                  <a:moveTo>
                    <a:pt x="237" y="0"/>
                  </a:moveTo>
                  <a:lnTo>
                    <a:pt x="189" y="0"/>
                  </a:lnTo>
                  <a:cubicBezTo>
                    <a:pt x="178" y="0"/>
                    <a:pt x="172" y="3"/>
                    <a:pt x="164" y="14"/>
                  </a:cubicBezTo>
                  <a:lnTo>
                    <a:pt x="124" y="75"/>
                  </a:lnTo>
                  <a:lnTo>
                    <a:pt x="116" y="75"/>
                  </a:lnTo>
                  <a:lnTo>
                    <a:pt x="76" y="14"/>
                  </a:lnTo>
                  <a:cubicBezTo>
                    <a:pt x="71" y="3"/>
                    <a:pt x="62" y="0"/>
                    <a:pt x="51" y="0"/>
                  </a:cubicBezTo>
                  <a:lnTo>
                    <a:pt x="0" y="0"/>
                  </a:lnTo>
                  <a:lnTo>
                    <a:pt x="76" y="109"/>
                  </a:lnTo>
                  <a:lnTo>
                    <a:pt x="3" y="216"/>
                  </a:lnTo>
                  <a:lnTo>
                    <a:pt x="51" y="216"/>
                  </a:lnTo>
                  <a:cubicBezTo>
                    <a:pt x="62" y="216"/>
                    <a:pt x="68" y="213"/>
                    <a:pt x="76" y="202"/>
                  </a:cubicBezTo>
                  <a:lnTo>
                    <a:pt x="116" y="140"/>
                  </a:lnTo>
                  <a:lnTo>
                    <a:pt x="124" y="140"/>
                  </a:lnTo>
                  <a:lnTo>
                    <a:pt x="164" y="202"/>
                  </a:lnTo>
                  <a:cubicBezTo>
                    <a:pt x="169" y="213"/>
                    <a:pt x="178" y="216"/>
                    <a:pt x="189" y="216"/>
                  </a:cubicBezTo>
                  <a:lnTo>
                    <a:pt x="240" y="216"/>
                  </a:lnTo>
                  <a:lnTo>
                    <a:pt x="164" y="106"/>
                  </a:lnTo>
                  <a:lnTo>
                    <a:pt x="23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</p:grpSp>
      <p:sp>
        <p:nvSpPr>
          <p:cNvPr id="1049257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711110" y="6526517"/>
            <a:ext cx="9000000" cy="123111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lvl1pPr>
              <a:defRPr sz="800">
                <a:solidFill>
                  <a:schemeClr val="accent3"/>
                </a:solidFill>
              </a:defRPr>
            </a:lvl1pPr>
          </a:lstStyle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15" r:id="rId1"/>
    <p:sldLayoutId id="2147483716" r:id="rId2"/>
    <p:sldLayoutId id="2147483717" r:id="rId3"/>
  </p:sldLayoutIdLst>
  <p:hf dt="0" ftr="0" hdr="0" sldNum="1"/>
  <p:txStyles>
    <p:titleStyle>
      <a:lvl1pPr algn="l" defTabSz="1135150">
        <a:lnSpc>
          <a:spcPct val="90000"/>
        </a:lnSpc>
        <a:spcBef>
          <a:spcPts val="0"/>
        </a:spcBef>
        <a:buNone/>
        <a:defRPr b="1" sz="2500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1135150" indent="-425682" marL="425682">
        <a:spcBef>
          <a:spcPts val="0"/>
        </a:spcBef>
        <a:buFont typeface="Arial"/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algn="l" defTabSz="1135150" indent="-354734" marL="922309">
        <a:spcBef>
          <a:spcPts val="0"/>
        </a:spcBef>
        <a:buFont typeface="Arial"/>
        <a:buChar char="–"/>
        <a:defRPr sz="3400">
          <a:solidFill>
            <a:schemeClr val="tx1"/>
          </a:solidFill>
          <a:latin typeface="+mn-lt"/>
          <a:ea typeface="+mn-ea"/>
          <a:cs typeface="+mn-cs"/>
        </a:defRPr>
      </a:lvl2pPr>
      <a:lvl3pPr algn="l" defTabSz="1135150" indent="-283788" marL="1418938">
        <a:spcBef>
          <a:spcPts val="0"/>
        </a:spcBef>
        <a:buFont typeface="Arial"/>
        <a:buChar char="•"/>
        <a:defRPr sz="2950">
          <a:solidFill>
            <a:schemeClr val="tx1"/>
          </a:solidFill>
          <a:latin typeface="+mn-lt"/>
          <a:ea typeface="+mn-ea"/>
          <a:cs typeface="+mn-cs"/>
        </a:defRPr>
      </a:lvl3pPr>
      <a:lvl4pPr algn="l" defTabSz="1135150" indent="-283788" marL="1986514">
        <a:spcBef>
          <a:spcPts val="0"/>
        </a:spcBef>
        <a:buFont typeface="Arial"/>
        <a:buChar char="–"/>
        <a:defRPr sz="2500">
          <a:solidFill>
            <a:schemeClr val="tx1"/>
          </a:solidFill>
          <a:latin typeface="+mn-lt"/>
          <a:ea typeface="+mn-ea"/>
          <a:cs typeface="+mn-cs"/>
        </a:defRPr>
      </a:lvl4pPr>
      <a:lvl5pPr algn="l" defTabSz="1135150" indent="-283788" marL="2554089">
        <a:spcBef>
          <a:spcPts val="0"/>
        </a:spcBef>
        <a:buFont typeface="Arial"/>
        <a:buChar char="»"/>
        <a:defRPr sz="2500">
          <a:solidFill>
            <a:schemeClr val="tx1"/>
          </a:solidFill>
          <a:latin typeface="+mn-lt"/>
          <a:ea typeface="+mn-ea"/>
          <a:cs typeface="+mn-cs"/>
        </a:defRPr>
      </a:lvl5pPr>
      <a:lvl6pPr algn="l" defTabSz="1135150" indent="-283788" marL="3121664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6pPr>
      <a:lvl7pPr algn="l" defTabSz="1135150" indent="-283788" marL="3689239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7pPr>
      <a:lvl8pPr algn="l" defTabSz="1135150" indent="-283788" marL="4256814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8pPr>
      <a:lvl9pPr algn="l" defTabSz="1135150" indent="-283788" marL="4824390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1135150" marL="0"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algn="l" defTabSz="1135150" marL="567575">
        <a:defRPr sz="2300">
          <a:solidFill>
            <a:schemeClr val="tx1"/>
          </a:solidFill>
          <a:latin typeface="+mn-lt"/>
          <a:ea typeface="+mn-ea"/>
          <a:cs typeface="+mn-cs"/>
        </a:defRPr>
      </a:lvl2pPr>
      <a:lvl3pPr algn="l" defTabSz="1135150" marL="1135150">
        <a:defRPr sz="2300">
          <a:solidFill>
            <a:schemeClr val="tx1"/>
          </a:solidFill>
          <a:latin typeface="+mn-lt"/>
          <a:ea typeface="+mn-ea"/>
          <a:cs typeface="+mn-cs"/>
        </a:defRPr>
      </a:lvl3pPr>
      <a:lvl4pPr algn="l" defTabSz="1135150" marL="1702726">
        <a:defRPr sz="2300">
          <a:solidFill>
            <a:schemeClr val="tx1"/>
          </a:solidFill>
          <a:latin typeface="+mn-lt"/>
          <a:ea typeface="+mn-ea"/>
          <a:cs typeface="+mn-cs"/>
        </a:defRPr>
      </a:lvl4pPr>
      <a:lvl5pPr algn="l" defTabSz="1135150" marL="2270301">
        <a:defRPr sz="2300">
          <a:solidFill>
            <a:schemeClr val="tx1"/>
          </a:solidFill>
          <a:latin typeface="+mn-lt"/>
          <a:ea typeface="+mn-ea"/>
          <a:cs typeface="+mn-cs"/>
        </a:defRPr>
      </a:lvl5pPr>
      <a:lvl6pPr algn="l" defTabSz="1135150" marL="2837876">
        <a:defRPr sz="2300">
          <a:solidFill>
            <a:schemeClr val="tx1"/>
          </a:solidFill>
          <a:latin typeface="+mn-lt"/>
          <a:ea typeface="+mn-ea"/>
          <a:cs typeface="+mn-cs"/>
        </a:defRPr>
      </a:lvl6pPr>
      <a:lvl7pPr algn="l" defTabSz="1135150" marL="3405451">
        <a:defRPr sz="2300">
          <a:solidFill>
            <a:schemeClr val="tx1"/>
          </a:solidFill>
          <a:latin typeface="+mn-lt"/>
          <a:ea typeface="+mn-ea"/>
          <a:cs typeface="+mn-cs"/>
        </a:defRPr>
      </a:lvl7pPr>
      <a:lvl8pPr algn="l" defTabSz="1135150" marL="3973027">
        <a:defRPr sz="2300">
          <a:solidFill>
            <a:schemeClr val="tx1"/>
          </a:solidFill>
          <a:latin typeface="+mn-lt"/>
          <a:ea typeface="+mn-ea"/>
          <a:cs typeface="+mn-cs"/>
        </a:defRPr>
      </a:lvl8pPr>
      <a:lvl9pPr algn="l" defTabSz="1135150" marL="4540603">
        <a:defRPr sz="23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 name="">
    <p:bg>
      <p:bgPr shadeToTitle="0">
        <a:solidFill>
          <a:srgbClr val="F2F2F2"/>
        </a:solidFill>
      </p:bgPr>
    </p:bg>
    <p:spTree>
      <p:nvGrpSpPr>
        <p:cNvPr id="173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45" name="Прямоугольник 8"/>
          <p:cNvSpPr/>
          <p:nvPr userDrawn="1"/>
        </p:nvSpPr>
        <p:spPr bwMode="auto">
          <a:xfrm>
            <a:off x="695325" y="0"/>
            <a:ext cx="1632267" cy="45719"/>
          </a:xfrm>
          <a:prstGeom prst="rect"/>
          <a:solidFill>
            <a:schemeClr val="accent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146" name="Прямоугольник 9"/>
          <p:cNvSpPr/>
          <p:nvPr userDrawn="1"/>
        </p:nvSpPr>
        <p:spPr bwMode="auto">
          <a:xfrm>
            <a:off x="2325134" y="0"/>
            <a:ext cx="8696754" cy="45719"/>
          </a:xfrm>
          <a:prstGeom prst="rect"/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147" name="Title Placeholder 1"/>
          <p:cNvSpPr>
            <a:spLocks noGrp="1"/>
          </p:cNvSpPr>
          <p:nvPr>
            <p:ph type="title"/>
          </p:nvPr>
        </p:nvSpPr>
        <p:spPr bwMode="auto">
          <a:xfrm>
            <a:off x="673809" y="330562"/>
            <a:ext cx="8427858" cy="346249"/>
          </a:xfrm>
          <a:prstGeom prst="rect"/>
        </p:spPr>
        <p:txBody>
          <a:bodyPr bIns="0" lIns="0" rIns="0" tIns="0" wrap="square">
            <a:spAutoFit/>
          </a:bodyPr>
          <a:p>
            <a:pPr lvl="0" marL="0"/>
            <a:r>
              <a:rPr lang="en-GB"/>
              <a:t>Click to edit Master title style</a:t>
            </a:r>
          </a:p>
        </p:txBody>
      </p:sp>
      <p:grpSp>
        <p:nvGrpSpPr>
          <p:cNvPr id="174" name="Group 52"/>
          <p:cNvGrpSpPr/>
          <p:nvPr userDrawn="1"/>
        </p:nvGrpSpPr>
        <p:grpSpPr bwMode="auto">
          <a:xfrm>
            <a:off x="-1" y="5499463"/>
            <a:ext cx="12192001" cy="1358538"/>
            <a:chOff x="-1" y="5499463"/>
            <a:chExt cx="12192001" cy="1358538"/>
          </a:xfrm>
        </p:grpSpPr>
        <p:grpSp>
          <p:nvGrpSpPr>
            <p:cNvPr id="175" name="Group 55"/>
            <p:cNvGrpSpPr/>
            <p:nvPr/>
          </p:nvGrpSpPr>
          <p:grpSpPr bwMode="auto">
            <a:xfrm>
              <a:off x="-1" y="5956663"/>
              <a:ext cx="557257" cy="901338"/>
              <a:chOff x="-1" y="5956663"/>
              <a:chExt cx="557257" cy="901338"/>
            </a:xfrm>
          </p:grpSpPr>
          <p:sp>
            <p:nvSpPr>
              <p:cNvPr id="1049148" name="Треугольник 9"/>
              <p:cNvSpPr/>
              <p:nvPr/>
            </p:nvSpPr>
            <p:spPr bwMode="auto">
              <a:xfrm>
                <a:off x="-1" y="5956663"/>
                <a:ext cx="557257" cy="90133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alpha val="15999"/>
                </a:schemeClr>
              </a:soli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 lvl="0"/>
                <a:endParaRPr lang="ru-RU"/>
              </a:p>
            </p:txBody>
          </p:sp>
          <p:sp>
            <p:nvSpPr>
              <p:cNvPr id="1049149" name="Треугольник 1"/>
              <p:cNvSpPr/>
              <p:nvPr/>
            </p:nvSpPr>
            <p:spPr bwMode="auto">
              <a:xfrm>
                <a:off x="1" y="6100355"/>
                <a:ext cx="468418" cy="757645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98000">
                    <a:schemeClr val="accent1"/>
                  </a:gs>
                </a:gsLst>
                <a:lin ang="16200000" scaled="1"/>
              </a:gra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</p:grpSp>
        <p:grpSp>
          <p:nvGrpSpPr>
            <p:cNvPr id="176" name="Group 57"/>
            <p:cNvGrpSpPr/>
            <p:nvPr/>
          </p:nvGrpSpPr>
          <p:grpSpPr bwMode="auto">
            <a:xfrm>
              <a:off x="11352074" y="5499463"/>
              <a:ext cx="839926" cy="1358538"/>
              <a:chOff x="11352074" y="5499463"/>
              <a:chExt cx="839926" cy="1358538"/>
            </a:xfrm>
          </p:grpSpPr>
          <p:sp>
            <p:nvSpPr>
              <p:cNvPr id="1049150" name="Треугольник 12"/>
              <p:cNvSpPr/>
              <p:nvPr/>
            </p:nvSpPr>
            <p:spPr bwMode="auto">
              <a:xfrm flipH="1">
                <a:off x="11352074" y="5499463"/>
                <a:ext cx="839923" cy="1358538"/>
              </a:xfrm>
              <a:prstGeom prst="triangle">
                <a:avLst>
                  <a:gd name="adj" fmla="val 0"/>
                </a:avLst>
              </a:prstGeom>
              <a:solidFill>
                <a:schemeClr val="accent1">
                  <a:alpha val="15999"/>
                </a:schemeClr>
              </a:soli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  <p:sp>
            <p:nvSpPr>
              <p:cNvPr id="1049151" name="Треугольник 13"/>
              <p:cNvSpPr/>
              <p:nvPr/>
            </p:nvSpPr>
            <p:spPr bwMode="auto">
              <a:xfrm flipH="1">
                <a:off x="11441094" y="5643442"/>
                <a:ext cx="750906" cy="1214557"/>
              </a:xfrm>
              <a:prstGeom prst="triangle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98000">
                    <a:schemeClr val="accent1"/>
                  </a:gs>
                </a:gsLst>
                <a:lin ang="16200000" scaled="1"/>
              </a:gradFill>
              <a:ln>
                <a:noFill/>
              </a:ln>
              <a:effectLst>
                <a:outerShdw algn="r" blurRad="190500" dir="10800000" dist="215900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 wrap="square">
                <a:noAutofit/>
              </a:bodyPr>
              <a:p>
                <a:pPr algn="ctr"/>
                <a:endParaRPr lang="ru-RU"/>
              </a:p>
            </p:txBody>
          </p:sp>
        </p:grpSp>
      </p:grpSp>
      <p:sp>
        <p:nvSpPr>
          <p:cNvPr id="1049152" name="Slide Number Placeholder 4"/>
          <p:cNvSpPr txBox="1"/>
          <p:nvPr userDrawn="1"/>
        </p:nvSpPr>
        <p:spPr bwMode="auto">
          <a:xfrm>
            <a:off x="11723917" y="6449574"/>
            <a:ext cx="372217" cy="276999"/>
          </a:xfrm>
          <a:prstGeom prst="rect"/>
        </p:spPr>
        <p:txBody>
          <a:bodyPr anchor="ctr" bIns="45720" lIns="91440" rIns="91440" rtlCol="0" tIns="45720" vert="horz" wrap="none">
            <a:spAutoFit/>
          </a:bodyPr>
          <a:lstStyle>
            <a:defPPr>
              <a:defRPr lang="ru-RU"/>
            </a:defPPr>
            <a:lvl1pPr algn="r" defTabSz="91440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defTabSz="914400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0183842-1405-0A47-B564-7230822B43AC}" type="slidenum">
              <a:rPr>
                <a:solidFill>
                  <a:schemeClr val="bg1"/>
                </a:solidFill>
              </a:rPr>
              <a:t>‹#›</a:t>
            </a:fld>
            <a:endParaRPr>
              <a:solidFill>
                <a:schemeClr val="bg1"/>
              </a:solidFill>
            </a:endParaRPr>
          </a:p>
        </p:txBody>
      </p:sp>
      <p:grpSp>
        <p:nvGrpSpPr>
          <p:cNvPr id="177" name="Group 56"/>
          <p:cNvGrpSpPr>
            <a:grpSpLocks noChangeAspect="1"/>
          </p:cNvGrpSpPr>
          <p:nvPr userDrawn="1"/>
        </p:nvGrpSpPr>
        <p:grpSpPr bwMode="auto">
          <a:xfrm>
            <a:off x="10017376" y="332518"/>
            <a:ext cx="1523543" cy="316246"/>
            <a:chOff x="10980318" y="242698"/>
            <a:chExt cx="1426715" cy="296147"/>
          </a:xfrm>
          <a:solidFill>
            <a:schemeClr val="accent1"/>
          </a:solidFill>
        </p:grpSpPr>
        <p:sp>
          <p:nvSpPr>
            <p:cNvPr id="1049153" name="Freeform 1"/>
            <p:cNvSpPr>
              <a:spLocks noChangeArrowheads="1"/>
            </p:cNvSpPr>
            <p:nvPr/>
          </p:nvSpPr>
          <p:spPr bwMode="auto">
            <a:xfrm>
              <a:off x="10980318" y="242698"/>
              <a:ext cx="298009" cy="296147"/>
            </a:xfrm>
            <a:custGeom>
              <a:avLst/>
              <a:gdLst>
                <a:gd name="T0" fmla="*/ 491 w 704"/>
                <a:gd name="T1" fmla="*/ 0 h 702"/>
                <a:gd name="T2" fmla="*/ 209 w 704"/>
                <a:gd name="T3" fmla="*/ 0 h 702"/>
                <a:gd name="T4" fmla="*/ 0 w 704"/>
                <a:gd name="T5" fmla="*/ 209 h 702"/>
                <a:gd name="T6" fmla="*/ 0 w 704"/>
                <a:gd name="T7" fmla="*/ 493 h 702"/>
                <a:gd name="T8" fmla="*/ 209 w 704"/>
                <a:gd name="T9" fmla="*/ 701 h 702"/>
                <a:gd name="T10" fmla="*/ 494 w 704"/>
                <a:gd name="T11" fmla="*/ 701 h 702"/>
                <a:gd name="T12" fmla="*/ 703 w 704"/>
                <a:gd name="T13" fmla="*/ 493 h 702"/>
                <a:gd name="T14" fmla="*/ 703 w 704"/>
                <a:gd name="T15" fmla="*/ 209 h 702"/>
                <a:gd name="T16" fmla="*/ 491 w 704"/>
                <a:gd name="T17" fmla="*/ 0 h 702"/>
                <a:gd name="T18" fmla="*/ 621 w 704"/>
                <a:gd name="T19" fmla="*/ 459 h 702"/>
                <a:gd name="T20" fmla="*/ 607 w 704"/>
                <a:gd name="T21" fmla="*/ 535 h 702"/>
                <a:gd name="T22" fmla="*/ 547 w 704"/>
                <a:gd name="T23" fmla="*/ 569 h 702"/>
                <a:gd name="T24" fmla="*/ 488 w 704"/>
                <a:gd name="T25" fmla="*/ 538 h 702"/>
                <a:gd name="T26" fmla="*/ 463 w 704"/>
                <a:gd name="T27" fmla="*/ 484 h 702"/>
                <a:gd name="T28" fmla="*/ 406 w 704"/>
                <a:gd name="T29" fmla="*/ 541 h 702"/>
                <a:gd name="T30" fmla="*/ 302 w 704"/>
                <a:gd name="T31" fmla="*/ 572 h 702"/>
                <a:gd name="T32" fmla="*/ 152 w 704"/>
                <a:gd name="T33" fmla="*/ 507 h 702"/>
                <a:gd name="T34" fmla="*/ 96 w 704"/>
                <a:gd name="T35" fmla="*/ 344 h 702"/>
                <a:gd name="T36" fmla="*/ 155 w 704"/>
                <a:gd name="T37" fmla="*/ 189 h 702"/>
                <a:gd name="T38" fmla="*/ 302 w 704"/>
                <a:gd name="T39" fmla="*/ 124 h 702"/>
                <a:gd name="T40" fmla="*/ 409 w 704"/>
                <a:gd name="T41" fmla="*/ 166 h 702"/>
                <a:gd name="T42" fmla="*/ 451 w 704"/>
                <a:gd name="T43" fmla="*/ 225 h 702"/>
                <a:gd name="T44" fmla="*/ 454 w 704"/>
                <a:gd name="T45" fmla="*/ 228 h 702"/>
                <a:gd name="T46" fmla="*/ 474 w 704"/>
                <a:gd name="T47" fmla="*/ 132 h 702"/>
                <a:gd name="T48" fmla="*/ 590 w 704"/>
                <a:gd name="T49" fmla="*/ 132 h 702"/>
                <a:gd name="T50" fmla="*/ 511 w 704"/>
                <a:gd name="T51" fmla="*/ 412 h 702"/>
                <a:gd name="T52" fmla="*/ 533 w 704"/>
                <a:gd name="T53" fmla="*/ 450 h 702"/>
                <a:gd name="T54" fmla="*/ 556 w 704"/>
                <a:gd name="T55" fmla="*/ 462 h 702"/>
                <a:gd name="T56" fmla="*/ 578 w 704"/>
                <a:gd name="T57" fmla="*/ 436 h 702"/>
                <a:gd name="T58" fmla="*/ 578 w 704"/>
                <a:gd name="T59" fmla="*/ 433 h 702"/>
                <a:gd name="T60" fmla="*/ 629 w 704"/>
                <a:gd name="T61" fmla="*/ 433 h 702"/>
                <a:gd name="T62" fmla="*/ 629 w 704"/>
                <a:gd name="T63" fmla="*/ 459 h 702"/>
                <a:gd name="T64" fmla="*/ 621 w 704"/>
                <a:gd name="T65" fmla="*/ 45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4" h="702" fill="norm" stroke="1" extrusionOk="0">
                  <a:moveTo>
                    <a:pt x="491" y="0"/>
                  </a:moveTo>
                  <a:lnTo>
                    <a:pt x="209" y="0"/>
                  </a:lnTo>
                  <a:cubicBezTo>
                    <a:pt x="93" y="0"/>
                    <a:pt x="0" y="93"/>
                    <a:pt x="0" y="209"/>
                  </a:cubicBezTo>
                  <a:lnTo>
                    <a:pt x="0" y="493"/>
                  </a:lnTo>
                  <a:cubicBezTo>
                    <a:pt x="0" y="608"/>
                    <a:pt x="93" y="701"/>
                    <a:pt x="209" y="701"/>
                  </a:cubicBezTo>
                  <a:lnTo>
                    <a:pt x="494" y="701"/>
                  </a:lnTo>
                  <a:cubicBezTo>
                    <a:pt x="609" y="701"/>
                    <a:pt x="703" y="608"/>
                    <a:pt x="703" y="493"/>
                  </a:cubicBezTo>
                  <a:lnTo>
                    <a:pt x="703" y="209"/>
                  </a:lnTo>
                  <a:cubicBezTo>
                    <a:pt x="700" y="93"/>
                    <a:pt x="607" y="0"/>
                    <a:pt x="491" y="0"/>
                  </a:cubicBezTo>
                  <a:close/>
                  <a:moveTo>
                    <a:pt x="621" y="459"/>
                  </a:moveTo>
                  <a:cubicBezTo>
                    <a:pt x="621" y="495"/>
                    <a:pt x="618" y="518"/>
                    <a:pt x="607" y="535"/>
                  </a:cubicBezTo>
                  <a:cubicBezTo>
                    <a:pt x="595" y="555"/>
                    <a:pt x="573" y="569"/>
                    <a:pt x="547" y="569"/>
                  </a:cubicBezTo>
                  <a:cubicBezTo>
                    <a:pt x="525" y="569"/>
                    <a:pt x="502" y="557"/>
                    <a:pt x="488" y="538"/>
                  </a:cubicBezTo>
                  <a:cubicBezTo>
                    <a:pt x="480" y="526"/>
                    <a:pt x="471" y="509"/>
                    <a:pt x="463" y="484"/>
                  </a:cubicBezTo>
                  <a:cubicBezTo>
                    <a:pt x="446" y="509"/>
                    <a:pt x="426" y="529"/>
                    <a:pt x="406" y="541"/>
                  </a:cubicBezTo>
                  <a:cubicBezTo>
                    <a:pt x="375" y="563"/>
                    <a:pt x="339" y="572"/>
                    <a:pt x="302" y="572"/>
                  </a:cubicBezTo>
                  <a:cubicBezTo>
                    <a:pt x="240" y="572"/>
                    <a:pt x="192" y="552"/>
                    <a:pt x="152" y="507"/>
                  </a:cubicBezTo>
                  <a:cubicBezTo>
                    <a:pt x="113" y="464"/>
                    <a:pt x="96" y="412"/>
                    <a:pt x="96" y="344"/>
                  </a:cubicBezTo>
                  <a:cubicBezTo>
                    <a:pt x="96" y="285"/>
                    <a:pt x="116" y="228"/>
                    <a:pt x="155" y="189"/>
                  </a:cubicBezTo>
                  <a:cubicBezTo>
                    <a:pt x="195" y="146"/>
                    <a:pt x="243" y="124"/>
                    <a:pt x="302" y="124"/>
                  </a:cubicBezTo>
                  <a:cubicBezTo>
                    <a:pt x="344" y="124"/>
                    <a:pt x="378" y="138"/>
                    <a:pt x="409" y="166"/>
                  </a:cubicBezTo>
                  <a:cubicBezTo>
                    <a:pt x="426" y="183"/>
                    <a:pt x="440" y="206"/>
                    <a:pt x="451" y="225"/>
                  </a:cubicBezTo>
                  <a:lnTo>
                    <a:pt x="454" y="228"/>
                  </a:lnTo>
                  <a:cubicBezTo>
                    <a:pt x="463" y="183"/>
                    <a:pt x="474" y="132"/>
                    <a:pt x="474" y="132"/>
                  </a:cubicBezTo>
                  <a:lnTo>
                    <a:pt x="590" y="132"/>
                  </a:lnTo>
                  <a:cubicBezTo>
                    <a:pt x="590" y="132"/>
                    <a:pt x="528" y="347"/>
                    <a:pt x="511" y="412"/>
                  </a:cubicBezTo>
                  <a:cubicBezTo>
                    <a:pt x="516" y="430"/>
                    <a:pt x="525" y="442"/>
                    <a:pt x="533" y="450"/>
                  </a:cubicBezTo>
                  <a:cubicBezTo>
                    <a:pt x="539" y="459"/>
                    <a:pt x="547" y="462"/>
                    <a:pt x="556" y="462"/>
                  </a:cubicBezTo>
                  <a:cubicBezTo>
                    <a:pt x="567" y="462"/>
                    <a:pt x="576" y="450"/>
                    <a:pt x="578" y="436"/>
                  </a:cubicBezTo>
                  <a:lnTo>
                    <a:pt x="578" y="433"/>
                  </a:lnTo>
                  <a:lnTo>
                    <a:pt x="629" y="433"/>
                  </a:lnTo>
                  <a:lnTo>
                    <a:pt x="629" y="459"/>
                  </a:lnTo>
                  <a:lnTo>
                    <a:pt x="621" y="45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54" name="Freeform 2"/>
            <p:cNvSpPr>
              <a:spLocks noChangeArrowheads="1"/>
            </p:cNvSpPr>
            <p:nvPr/>
          </p:nvSpPr>
          <p:spPr bwMode="auto">
            <a:xfrm>
              <a:off x="11071583" y="320924"/>
              <a:ext cx="87541" cy="141554"/>
            </a:xfrm>
            <a:custGeom>
              <a:avLst/>
              <a:gdLst>
                <a:gd name="T0" fmla="*/ 96 w 207"/>
                <a:gd name="T1" fmla="*/ 0 h 336"/>
                <a:gd name="T2" fmla="*/ 28 w 207"/>
                <a:gd name="T3" fmla="*/ 39 h 336"/>
                <a:gd name="T4" fmla="*/ 0 w 207"/>
                <a:gd name="T5" fmla="*/ 164 h 336"/>
                <a:gd name="T6" fmla="*/ 26 w 207"/>
                <a:gd name="T7" fmla="*/ 292 h 336"/>
                <a:gd name="T8" fmla="*/ 96 w 207"/>
                <a:gd name="T9" fmla="*/ 335 h 336"/>
                <a:gd name="T10" fmla="*/ 161 w 207"/>
                <a:gd name="T11" fmla="*/ 295 h 336"/>
                <a:gd name="T12" fmla="*/ 206 w 207"/>
                <a:gd name="T13" fmla="*/ 155 h 336"/>
                <a:gd name="T14" fmla="*/ 158 w 207"/>
                <a:gd name="T15" fmla="*/ 37 h 336"/>
                <a:gd name="T16" fmla="*/ 96 w 207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36" fill="norm" stroke="1" extrusionOk="0">
                  <a:moveTo>
                    <a:pt x="96" y="0"/>
                  </a:moveTo>
                  <a:cubicBezTo>
                    <a:pt x="68" y="0"/>
                    <a:pt x="45" y="14"/>
                    <a:pt x="28" y="39"/>
                  </a:cubicBezTo>
                  <a:cubicBezTo>
                    <a:pt x="9" y="68"/>
                    <a:pt x="0" y="110"/>
                    <a:pt x="0" y="164"/>
                  </a:cubicBezTo>
                  <a:cubicBezTo>
                    <a:pt x="0" y="220"/>
                    <a:pt x="9" y="264"/>
                    <a:pt x="26" y="292"/>
                  </a:cubicBezTo>
                  <a:cubicBezTo>
                    <a:pt x="42" y="321"/>
                    <a:pt x="65" y="335"/>
                    <a:pt x="96" y="335"/>
                  </a:cubicBezTo>
                  <a:cubicBezTo>
                    <a:pt x="122" y="335"/>
                    <a:pt x="144" y="321"/>
                    <a:pt x="161" y="295"/>
                  </a:cubicBezTo>
                  <a:cubicBezTo>
                    <a:pt x="178" y="270"/>
                    <a:pt x="192" y="229"/>
                    <a:pt x="206" y="155"/>
                  </a:cubicBezTo>
                  <a:cubicBezTo>
                    <a:pt x="195" y="102"/>
                    <a:pt x="178" y="59"/>
                    <a:pt x="158" y="37"/>
                  </a:cubicBezTo>
                  <a:cubicBezTo>
                    <a:pt x="141" y="8"/>
                    <a:pt x="122" y="0"/>
                    <a:pt x="96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55" name="Freeform 3"/>
            <p:cNvSpPr>
              <a:spLocks noChangeArrowheads="1"/>
            </p:cNvSpPr>
            <p:nvPr/>
          </p:nvSpPr>
          <p:spPr bwMode="auto">
            <a:xfrm>
              <a:off x="11343516" y="278087"/>
              <a:ext cx="98716" cy="94989"/>
            </a:xfrm>
            <a:custGeom>
              <a:avLst/>
              <a:gdLst>
                <a:gd name="T0" fmla="*/ 53 w 232"/>
                <a:gd name="T1" fmla="*/ 208 h 226"/>
                <a:gd name="T2" fmla="*/ 62 w 232"/>
                <a:gd name="T3" fmla="*/ 175 h 226"/>
                <a:gd name="T4" fmla="*/ 163 w 232"/>
                <a:gd name="T5" fmla="*/ 175 h 226"/>
                <a:gd name="T6" fmla="*/ 172 w 232"/>
                <a:gd name="T7" fmla="*/ 208 h 226"/>
                <a:gd name="T8" fmla="*/ 191 w 232"/>
                <a:gd name="T9" fmla="*/ 225 h 226"/>
                <a:gd name="T10" fmla="*/ 231 w 232"/>
                <a:gd name="T11" fmla="*/ 225 h 226"/>
                <a:gd name="T12" fmla="*/ 194 w 232"/>
                <a:gd name="T13" fmla="*/ 62 h 226"/>
                <a:gd name="T14" fmla="*/ 115 w 232"/>
                <a:gd name="T15" fmla="*/ 0 h 226"/>
                <a:gd name="T16" fmla="*/ 36 w 232"/>
                <a:gd name="T17" fmla="*/ 62 h 226"/>
                <a:gd name="T18" fmla="*/ 0 w 232"/>
                <a:gd name="T19" fmla="*/ 225 h 226"/>
                <a:gd name="T20" fmla="*/ 39 w 232"/>
                <a:gd name="T21" fmla="*/ 225 h 226"/>
                <a:gd name="T22" fmla="*/ 53 w 232"/>
                <a:gd name="T23" fmla="*/ 208 h 226"/>
                <a:gd name="T24" fmla="*/ 81 w 232"/>
                <a:gd name="T25" fmla="*/ 73 h 226"/>
                <a:gd name="T26" fmla="*/ 110 w 232"/>
                <a:gd name="T27" fmla="*/ 50 h 226"/>
                <a:gd name="T28" fmla="*/ 138 w 232"/>
                <a:gd name="T29" fmla="*/ 73 h 226"/>
                <a:gd name="T30" fmla="*/ 149 w 232"/>
                <a:gd name="T31" fmla="*/ 129 h 226"/>
                <a:gd name="T32" fmla="*/ 67 w 232"/>
                <a:gd name="T33" fmla="*/ 129 h 226"/>
                <a:gd name="T34" fmla="*/ 81 w 232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26" fill="norm" stroke="1" extrusionOk="0">
                  <a:moveTo>
                    <a:pt x="53" y="208"/>
                  </a:moveTo>
                  <a:lnTo>
                    <a:pt x="62" y="175"/>
                  </a:lnTo>
                  <a:lnTo>
                    <a:pt x="163" y="175"/>
                  </a:lnTo>
                  <a:lnTo>
                    <a:pt x="172" y="208"/>
                  </a:lnTo>
                  <a:cubicBezTo>
                    <a:pt x="175" y="217"/>
                    <a:pt x="183" y="225"/>
                    <a:pt x="191" y="225"/>
                  </a:cubicBezTo>
                  <a:lnTo>
                    <a:pt x="231" y="225"/>
                  </a:lnTo>
                  <a:lnTo>
                    <a:pt x="194" y="62"/>
                  </a:lnTo>
                  <a:cubicBezTo>
                    <a:pt x="186" y="25"/>
                    <a:pt x="163" y="0"/>
                    <a:pt x="115" y="0"/>
                  </a:cubicBezTo>
                  <a:cubicBezTo>
                    <a:pt x="67" y="0"/>
                    <a:pt x="42" y="25"/>
                    <a:pt x="36" y="62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2" y="225"/>
                    <a:pt x="50" y="217"/>
                    <a:pt x="53" y="208"/>
                  </a:cubicBezTo>
                  <a:close/>
                  <a:moveTo>
                    <a:pt x="81" y="73"/>
                  </a:moveTo>
                  <a:cubicBezTo>
                    <a:pt x="84" y="64"/>
                    <a:pt x="90" y="50"/>
                    <a:pt x="110" y="50"/>
                  </a:cubicBezTo>
                  <a:cubicBezTo>
                    <a:pt x="129" y="50"/>
                    <a:pt x="135" y="64"/>
                    <a:pt x="138" y="73"/>
                  </a:cubicBezTo>
                  <a:lnTo>
                    <a:pt x="149" y="129"/>
                  </a:lnTo>
                  <a:lnTo>
                    <a:pt x="67" y="129"/>
                  </a:lnTo>
                  <a:lnTo>
                    <a:pt x="81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56" name="Freeform 4"/>
            <p:cNvSpPr>
              <a:spLocks noChangeArrowheads="1"/>
            </p:cNvSpPr>
            <p:nvPr/>
          </p:nvSpPr>
          <p:spPr bwMode="auto">
            <a:xfrm>
              <a:off x="11445957" y="279949"/>
              <a:ext cx="94990" cy="91266"/>
            </a:xfrm>
            <a:custGeom>
              <a:avLst/>
              <a:gdLst>
                <a:gd name="T0" fmla="*/ 223 w 224"/>
                <a:gd name="T1" fmla="*/ 217 h 218"/>
                <a:gd name="T2" fmla="*/ 223 w 224"/>
                <a:gd name="T3" fmla="*/ 0 h 218"/>
                <a:gd name="T4" fmla="*/ 63 w 224"/>
                <a:gd name="T5" fmla="*/ 0 h 218"/>
                <a:gd name="T6" fmla="*/ 31 w 224"/>
                <a:gd name="T7" fmla="*/ 31 h 218"/>
                <a:gd name="T8" fmla="*/ 31 w 224"/>
                <a:gd name="T9" fmla="*/ 141 h 218"/>
                <a:gd name="T10" fmla="*/ 12 w 224"/>
                <a:gd name="T11" fmla="*/ 167 h 218"/>
                <a:gd name="T12" fmla="*/ 0 w 224"/>
                <a:gd name="T13" fmla="*/ 169 h 218"/>
                <a:gd name="T14" fmla="*/ 9 w 224"/>
                <a:gd name="T15" fmla="*/ 217 h 218"/>
                <a:gd name="T16" fmla="*/ 20 w 224"/>
                <a:gd name="T17" fmla="*/ 217 h 218"/>
                <a:gd name="T18" fmla="*/ 82 w 224"/>
                <a:gd name="T19" fmla="*/ 144 h 218"/>
                <a:gd name="T20" fmla="*/ 82 w 224"/>
                <a:gd name="T21" fmla="*/ 48 h 218"/>
                <a:gd name="T22" fmla="*/ 167 w 224"/>
                <a:gd name="T23" fmla="*/ 48 h 218"/>
                <a:gd name="T24" fmla="*/ 167 w 224"/>
                <a:gd name="T25" fmla="*/ 217 h 218"/>
                <a:gd name="T26" fmla="*/ 223 w 224"/>
                <a:gd name="T27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4" h="218" fill="norm" stroke="1" extrusionOk="0">
                  <a:moveTo>
                    <a:pt x="223" y="217"/>
                  </a:moveTo>
                  <a:lnTo>
                    <a:pt x="223" y="0"/>
                  </a:lnTo>
                  <a:lnTo>
                    <a:pt x="63" y="0"/>
                  </a:lnTo>
                  <a:cubicBezTo>
                    <a:pt x="46" y="0"/>
                    <a:pt x="31" y="14"/>
                    <a:pt x="31" y="31"/>
                  </a:cubicBezTo>
                  <a:lnTo>
                    <a:pt x="31" y="141"/>
                  </a:lnTo>
                  <a:cubicBezTo>
                    <a:pt x="31" y="155"/>
                    <a:pt x="26" y="167"/>
                    <a:pt x="12" y="167"/>
                  </a:cubicBezTo>
                  <a:lnTo>
                    <a:pt x="0" y="169"/>
                  </a:lnTo>
                  <a:lnTo>
                    <a:pt x="9" y="217"/>
                  </a:lnTo>
                  <a:lnTo>
                    <a:pt x="20" y="217"/>
                  </a:lnTo>
                  <a:cubicBezTo>
                    <a:pt x="57" y="217"/>
                    <a:pt x="82" y="189"/>
                    <a:pt x="82" y="144"/>
                  </a:cubicBezTo>
                  <a:lnTo>
                    <a:pt x="82" y="48"/>
                  </a:lnTo>
                  <a:lnTo>
                    <a:pt x="167" y="48"/>
                  </a:lnTo>
                  <a:lnTo>
                    <a:pt x="167" y="217"/>
                  </a:lnTo>
                  <a:lnTo>
                    <a:pt x="223" y="21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57" name="Freeform 5"/>
            <p:cNvSpPr>
              <a:spLocks noChangeArrowheads="1"/>
            </p:cNvSpPr>
            <p:nvPr/>
          </p:nvSpPr>
          <p:spPr bwMode="auto">
            <a:xfrm>
              <a:off x="11650838" y="266910"/>
              <a:ext cx="130379" cy="115478"/>
            </a:xfrm>
            <a:custGeom>
              <a:avLst/>
              <a:gdLst>
                <a:gd name="T0" fmla="*/ 107 w 308"/>
                <a:gd name="T1" fmla="*/ 248 h 275"/>
                <a:gd name="T2" fmla="*/ 127 w 308"/>
                <a:gd name="T3" fmla="*/ 248 h 275"/>
                <a:gd name="T4" fmla="*/ 127 w 308"/>
                <a:gd name="T5" fmla="*/ 274 h 275"/>
                <a:gd name="T6" fmla="*/ 163 w 308"/>
                <a:gd name="T7" fmla="*/ 274 h 275"/>
                <a:gd name="T8" fmla="*/ 180 w 308"/>
                <a:gd name="T9" fmla="*/ 257 h 275"/>
                <a:gd name="T10" fmla="*/ 180 w 308"/>
                <a:gd name="T11" fmla="*/ 245 h 275"/>
                <a:gd name="T12" fmla="*/ 200 w 308"/>
                <a:gd name="T13" fmla="*/ 245 h 275"/>
                <a:gd name="T14" fmla="*/ 307 w 308"/>
                <a:gd name="T15" fmla="*/ 135 h 275"/>
                <a:gd name="T16" fmla="*/ 200 w 308"/>
                <a:gd name="T17" fmla="*/ 25 h 275"/>
                <a:gd name="T18" fmla="*/ 180 w 308"/>
                <a:gd name="T19" fmla="*/ 25 h 275"/>
                <a:gd name="T20" fmla="*/ 180 w 308"/>
                <a:gd name="T21" fmla="*/ 0 h 275"/>
                <a:gd name="T22" fmla="*/ 144 w 308"/>
                <a:gd name="T23" fmla="*/ 0 h 275"/>
                <a:gd name="T24" fmla="*/ 127 w 308"/>
                <a:gd name="T25" fmla="*/ 17 h 275"/>
                <a:gd name="T26" fmla="*/ 127 w 308"/>
                <a:gd name="T27" fmla="*/ 25 h 275"/>
                <a:gd name="T28" fmla="*/ 107 w 308"/>
                <a:gd name="T29" fmla="*/ 25 h 275"/>
                <a:gd name="T30" fmla="*/ 0 w 308"/>
                <a:gd name="T31" fmla="*/ 135 h 275"/>
                <a:gd name="T32" fmla="*/ 107 w 308"/>
                <a:gd name="T33" fmla="*/ 248 h 275"/>
                <a:gd name="T34" fmla="*/ 180 w 308"/>
                <a:gd name="T35" fmla="*/ 79 h 275"/>
                <a:gd name="T36" fmla="*/ 200 w 308"/>
                <a:gd name="T37" fmla="*/ 79 h 275"/>
                <a:gd name="T38" fmla="*/ 254 w 308"/>
                <a:gd name="T39" fmla="*/ 141 h 275"/>
                <a:gd name="T40" fmla="*/ 200 w 308"/>
                <a:gd name="T41" fmla="*/ 203 h 275"/>
                <a:gd name="T42" fmla="*/ 180 w 308"/>
                <a:gd name="T43" fmla="*/ 203 h 275"/>
                <a:gd name="T44" fmla="*/ 180 w 308"/>
                <a:gd name="T45" fmla="*/ 79 h 275"/>
                <a:gd name="T46" fmla="*/ 107 w 308"/>
                <a:gd name="T47" fmla="*/ 79 h 275"/>
                <a:gd name="T48" fmla="*/ 127 w 308"/>
                <a:gd name="T49" fmla="*/ 79 h 275"/>
                <a:gd name="T50" fmla="*/ 127 w 308"/>
                <a:gd name="T51" fmla="*/ 200 h 275"/>
                <a:gd name="T52" fmla="*/ 107 w 308"/>
                <a:gd name="T53" fmla="*/ 200 h 275"/>
                <a:gd name="T54" fmla="*/ 53 w 308"/>
                <a:gd name="T55" fmla="*/ 138 h 275"/>
                <a:gd name="T56" fmla="*/ 107 w 308"/>
                <a:gd name="T57" fmla="*/ 7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08" h="275" fill="norm" stroke="1" extrusionOk="0">
                  <a:moveTo>
                    <a:pt x="107" y="248"/>
                  </a:moveTo>
                  <a:lnTo>
                    <a:pt x="127" y="248"/>
                  </a:lnTo>
                  <a:lnTo>
                    <a:pt x="127" y="274"/>
                  </a:lnTo>
                  <a:lnTo>
                    <a:pt x="163" y="274"/>
                  </a:lnTo>
                  <a:cubicBezTo>
                    <a:pt x="172" y="274"/>
                    <a:pt x="180" y="265"/>
                    <a:pt x="180" y="257"/>
                  </a:cubicBezTo>
                  <a:lnTo>
                    <a:pt x="180" y="245"/>
                  </a:lnTo>
                  <a:lnTo>
                    <a:pt x="200" y="245"/>
                  </a:lnTo>
                  <a:cubicBezTo>
                    <a:pt x="265" y="245"/>
                    <a:pt x="307" y="200"/>
                    <a:pt x="307" y="135"/>
                  </a:cubicBezTo>
                  <a:cubicBezTo>
                    <a:pt x="307" y="71"/>
                    <a:pt x="265" y="25"/>
                    <a:pt x="200" y="25"/>
                  </a:cubicBezTo>
                  <a:lnTo>
                    <a:pt x="180" y="25"/>
                  </a:lnTo>
                  <a:lnTo>
                    <a:pt x="180" y="0"/>
                  </a:lnTo>
                  <a:lnTo>
                    <a:pt x="144" y="0"/>
                  </a:lnTo>
                  <a:cubicBezTo>
                    <a:pt x="135" y="0"/>
                    <a:pt x="127" y="8"/>
                    <a:pt x="127" y="17"/>
                  </a:cubicBezTo>
                  <a:lnTo>
                    <a:pt x="127" y="25"/>
                  </a:lnTo>
                  <a:lnTo>
                    <a:pt x="107" y="25"/>
                  </a:lnTo>
                  <a:cubicBezTo>
                    <a:pt x="42" y="25"/>
                    <a:pt x="0" y="71"/>
                    <a:pt x="0" y="135"/>
                  </a:cubicBezTo>
                  <a:cubicBezTo>
                    <a:pt x="0" y="203"/>
                    <a:pt x="39" y="248"/>
                    <a:pt x="107" y="248"/>
                  </a:cubicBezTo>
                  <a:close/>
                  <a:moveTo>
                    <a:pt x="180" y="79"/>
                  </a:moveTo>
                  <a:lnTo>
                    <a:pt x="200" y="79"/>
                  </a:lnTo>
                  <a:cubicBezTo>
                    <a:pt x="237" y="79"/>
                    <a:pt x="254" y="102"/>
                    <a:pt x="254" y="141"/>
                  </a:cubicBezTo>
                  <a:cubicBezTo>
                    <a:pt x="254" y="178"/>
                    <a:pt x="237" y="203"/>
                    <a:pt x="200" y="203"/>
                  </a:cubicBezTo>
                  <a:lnTo>
                    <a:pt x="180" y="203"/>
                  </a:lnTo>
                  <a:lnTo>
                    <a:pt x="180" y="79"/>
                  </a:lnTo>
                  <a:close/>
                  <a:moveTo>
                    <a:pt x="107" y="79"/>
                  </a:moveTo>
                  <a:lnTo>
                    <a:pt x="127" y="79"/>
                  </a:lnTo>
                  <a:lnTo>
                    <a:pt x="127" y="200"/>
                  </a:lnTo>
                  <a:lnTo>
                    <a:pt x="107" y="200"/>
                  </a:lnTo>
                  <a:cubicBezTo>
                    <a:pt x="70" y="200"/>
                    <a:pt x="53" y="178"/>
                    <a:pt x="53" y="138"/>
                  </a:cubicBezTo>
                  <a:cubicBezTo>
                    <a:pt x="53" y="102"/>
                    <a:pt x="70" y="79"/>
                    <a:pt x="107" y="7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58" name="Freeform 6"/>
            <p:cNvSpPr>
              <a:spLocks noChangeArrowheads="1"/>
            </p:cNvSpPr>
            <p:nvPr/>
          </p:nvSpPr>
          <p:spPr bwMode="auto">
            <a:xfrm>
              <a:off x="11553985" y="279946"/>
              <a:ext cx="89403" cy="93127"/>
            </a:xfrm>
            <a:custGeom>
              <a:avLst/>
              <a:gdLst>
                <a:gd name="T0" fmla="*/ 17 w 213"/>
                <a:gd name="T1" fmla="*/ 220 h 221"/>
                <a:gd name="T2" fmla="*/ 130 w 213"/>
                <a:gd name="T3" fmla="*/ 220 h 221"/>
                <a:gd name="T4" fmla="*/ 212 w 213"/>
                <a:gd name="T5" fmla="*/ 138 h 221"/>
                <a:gd name="T6" fmla="*/ 130 w 213"/>
                <a:gd name="T7" fmla="*/ 57 h 221"/>
                <a:gd name="T8" fmla="*/ 54 w 213"/>
                <a:gd name="T9" fmla="*/ 57 h 221"/>
                <a:gd name="T10" fmla="*/ 54 w 213"/>
                <a:gd name="T11" fmla="*/ 0 h 221"/>
                <a:gd name="T12" fmla="*/ 0 w 213"/>
                <a:gd name="T13" fmla="*/ 0 h 221"/>
                <a:gd name="T14" fmla="*/ 0 w 213"/>
                <a:gd name="T15" fmla="*/ 203 h 221"/>
                <a:gd name="T16" fmla="*/ 17 w 213"/>
                <a:gd name="T17" fmla="*/ 220 h 221"/>
                <a:gd name="T18" fmla="*/ 54 w 213"/>
                <a:gd name="T19" fmla="*/ 107 h 221"/>
                <a:gd name="T20" fmla="*/ 130 w 213"/>
                <a:gd name="T21" fmla="*/ 107 h 221"/>
                <a:gd name="T22" fmla="*/ 158 w 213"/>
                <a:gd name="T23" fmla="*/ 141 h 221"/>
                <a:gd name="T24" fmla="*/ 130 w 213"/>
                <a:gd name="T25" fmla="*/ 172 h 221"/>
                <a:gd name="T26" fmla="*/ 54 w 213"/>
                <a:gd name="T27" fmla="*/ 172 h 221"/>
                <a:gd name="T28" fmla="*/ 54 w 213"/>
                <a:gd name="T29" fmla="*/ 10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3" h="221" fill="norm" stroke="1" extrusionOk="0">
                  <a:moveTo>
                    <a:pt x="17" y="220"/>
                  </a:moveTo>
                  <a:lnTo>
                    <a:pt x="130" y="220"/>
                  </a:lnTo>
                  <a:cubicBezTo>
                    <a:pt x="175" y="220"/>
                    <a:pt x="212" y="186"/>
                    <a:pt x="212" y="138"/>
                  </a:cubicBezTo>
                  <a:cubicBezTo>
                    <a:pt x="212" y="93"/>
                    <a:pt x="184" y="57"/>
                    <a:pt x="130" y="57"/>
                  </a:cubicBezTo>
                  <a:lnTo>
                    <a:pt x="54" y="57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03"/>
                  </a:lnTo>
                  <a:cubicBezTo>
                    <a:pt x="0" y="212"/>
                    <a:pt x="9" y="220"/>
                    <a:pt x="17" y="220"/>
                  </a:cubicBezTo>
                  <a:close/>
                  <a:moveTo>
                    <a:pt x="54" y="107"/>
                  </a:moveTo>
                  <a:lnTo>
                    <a:pt x="130" y="107"/>
                  </a:lnTo>
                  <a:cubicBezTo>
                    <a:pt x="144" y="107"/>
                    <a:pt x="158" y="119"/>
                    <a:pt x="158" y="141"/>
                  </a:cubicBezTo>
                  <a:cubicBezTo>
                    <a:pt x="158" y="161"/>
                    <a:pt x="144" y="172"/>
                    <a:pt x="130" y="172"/>
                  </a:cubicBezTo>
                  <a:lnTo>
                    <a:pt x="54" y="172"/>
                  </a:lnTo>
                  <a:lnTo>
                    <a:pt x="54" y="10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59" name="Freeform 7"/>
            <p:cNvSpPr>
              <a:spLocks noChangeArrowheads="1"/>
            </p:cNvSpPr>
            <p:nvPr/>
          </p:nvSpPr>
          <p:spPr bwMode="auto">
            <a:xfrm>
              <a:off x="11779353" y="278087"/>
              <a:ext cx="100578" cy="94989"/>
            </a:xfrm>
            <a:custGeom>
              <a:avLst/>
              <a:gdLst>
                <a:gd name="T0" fmla="*/ 57 w 236"/>
                <a:gd name="T1" fmla="*/ 208 h 226"/>
                <a:gd name="T2" fmla="*/ 65 w 236"/>
                <a:gd name="T3" fmla="*/ 175 h 226"/>
                <a:gd name="T4" fmla="*/ 167 w 236"/>
                <a:gd name="T5" fmla="*/ 175 h 226"/>
                <a:gd name="T6" fmla="*/ 175 w 236"/>
                <a:gd name="T7" fmla="*/ 208 h 226"/>
                <a:gd name="T8" fmla="*/ 195 w 236"/>
                <a:gd name="T9" fmla="*/ 225 h 226"/>
                <a:gd name="T10" fmla="*/ 235 w 236"/>
                <a:gd name="T11" fmla="*/ 225 h 226"/>
                <a:gd name="T12" fmla="*/ 198 w 236"/>
                <a:gd name="T13" fmla="*/ 62 h 226"/>
                <a:gd name="T14" fmla="*/ 119 w 236"/>
                <a:gd name="T15" fmla="*/ 0 h 226"/>
                <a:gd name="T16" fmla="*/ 40 w 236"/>
                <a:gd name="T17" fmla="*/ 62 h 226"/>
                <a:gd name="T18" fmla="*/ 0 w 236"/>
                <a:gd name="T19" fmla="*/ 225 h 226"/>
                <a:gd name="T20" fmla="*/ 40 w 236"/>
                <a:gd name="T21" fmla="*/ 225 h 226"/>
                <a:gd name="T22" fmla="*/ 57 w 236"/>
                <a:gd name="T23" fmla="*/ 208 h 226"/>
                <a:gd name="T24" fmla="*/ 88 w 236"/>
                <a:gd name="T25" fmla="*/ 73 h 226"/>
                <a:gd name="T26" fmla="*/ 116 w 236"/>
                <a:gd name="T27" fmla="*/ 50 h 226"/>
                <a:gd name="T28" fmla="*/ 144 w 236"/>
                <a:gd name="T29" fmla="*/ 73 h 226"/>
                <a:gd name="T30" fmla="*/ 156 w 236"/>
                <a:gd name="T31" fmla="*/ 129 h 226"/>
                <a:gd name="T32" fmla="*/ 74 w 236"/>
                <a:gd name="T33" fmla="*/ 129 h 226"/>
                <a:gd name="T34" fmla="*/ 88 w 236"/>
                <a:gd name="T35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226" fill="norm" stroke="1" extrusionOk="0">
                  <a:moveTo>
                    <a:pt x="57" y="208"/>
                  </a:moveTo>
                  <a:lnTo>
                    <a:pt x="65" y="175"/>
                  </a:lnTo>
                  <a:lnTo>
                    <a:pt x="167" y="175"/>
                  </a:lnTo>
                  <a:lnTo>
                    <a:pt x="175" y="208"/>
                  </a:lnTo>
                  <a:cubicBezTo>
                    <a:pt x="178" y="217"/>
                    <a:pt x="187" y="225"/>
                    <a:pt x="195" y="225"/>
                  </a:cubicBezTo>
                  <a:lnTo>
                    <a:pt x="235" y="225"/>
                  </a:lnTo>
                  <a:lnTo>
                    <a:pt x="198" y="62"/>
                  </a:lnTo>
                  <a:cubicBezTo>
                    <a:pt x="189" y="25"/>
                    <a:pt x="167" y="0"/>
                    <a:pt x="119" y="0"/>
                  </a:cubicBezTo>
                  <a:cubicBezTo>
                    <a:pt x="71" y="0"/>
                    <a:pt x="46" y="25"/>
                    <a:pt x="40" y="62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7"/>
                    <a:pt x="57" y="208"/>
                  </a:cubicBezTo>
                  <a:close/>
                  <a:moveTo>
                    <a:pt x="88" y="73"/>
                  </a:move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4" y="129"/>
                  </a:lnTo>
                  <a:lnTo>
                    <a:pt x="88" y="7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0" name="Freeform 8"/>
            <p:cNvSpPr>
              <a:spLocks noChangeArrowheads="1"/>
            </p:cNvSpPr>
            <p:nvPr/>
          </p:nvSpPr>
          <p:spPr bwMode="auto">
            <a:xfrm>
              <a:off x="11909732" y="410329"/>
              <a:ext cx="94991" cy="93127"/>
            </a:xfrm>
            <a:custGeom>
              <a:avLst/>
              <a:gdLst>
                <a:gd name="T0" fmla="*/ 199 w 223"/>
                <a:gd name="T1" fmla="*/ 103 h 220"/>
                <a:gd name="T2" fmla="*/ 214 w 223"/>
                <a:gd name="T3" fmla="*/ 64 h 220"/>
                <a:gd name="T4" fmla="*/ 146 w 223"/>
                <a:gd name="T5" fmla="*/ 0 h 220"/>
                <a:gd name="T6" fmla="*/ 17 w 223"/>
                <a:gd name="T7" fmla="*/ 0 h 220"/>
                <a:gd name="T8" fmla="*/ 0 w 223"/>
                <a:gd name="T9" fmla="*/ 17 h 220"/>
                <a:gd name="T10" fmla="*/ 0 w 223"/>
                <a:gd name="T11" fmla="*/ 202 h 220"/>
                <a:gd name="T12" fmla="*/ 17 w 223"/>
                <a:gd name="T13" fmla="*/ 219 h 220"/>
                <a:gd name="T14" fmla="*/ 154 w 223"/>
                <a:gd name="T15" fmla="*/ 219 h 220"/>
                <a:gd name="T16" fmla="*/ 222 w 223"/>
                <a:gd name="T17" fmla="*/ 151 h 220"/>
                <a:gd name="T18" fmla="*/ 199 w 223"/>
                <a:gd name="T19" fmla="*/ 103 h 220"/>
                <a:gd name="T20" fmla="*/ 53 w 223"/>
                <a:gd name="T21" fmla="*/ 44 h 220"/>
                <a:gd name="T22" fmla="*/ 146 w 223"/>
                <a:gd name="T23" fmla="*/ 44 h 220"/>
                <a:gd name="T24" fmla="*/ 163 w 223"/>
                <a:gd name="T25" fmla="*/ 67 h 220"/>
                <a:gd name="T26" fmla="*/ 146 w 223"/>
                <a:gd name="T27" fmla="*/ 89 h 220"/>
                <a:gd name="T28" fmla="*/ 53 w 223"/>
                <a:gd name="T29" fmla="*/ 89 h 220"/>
                <a:gd name="T30" fmla="*/ 53 w 223"/>
                <a:gd name="T31" fmla="*/ 44 h 220"/>
                <a:gd name="T32" fmla="*/ 152 w 223"/>
                <a:gd name="T33" fmla="*/ 171 h 220"/>
                <a:gd name="T34" fmla="*/ 53 w 223"/>
                <a:gd name="T35" fmla="*/ 171 h 220"/>
                <a:gd name="T36" fmla="*/ 53 w 223"/>
                <a:gd name="T37" fmla="*/ 129 h 220"/>
                <a:gd name="T38" fmla="*/ 152 w 223"/>
                <a:gd name="T39" fmla="*/ 129 h 220"/>
                <a:gd name="T40" fmla="*/ 168 w 223"/>
                <a:gd name="T41" fmla="*/ 151 h 220"/>
                <a:gd name="T42" fmla="*/ 152 w 223"/>
                <a:gd name="T43" fmla="*/ 17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3" h="220" fill="norm" stroke="1" extrusionOk="0">
                  <a:moveTo>
                    <a:pt x="199" y="103"/>
                  </a:moveTo>
                  <a:cubicBezTo>
                    <a:pt x="208" y="95"/>
                    <a:pt x="214" y="81"/>
                    <a:pt x="214" y="64"/>
                  </a:cubicBezTo>
                  <a:cubicBezTo>
                    <a:pt x="214" y="25"/>
                    <a:pt x="183" y="0"/>
                    <a:pt x="146" y="0"/>
                  </a:cubicBezTo>
                  <a:lnTo>
                    <a:pt x="17" y="0"/>
                  </a:lnTo>
                  <a:cubicBezTo>
                    <a:pt x="9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0"/>
                    <a:pt x="9" y="219"/>
                    <a:pt x="17" y="219"/>
                  </a:cubicBezTo>
                  <a:lnTo>
                    <a:pt x="154" y="219"/>
                  </a:lnTo>
                  <a:cubicBezTo>
                    <a:pt x="194" y="219"/>
                    <a:pt x="222" y="191"/>
                    <a:pt x="222" y="151"/>
                  </a:cubicBezTo>
                  <a:cubicBezTo>
                    <a:pt x="222" y="129"/>
                    <a:pt x="214" y="114"/>
                    <a:pt x="199" y="103"/>
                  </a:cubicBezTo>
                  <a:close/>
                  <a:moveTo>
                    <a:pt x="53" y="44"/>
                  </a:moveTo>
                  <a:lnTo>
                    <a:pt x="146" y="44"/>
                  </a:lnTo>
                  <a:cubicBezTo>
                    <a:pt x="154" y="44"/>
                    <a:pt x="163" y="53"/>
                    <a:pt x="163" y="67"/>
                  </a:cubicBezTo>
                  <a:cubicBezTo>
                    <a:pt x="163" y="82"/>
                    <a:pt x="154" y="86"/>
                    <a:pt x="146" y="89"/>
                  </a:cubicBezTo>
                  <a:lnTo>
                    <a:pt x="53" y="89"/>
                  </a:lnTo>
                  <a:lnTo>
                    <a:pt x="53" y="44"/>
                  </a:lnTo>
                  <a:close/>
                  <a:moveTo>
                    <a:pt x="152" y="171"/>
                  </a:moveTo>
                  <a:lnTo>
                    <a:pt x="53" y="171"/>
                  </a:lnTo>
                  <a:lnTo>
                    <a:pt x="53" y="129"/>
                  </a:lnTo>
                  <a:lnTo>
                    <a:pt x="152" y="129"/>
                  </a:lnTo>
                  <a:cubicBezTo>
                    <a:pt x="160" y="129"/>
                    <a:pt x="168" y="137"/>
                    <a:pt x="168" y="151"/>
                  </a:cubicBezTo>
                  <a:cubicBezTo>
                    <a:pt x="166" y="162"/>
                    <a:pt x="157" y="171"/>
                    <a:pt x="152" y="17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1" name="Freeform 9"/>
            <p:cNvSpPr>
              <a:spLocks noChangeArrowheads="1"/>
            </p:cNvSpPr>
            <p:nvPr/>
          </p:nvSpPr>
          <p:spPr bwMode="auto">
            <a:xfrm>
              <a:off x="11797979" y="406606"/>
              <a:ext cx="102441" cy="94991"/>
            </a:xfrm>
            <a:custGeom>
              <a:avLst/>
              <a:gdLst>
                <a:gd name="T0" fmla="*/ 130 w 243"/>
                <a:gd name="T1" fmla="*/ 0 h 226"/>
                <a:gd name="T2" fmla="*/ 113 w 243"/>
                <a:gd name="T3" fmla="*/ 0 h 226"/>
                <a:gd name="T4" fmla="*/ 0 w 243"/>
                <a:gd name="T5" fmla="*/ 112 h 226"/>
                <a:gd name="T6" fmla="*/ 113 w 243"/>
                <a:gd name="T7" fmla="*/ 225 h 226"/>
                <a:gd name="T8" fmla="*/ 130 w 243"/>
                <a:gd name="T9" fmla="*/ 225 h 226"/>
                <a:gd name="T10" fmla="*/ 242 w 243"/>
                <a:gd name="T11" fmla="*/ 112 h 226"/>
                <a:gd name="T12" fmla="*/ 130 w 243"/>
                <a:gd name="T13" fmla="*/ 0 h 226"/>
                <a:gd name="T14" fmla="*/ 127 w 243"/>
                <a:gd name="T15" fmla="*/ 183 h 226"/>
                <a:gd name="T16" fmla="*/ 115 w 243"/>
                <a:gd name="T17" fmla="*/ 183 h 226"/>
                <a:gd name="T18" fmla="*/ 59 w 243"/>
                <a:gd name="T19" fmla="*/ 115 h 226"/>
                <a:gd name="T20" fmla="*/ 115 w 243"/>
                <a:gd name="T21" fmla="*/ 47 h 226"/>
                <a:gd name="T22" fmla="*/ 127 w 243"/>
                <a:gd name="T23" fmla="*/ 47 h 226"/>
                <a:gd name="T24" fmla="*/ 183 w 243"/>
                <a:gd name="T25" fmla="*/ 115 h 226"/>
                <a:gd name="T26" fmla="*/ 127 w 243"/>
                <a:gd name="T27" fmla="*/ 18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3" h="226" fill="norm" stroke="1" extrusionOk="0">
                  <a:moveTo>
                    <a:pt x="130" y="0"/>
                  </a:moveTo>
                  <a:lnTo>
                    <a:pt x="113" y="0"/>
                  </a:lnTo>
                  <a:cubicBezTo>
                    <a:pt x="48" y="0"/>
                    <a:pt x="0" y="47"/>
                    <a:pt x="0" y="112"/>
                  </a:cubicBezTo>
                  <a:cubicBezTo>
                    <a:pt x="0" y="180"/>
                    <a:pt x="45" y="225"/>
                    <a:pt x="113" y="225"/>
                  </a:cubicBezTo>
                  <a:lnTo>
                    <a:pt x="130" y="225"/>
                  </a:lnTo>
                  <a:cubicBezTo>
                    <a:pt x="194" y="225"/>
                    <a:pt x="242" y="177"/>
                    <a:pt x="242" y="112"/>
                  </a:cubicBezTo>
                  <a:cubicBezTo>
                    <a:pt x="240" y="47"/>
                    <a:pt x="194" y="0"/>
                    <a:pt x="130" y="0"/>
                  </a:cubicBezTo>
                  <a:close/>
                  <a:moveTo>
                    <a:pt x="127" y="183"/>
                  </a:moveTo>
                  <a:lnTo>
                    <a:pt x="115" y="183"/>
                  </a:lnTo>
                  <a:cubicBezTo>
                    <a:pt x="79" y="183"/>
                    <a:pt x="59" y="152"/>
                    <a:pt x="59" y="115"/>
                  </a:cubicBezTo>
                  <a:cubicBezTo>
                    <a:pt x="59" y="75"/>
                    <a:pt x="79" y="47"/>
                    <a:pt x="115" y="47"/>
                  </a:cubicBezTo>
                  <a:lnTo>
                    <a:pt x="127" y="47"/>
                  </a:lnTo>
                  <a:cubicBezTo>
                    <a:pt x="163" y="47"/>
                    <a:pt x="183" y="78"/>
                    <a:pt x="183" y="115"/>
                  </a:cubicBezTo>
                  <a:cubicBezTo>
                    <a:pt x="183" y="152"/>
                    <a:pt x="163" y="183"/>
                    <a:pt x="127" y="18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2" name="Freeform 11"/>
            <p:cNvSpPr>
              <a:spLocks noChangeArrowheads="1"/>
            </p:cNvSpPr>
            <p:nvPr/>
          </p:nvSpPr>
          <p:spPr bwMode="auto">
            <a:xfrm>
              <a:off x="11425468" y="410332"/>
              <a:ext cx="85678" cy="93127"/>
            </a:xfrm>
            <a:custGeom>
              <a:avLst/>
              <a:gdLst>
                <a:gd name="T0" fmla="*/ 6 w 204"/>
                <a:gd name="T1" fmla="*/ 33 h 220"/>
                <a:gd name="T2" fmla="*/ 26 w 204"/>
                <a:gd name="T3" fmla="*/ 50 h 220"/>
                <a:gd name="T4" fmla="*/ 76 w 204"/>
                <a:gd name="T5" fmla="*/ 50 h 220"/>
                <a:gd name="T6" fmla="*/ 76 w 204"/>
                <a:gd name="T7" fmla="*/ 219 h 220"/>
                <a:gd name="T8" fmla="*/ 130 w 204"/>
                <a:gd name="T9" fmla="*/ 219 h 220"/>
                <a:gd name="T10" fmla="*/ 130 w 204"/>
                <a:gd name="T11" fmla="*/ 50 h 220"/>
                <a:gd name="T12" fmla="*/ 178 w 204"/>
                <a:gd name="T13" fmla="*/ 50 h 220"/>
                <a:gd name="T14" fmla="*/ 198 w 204"/>
                <a:gd name="T15" fmla="*/ 33 h 220"/>
                <a:gd name="T16" fmla="*/ 203 w 204"/>
                <a:gd name="T17" fmla="*/ 0 h 220"/>
                <a:gd name="T18" fmla="*/ 0 w 204"/>
                <a:gd name="T19" fmla="*/ 0 h 220"/>
                <a:gd name="T20" fmla="*/ 6 w 204"/>
                <a:gd name="T21" fmla="*/ 3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4" h="220" fill="norm" stroke="1" extrusionOk="0">
                  <a:moveTo>
                    <a:pt x="6" y="33"/>
                  </a:moveTo>
                  <a:cubicBezTo>
                    <a:pt x="9" y="41"/>
                    <a:pt x="17" y="50"/>
                    <a:pt x="26" y="50"/>
                  </a:cubicBezTo>
                  <a:lnTo>
                    <a:pt x="76" y="50"/>
                  </a:lnTo>
                  <a:lnTo>
                    <a:pt x="76" y="219"/>
                  </a:lnTo>
                  <a:lnTo>
                    <a:pt x="130" y="219"/>
                  </a:lnTo>
                  <a:lnTo>
                    <a:pt x="130" y="50"/>
                  </a:lnTo>
                  <a:lnTo>
                    <a:pt x="178" y="50"/>
                  </a:lnTo>
                  <a:cubicBezTo>
                    <a:pt x="187" y="50"/>
                    <a:pt x="195" y="41"/>
                    <a:pt x="198" y="33"/>
                  </a:cubicBezTo>
                  <a:lnTo>
                    <a:pt x="203" y="0"/>
                  </a:lnTo>
                  <a:lnTo>
                    <a:pt x="0" y="0"/>
                  </a:lnTo>
                  <a:lnTo>
                    <a:pt x="6" y="3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3" name="Freeform 12"/>
            <p:cNvSpPr>
              <a:spLocks noChangeArrowheads="1"/>
            </p:cNvSpPr>
            <p:nvPr/>
          </p:nvSpPr>
          <p:spPr bwMode="auto">
            <a:xfrm>
              <a:off x="12116476" y="410332"/>
              <a:ext cx="89403" cy="91266"/>
            </a:xfrm>
            <a:custGeom>
              <a:avLst/>
              <a:gdLst>
                <a:gd name="T0" fmla="*/ 158 w 210"/>
                <a:gd name="T1" fmla="*/ 86 h 217"/>
                <a:gd name="T2" fmla="*/ 54 w 210"/>
                <a:gd name="T3" fmla="*/ 86 h 217"/>
                <a:gd name="T4" fmla="*/ 54 w 210"/>
                <a:gd name="T5" fmla="*/ 0 h 217"/>
                <a:gd name="T6" fmla="*/ 0 w 210"/>
                <a:gd name="T7" fmla="*/ 0 h 217"/>
                <a:gd name="T8" fmla="*/ 0 w 210"/>
                <a:gd name="T9" fmla="*/ 216 h 217"/>
                <a:gd name="T10" fmla="*/ 54 w 210"/>
                <a:gd name="T11" fmla="*/ 216 h 217"/>
                <a:gd name="T12" fmla="*/ 54 w 210"/>
                <a:gd name="T13" fmla="*/ 131 h 217"/>
                <a:gd name="T14" fmla="*/ 158 w 210"/>
                <a:gd name="T15" fmla="*/ 131 h 217"/>
                <a:gd name="T16" fmla="*/ 158 w 210"/>
                <a:gd name="T17" fmla="*/ 216 h 217"/>
                <a:gd name="T18" fmla="*/ 209 w 210"/>
                <a:gd name="T19" fmla="*/ 216 h 217"/>
                <a:gd name="T20" fmla="*/ 209 w 210"/>
                <a:gd name="T21" fmla="*/ 0 h 217"/>
                <a:gd name="T22" fmla="*/ 158 w 210"/>
                <a:gd name="T23" fmla="*/ 0 h 217"/>
                <a:gd name="T24" fmla="*/ 158 w 210"/>
                <a:gd name="T25" fmla="*/ 8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" h="217" fill="norm" stroke="1" extrusionOk="0">
                  <a:moveTo>
                    <a:pt x="158" y="86"/>
                  </a:moveTo>
                  <a:lnTo>
                    <a:pt x="54" y="86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54" y="216"/>
                  </a:lnTo>
                  <a:lnTo>
                    <a:pt x="54" y="131"/>
                  </a:lnTo>
                  <a:lnTo>
                    <a:pt x="158" y="131"/>
                  </a:lnTo>
                  <a:lnTo>
                    <a:pt x="158" y="216"/>
                  </a:lnTo>
                  <a:lnTo>
                    <a:pt x="209" y="216"/>
                  </a:lnTo>
                  <a:lnTo>
                    <a:pt x="209" y="0"/>
                  </a:lnTo>
                  <a:lnTo>
                    <a:pt x="158" y="0"/>
                  </a:lnTo>
                  <a:lnTo>
                    <a:pt x="158" y="8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4" name="Freeform 13"/>
            <p:cNvSpPr>
              <a:spLocks noChangeArrowheads="1"/>
            </p:cNvSpPr>
            <p:nvPr/>
          </p:nvSpPr>
          <p:spPr bwMode="auto">
            <a:xfrm>
              <a:off x="11604273" y="406618"/>
              <a:ext cx="100578" cy="94991"/>
            </a:xfrm>
            <a:custGeom>
              <a:avLst/>
              <a:gdLst>
                <a:gd name="T0" fmla="*/ 115 w 238"/>
                <a:gd name="T1" fmla="*/ 0 h 226"/>
                <a:gd name="T2" fmla="*/ 36 w 238"/>
                <a:gd name="T3" fmla="*/ 61 h 226"/>
                <a:gd name="T4" fmla="*/ 0 w 238"/>
                <a:gd name="T5" fmla="*/ 225 h 226"/>
                <a:gd name="T6" fmla="*/ 39 w 238"/>
                <a:gd name="T7" fmla="*/ 225 h 226"/>
                <a:gd name="T8" fmla="*/ 59 w 238"/>
                <a:gd name="T9" fmla="*/ 208 h 226"/>
                <a:gd name="T10" fmla="*/ 67 w 238"/>
                <a:gd name="T11" fmla="*/ 174 h 226"/>
                <a:gd name="T12" fmla="*/ 169 w 238"/>
                <a:gd name="T13" fmla="*/ 174 h 226"/>
                <a:gd name="T14" fmla="*/ 178 w 238"/>
                <a:gd name="T15" fmla="*/ 208 h 226"/>
                <a:gd name="T16" fmla="*/ 197 w 238"/>
                <a:gd name="T17" fmla="*/ 225 h 226"/>
                <a:gd name="T18" fmla="*/ 237 w 238"/>
                <a:gd name="T19" fmla="*/ 225 h 226"/>
                <a:gd name="T20" fmla="*/ 200 w 238"/>
                <a:gd name="T21" fmla="*/ 61 h 226"/>
                <a:gd name="T22" fmla="*/ 115 w 238"/>
                <a:gd name="T23" fmla="*/ 0 h 226"/>
                <a:gd name="T24" fmla="*/ 76 w 238"/>
                <a:gd name="T25" fmla="*/ 129 h 226"/>
                <a:gd name="T26" fmla="*/ 87 w 238"/>
                <a:gd name="T27" fmla="*/ 73 h 226"/>
                <a:gd name="T28" fmla="*/ 115 w 238"/>
                <a:gd name="T29" fmla="*/ 50 h 226"/>
                <a:gd name="T30" fmla="*/ 144 w 238"/>
                <a:gd name="T31" fmla="*/ 73 h 226"/>
                <a:gd name="T32" fmla="*/ 155 w 238"/>
                <a:gd name="T33" fmla="*/ 129 h 226"/>
                <a:gd name="T34" fmla="*/ 76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5" y="0"/>
                  </a:moveTo>
                  <a:cubicBezTo>
                    <a:pt x="67" y="0"/>
                    <a:pt x="42" y="26"/>
                    <a:pt x="36" y="61"/>
                  </a:cubicBezTo>
                  <a:lnTo>
                    <a:pt x="0" y="225"/>
                  </a:lnTo>
                  <a:lnTo>
                    <a:pt x="39" y="225"/>
                  </a:lnTo>
                  <a:cubicBezTo>
                    <a:pt x="48" y="225"/>
                    <a:pt x="56" y="219"/>
                    <a:pt x="59" y="208"/>
                  </a:cubicBezTo>
                  <a:lnTo>
                    <a:pt x="67" y="174"/>
                  </a:lnTo>
                  <a:lnTo>
                    <a:pt x="169" y="174"/>
                  </a:lnTo>
                  <a:lnTo>
                    <a:pt x="178" y="208"/>
                  </a:lnTo>
                  <a:cubicBezTo>
                    <a:pt x="180" y="216"/>
                    <a:pt x="189" y="225"/>
                    <a:pt x="197" y="225"/>
                  </a:cubicBezTo>
                  <a:lnTo>
                    <a:pt x="237" y="225"/>
                  </a:lnTo>
                  <a:lnTo>
                    <a:pt x="200" y="61"/>
                  </a:lnTo>
                  <a:cubicBezTo>
                    <a:pt x="189" y="26"/>
                    <a:pt x="166" y="0"/>
                    <a:pt x="115" y="0"/>
                  </a:cubicBezTo>
                  <a:close/>
                  <a:moveTo>
                    <a:pt x="76" y="129"/>
                  </a:moveTo>
                  <a:lnTo>
                    <a:pt x="87" y="73"/>
                  </a:lnTo>
                  <a:cubicBezTo>
                    <a:pt x="90" y="64"/>
                    <a:pt x="95" y="50"/>
                    <a:pt x="115" y="50"/>
                  </a:cubicBezTo>
                  <a:cubicBezTo>
                    <a:pt x="134" y="50"/>
                    <a:pt x="141" y="64"/>
                    <a:pt x="144" y="73"/>
                  </a:cubicBezTo>
                  <a:lnTo>
                    <a:pt x="155" y="129"/>
                  </a:lnTo>
                  <a:lnTo>
                    <a:pt x="76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5" name="Freeform 14"/>
            <p:cNvSpPr>
              <a:spLocks noChangeArrowheads="1"/>
            </p:cNvSpPr>
            <p:nvPr/>
          </p:nvSpPr>
          <p:spPr bwMode="auto">
            <a:xfrm>
              <a:off x="12006585" y="406622"/>
              <a:ext cx="100578" cy="94991"/>
            </a:xfrm>
            <a:custGeom>
              <a:avLst/>
              <a:gdLst>
                <a:gd name="T0" fmla="*/ 116 w 238"/>
                <a:gd name="T1" fmla="*/ 0 h 226"/>
                <a:gd name="T2" fmla="*/ 37 w 238"/>
                <a:gd name="T3" fmla="*/ 61 h 226"/>
                <a:gd name="T4" fmla="*/ 0 w 238"/>
                <a:gd name="T5" fmla="*/ 225 h 226"/>
                <a:gd name="T6" fmla="*/ 40 w 238"/>
                <a:gd name="T7" fmla="*/ 225 h 226"/>
                <a:gd name="T8" fmla="*/ 60 w 238"/>
                <a:gd name="T9" fmla="*/ 208 h 226"/>
                <a:gd name="T10" fmla="*/ 68 w 238"/>
                <a:gd name="T11" fmla="*/ 174 h 226"/>
                <a:gd name="T12" fmla="*/ 170 w 238"/>
                <a:gd name="T13" fmla="*/ 174 h 226"/>
                <a:gd name="T14" fmla="*/ 178 w 238"/>
                <a:gd name="T15" fmla="*/ 208 h 226"/>
                <a:gd name="T16" fmla="*/ 198 w 238"/>
                <a:gd name="T17" fmla="*/ 225 h 226"/>
                <a:gd name="T18" fmla="*/ 237 w 238"/>
                <a:gd name="T19" fmla="*/ 225 h 226"/>
                <a:gd name="T20" fmla="*/ 201 w 238"/>
                <a:gd name="T21" fmla="*/ 61 h 226"/>
                <a:gd name="T22" fmla="*/ 116 w 238"/>
                <a:gd name="T23" fmla="*/ 0 h 226"/>
                <a:gd name="T24" fmla="*/ 77 w 238"/>
                <a:gd name="T25" fmla="*/ 129 h 226"/>
                <a:gd name="T26" fmla="*/ 88 w 238"/>
                <a:gd name="T27" fmla="*/ 73 h 226"/>
                <a:gd name="T28" fmla="*/ 116 w 238"/>
                <a:gd name="T29" fmla="*/ 50 h 226"/>
                <a:gd name="T30" fmla="*/ 144 w 238"/>
                <a:gd name="T31" fmla="*/ 73 h 226"/>
                <a:gd name="T32" fmla="*/ 156 w 238"/>
                <a:gd name="T33" fmla="*/ 129 h 226"/>
                <a:gd name="T34" fmla="*/ 77 w 238"/>
                <a:gd name="T35" fmla="*/ 12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226" fill="norm" stroke="1" extrusionOk="0">
                  <a:moveTo>
                    <a:pt x="116" y="0"/>
                  </a:moveTo>
                  <a:cubicBezTo>
                    <a:pt x="68" y="0"/>
                    <a:pt x="43" y="26"/>
                    <a:pt x="37" y="61"/>
                  </a:cubicBezTo>
                  <a:lnTo>
                    <a:pt x="0" y="225"/>
                  </a:lnTo>
                  <a:lnTo>
                    <a:pt x="40" y="225"/>
                  </a:lnTo>
                  <a:cubicBezTo>
                    <a:pt x="48" y="225"/>
                    <a:pt x="57" y="219"/>
                    <a:pt x="60" y="208"/>
                  </a:cubicBezTo>
                  <a:lnTo>
                    <a:pt x="68" y="174"/>
                  </a:lnTo>
                  <a:lnTo>
                    <a:pt x="170" y="174"/>
                  </a:lnTo>
                  <a:lnTo>
                    <a:pt x="178" y="208"/>
                  </a:lnTo>
                  <a:cubicBezTo>
                    <a:pt x="181" y="216"/>
                    <a:pt x="189" y="225"/>
                    <a:pt x="198" y="225"/>
                  </a:cubicBezTo>
                  <a:lnTo>
                    <a:pt x="237" y="225"/>
                  </a:lnTo>
                  <a:lnTo>
                    <a:pt x="201" y="61"/>
                  </a:lnTo>
                  <a:cubicBezTo>
                    <a:pt x="189" y="26"/>
                    <a:pt x="167" y="0"/>
                    <a:pt x="116" y="0"/>
                  </a:cubicBezTo>
                  <a:close/>
                  <a:moveTo>
                    <a:pt x="77" y="129"/>
                  </a:moveTo>
                  <a:lnTo>
                    <a:pt x="88" y="73"/>
                  </a:lnTo>
                  <a:cubicBezTo>
                    <a:pt x="91" y="64"/>
                    <a:pt x="96" y="50"/>
                    <a:pt x="116" y="50"/>
                  </a:cubicBezTo>
                  <a:cubicBezTo>
                    <a:pt x="136" y="50"/>
                    <a:pt x="141" y="64"/>
                    <a:pt x="144" y="73"/>
                  </a:cubicBezTo>
                  <a:lnTo>
                    <a:pt x="156" y="129"/>
                  </a:lnTo>
                  <a:lnTo>
                    <a:pt x="77" y="12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6" name="Freeform 15"/>
            <p:cNvSpPr>
              <a:spLocks noChangeArrowheads="1"/>
            </p:cNvSpPr>
            <p:nvPr/>
          </p:nvSpPr>
          <p:spPr bwMode="auto">
            <a:xfrm>
              <a:off x="11343516" y="410358"/>
              <a:ext cx="89403" cy="93128"/>
            </a:xfrm>
            <a:custGeom>
              <a:avLst/>
              <a:gdLst>
                <a:gd name="T0" fmla="*/ 183 w 212"/>
                <a:gd name="T1" fmla="*/ 165 h 220"/>
                <a:gd name="T2" fmla="*/ 107 w 212"/>
                <a:gd name="T3" fmla="*/ 165 h 220"/>
                <a:gd name="T4" fmla="*/ 53 w 212"/>
                <a:gd name="T5" fmla="*/ 106 h 220"/>
                <a:gd name="T6" fmla="*/ 107 w 212"/>
                <a:gd name="T7" fmla="*/ 47 h 220"/>
                <a:gd name="T8" fmla="*/ 158 w 212"/>
                <a:gd name="T9" fmla="*/ 47 h 220"/>
                <a:gd name="T10" fmla="*/ 177 w 212"/>
                <a:gd name="T11" fmla="*/ 32 h 220"/>
                <a:gd name="T12" fmla="*/ 186 w 212"/>
                <a:gd name="T13" fmla="*/ 0 h 220"/>
                <a:gd name="T14" fmla="*/ 107 w 212"/>
                <a:gd name="T15" fmla="*/ 0 h 220"/>
                <a:gd name="T16" fmla="*/ 0 w 212"/>
                <a:gd name="T17" fmla="*/ 109 h 220"/>
                <a:gd name="T18" fmla="*/ 107 w 212"/>
                <a:gd name="T19" fmla="*/ 219 h 220"/>
                <a:gd name="T20" fmla="*/ 211 w 212"/>
                <a:gd name="T21" fmla="*/ 219 h 220"/>
                <a:gd name="T22" fmla="*/ 211 w 212"/>
                <a:gd name="T23" fmla="*/ 219 h 220"/>
                <a:gd name="T24" fmla="*/ 203 w 212"/>
                <a:gd name="T25" fmla="*/ 185 h 220"/>
                <a:gd name="T26" fmla="*/ 183 w 212"/>
                <a:gd name="T27" fmla="*/ 16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220" fill="norm" stroke="1" extrusionOk="0">
                  <a:moveTo>
                    <a:pt x="183" y="165"/>
                  </a:moveTo>
                  <a:lnTo>
                    <a:pt x="107" y="165"/>
                  </a:lnTo>
                  <a:cubicBezTo>
                    <a:pt x="73" y="165"/>
                    <a:pt x="53" y="140"/>
                    <a:pt x="53" y="106"/>
                  </a:cubicBezTo>
                  <a:cubicBezTo>
                    <a:pt x="53" y="72"/>
                    <a:pt x="73" y="47"/>
                    <a:pt x="107" y="47"/>
                  </a:cubicBezTo>
                  <a:lnTo>
                    <a:pt x="158" y="47"/>
                  </a:lnTo>
                  <a:cubicBezTo>
                    <a:pt x="166" y="47"/>
                    <a:pt x="175" y="41"/>
                    <a:pt x="177" y="32"/>
                  </a:cubicBezTo>
                  <a:lnTo>
                    <a:pt x="186" y="0"/>
                  </a:lnTo>
                  <a:lnTo>
                    <a:pt x="107" y="0"/>
                  </a:lnTo>
                  <a:cubicBezTo>
                    <a:pt x="45" y="0"/>
                    <a:pt x="0" y="44"/>
                    <a:pt x="0" y="109"/>
                  </a:cubicBezTo>
                  <a:cubicBezTo>
                    <a:pt x="0" y="174"/>
                    <a:pt x="45" y="219"/>
                    <a:pt x="107" y="219"/>
                  </a:cubicBezTo>
                  <a:lnTo>
                    <a:pt x="211" y="219"/>
                  </a:lnTo>
                  <a:lnTo>
                    <a:pt x="211" y="219"/>
                  </a:lnTo>
                  <a:lnTo>
                    <a:pt x="203" y="185"/>
                  </a:lnTo>
                  <a:cubicBezTo>
                    <a:pt x="200" y="171"/>
                    <a:pt x="191" y="165"/>
                    <a:pt x="183" y="16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7" name="Freeform 16"/>
            <p:cNvSpPr>
              <a:spLocks noChangeArrowheads="1"/>
            </p:cNvSpPr>
            <p:nvPr/>
          </p:nvSpPr>
          <p:spPr bwMode="auto">
            <a:xfrm>
              <a:off x="11516734" y="410353"/>
              <a:ext cx="89403" cy="93128"/>
            </a:xfrm>
            <a:custGeom>
              <a:avLst/>
              <a:gdLst>
                <a:gd name="T0" fmla="*/ 130 w 212"/>
                <a:gd name="T1" fmla="*/ 0 h 220"/>
                <a:gd name="T2" fmla="*/ 17 w 212"/>
                <a:gd name="T3" fmla="*/ 0 h 220"/>
                <a:gd name="T4" fmla="*/ 0 w 212"/>
                <a:gd name="T5" fmla="*/ 17 h 220"/>
                <a:gd name="T6" fmla="*/ 0 w 212"/>
                <a:gd name="T7" fmla="*/ 219 h 220"/>
                <a:gd name="T8" fmla="*/ 53 w 212"/>
                <a:gd name="T9" fmla="*/ 219 h 220"/>
                <a:gd name="T10" fmla="*/ 53 w 212"/>
                <a:gd name="T11" fmla="*/ 162 h 220"/>
                <a:gd name="T12" fmla="*/ 130 w 212"/>
                <a:gd name="T13" fmla="*/ 162 h 220"/>
                <a:gd name="T14" fmla="*/ 211 w 212"/>
                <a:gd name="T15" fmla="*/ 81 h 220"/>
                <a:gd name="T16" fmla="*/ 130 w 212"/>
                <a:gd name="T17" fmla="*/ 0 h 220"/>
                <a:gd name="T18" fmla="*/ 130 w 212"/>
                <a:gd name="T19" fmla="*/ 112 h 220"/>
                <a:gd name="T20" fmla="*/ 53 w 212"/>
                <a:gd name="T21" fmla="*/ 112 h 220"/>
                <a:gd name="T22" fmla="*/ 53 w 212"/>
                <a:gd name="T23" fmla="*/ 47 h 220"/>
                <a:gd name="T24" fmla="*/ 130 w 212"/>
                <a:gd name="T25" fmla="*/ 47 h 220"/>
                <a:gd name="T26" fmla="*/ 158 w 212"/>
                <a:gd name="T27" fmla="*/ 78 h 220"/>
                <a:gd name="T28" fmla="*/ 130 w 212"/>
                <a:gd name="T29" fmla="*/ 11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2" h="220" fill="norm" stroke="1" extrusionOk="0">
                  <a:moveTo>
                    <a:pt x="130" y="0"/>
                  </a:move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19"/>
                  </a:lnTo>
                  <a:lnTo>
                    <a:pt x="53" y="219"/>
                  </a:lnTo>
                  <a:lnTo>
                    <a:pt x="53" y="162"/>
                  </a:lnTo>
                  <a:lnTo>
                    <a:pt x="130" y="162"/>
                  </a:lnTo>
                  <a:cubicBezTo>
                    <a:pt x="180" y="162"/>
                    <a:pt x="211" y="129"/>
                    <a:pt x="211" y="81"/>
                  </a:cubicBezTo>
                  <a:cubicBezTo>
                    <a:pt x="211" y="33"/>
                    <a:pt x="178" y="0"/>
                    <a:pt x="130" y="0"/>
                  </a:cubicBezTo>
                  <a:close/>
                  <a:moveTo>
                    <a:pt x="130" y="112"/>
                  </a:moveTo>
                  <a:lnTo>
                    <a:pt x="53" y="112"/>
                  </a:lnTo>
                  <a:lnTo>
                    <a:pt x="53" y="47"/>
                  </a:lnTo>
                  <a:lnTo>
                    <a:pt x="130" y="47"/>
                  </a:lnTo>
                  <a:cubicBezTo>
                    <a:pt x="144" y="47"/>
                    <a:pt x="158" y="58"/>
                    <a:pt x="158" y="78"/>
                  </a:cubicBezTo>
                  <a:cubicBezTo>
                    <a:pt x="158" y="100"/>
                    <a:pt x="144" y="112"/>
                    <a:pt x="130" y="1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8" name="Freeform 17"/>
            <p:cNvSpPr>
              <a:spLocks noChangeArrowheads="1"/>
            </p:cNvSpPr>
            <p:nvPr/>
          </p:nvSpPr>
          <p:spPr bwMode="auto">
            <a:xfrm>
              <a:off x="12325081" y="408493"/>
              <a:ext cx="81952" cy="93128"/>
            </a:xfrm>
            <a:custGeom>
              <a:avLst/>
              <a:gdLst>
                <a:gd name="T0" fmla="*/ 166 w 196"/>
                <a:gd name="T1" fmla="*/ 47 h 220"/>
                <a:gd name="T2" fmla="*/ 186 w 196"/>
                <a:gd name="T3" fmla="*/ 31 h 220"/>
                <a:gd name="T4" fmla="*/ 195 w 196"/>
                <a:gd name="T5" fmla="*/ 0 h 220"/>
                <a:gd name="T6" fmla="*/ 17 w 196"/>
                <a:gd name="T7" fmla="*/ 0 h 220"/>
                <a:gd name="T8" fmla="*/ 0 w 196"/>
                <a:gd name="T9" fmla="*/ 17 h 220"/>
                <a:gd name="T10" fmla="*/ 0 w 196"/>
                <a:gd name="T11" fmla="*/ 202 h 220"/>
                <a:gd name="T12" fmla="*/ 17 w 196"/>
                <a:gd name="T13" fmla="*/ 219 h 220"/>
                <a:gd name="T14" fmla="*/ 195 w 196"/>
                <a:gd name="T15" fmla="*/ 219 h 220"/>
                <a:gd name="T16" fmla="*/ 186 w 196"/>
                <a:gd name="T17" fmla="*/ 188 h 220"/>
                <a:gd name="T18" fmla="*/ 166 w 196"/>
                <a:gd name="T19" fmla="*/ 171 h 220"/>
                <a:gd name="T20" fmla="*/ 51 w 196"/>
                <a:gd name="T21" fmla="*/ 171 h 220"/>
                <a:gd name="T22" fmla="*/ 51 w 196"/>
                <a:gd name="T23" fmla="*/ 129 h 220"/>
                <a:gd name="T24" fmla="*/ 175 w 196"/>
                <a:gd name="T25" fmla="*/ 129 h 220"/>
                <a:gd name="T26" fmla="*/ 175 w 196"/>
                <a:gd name="T27" fmla="*/ 86 h 220"/>
                <a:gd name="T28" fmla="*/ 51 w 196"/>
                <a:gd name="T29" fmla="*/ 86 h 220"/>
                <a:gd name="T30" fmla="*/ 51 w 196"/>
                <a:gd name="T31" fmla="*/ 44 h 220"/>
                <a:gd name="T32" fmla="*/ 166 w 196"/>
                <a:gd name="T33" fmla="*/ 44 h 220"/>
                <a:gd name="T34" fmla="*/ 166 w 196"/>
                <a:gd name="T35" fmla="*/ 4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220" fill="norm" stroke="1" extrusionOk="0">
                  <a:moveTo>
                    <a:pt x="166" y="47"/>
                  </a:moveTo>
                  <a:cubicBezTo>
                    <a:pt x="175" y="47"/>
                    <a:pt x="183" y="44"/>
                    <a:pt x="186" y="31"/>
                  </a:cubicBezTo>
                  <a:lnTo>
                    <a:pt x="195" y="0"/>
                  </a:lnTo>
                  <a:lnTo>
                    <a:pt x="17" y="0"/>
                  </a:lnTo>
                  <a:cubicBezTo>
                    <a:pt x="8" y="0"/>
                    <a:pt x="0" y="8"/>
                    <a:pt x="0" y="17"/>
                  </a:cubicBezTo>
                  <a:lnTo>
                    <a:pt x="0" y="202"/>
                  </a:lnTo>
                  <a:cubicBezTo>
                    <a:pt x="0" y="211"/>
                    <a:pt x="8" y="219"/>
                    <a:pt x="17" y="219"/>
                  </a:cubicBezTo>
                  <a:lnTo>
                    <a:pt x="195" y="219"/>
                  </a:lnTo>
                  <a:lnTo>
                    <a:pt x="186" y="188"/>
                  </a:lnTo>
                  <a:cubicBezTo>
                    <a:pt x="183" y="177"/>
                    <a:pt x="175" y="171"/>
                    <a:pt x="166" y="171"/>
                  </a:cubicBezTo>
                  <a:lnTo>
                    <a:pt x="51" y="171"/>
                  </a:lnTo>
                  <a:lnTo>
                    <a:pt x="51" y="129"/>
                  </a:lnTo>
                  <a:lnTo>
                    <a:pt x="175" y="129"/>
                  </a:lnTo>
                  <a:lnTo>
                    <a:pt x="175" y="86"/>
                  </a:lnTo>
                  <a:lnTo>
                    <a:pt x="51" y="86"/>
                  </a:lnTo>
                  <a:lnTo>
                    <a:pt x="51" y="44"/>
                  </a:lnTo>
                  <a:lnTo>
                    <a:pt x="166" y="44"/>
                  </a:lnTo>
                  <a:lnTo>
                    <a:pt x="166" y="47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69" name="Freeform 18"/>
            <p:cNvSpPr>
              <a:spLocks noChangeArrowheads="1"/>
            </p:cNvSpPr>
            <p:nvPr/>
          </p:nvSpPr>
          <p:spPr bwMode="auto">
            <a:xfrm>
              <a:off x="12218914" y="410357"/>
              <a:ext cx="89403" cy="91266"/>
            </a:xfrm>
            <a:custGeom>
              <a:avLst/>
              <a:gdLst>
                <a:gd name="T0" fmla="*/ 146 w 212"/>
                <a:gd name="T1" fmla="*/ 14 h 217"/>
                <a:gd name="T2" fmla="*/ 53 w 212"/>
                <a:gd name="T3" fmla="*/ 143 h 217"/>
                <a:gd name="T4" fmla="*/ 53 w 212"/>
                <a:gd name="T5" fmla="*/ 0 h 217"/>
                <a:gd name="T6" fmla="*/ 0 w 212"/>
                <a:gd name="T7" fmla="*/ 0 h 217"/>
                <a:gd name="T8" fmla="*/ 0 w 212"/>
                <a:gd name="T9" fmla="*/ 216 h 217"/>
                <a:gd name="T10" fmla="*/ 39 w 212"/>
                <a:gd name="T11" fmla="*/ 216 h 217"/>
                <a:gd name="T12" fmla="*/ 65 w 212"/>
                <a:gd name="T13" fmla="*/ 202 h 217"/>
                <a:gd name="T14" fmla="*/ 158 w 212"/>
                <a:gd name="T15" fmla="*/ 72 h 217"/>
                <a:gd name="T16" fmla="*/ 158 w 212"/>
                <a:gd name="T17" fmla="*/ 216 h 217"/>
                <a:gd name="T18" fmla="*/ 211 w 212"/>
                <a:gd name="T19" fmla="*/ 216 h 217"/>
                <a:gd name="T20" fmla="*/ 211 w 212"/>
                <a:gd name="T21" fmla="*/ 0 h 217"/>
                <a:gd name="T22" fmla="*/ 172 w 212"/>
                <a:gd name="T23" fmla="*/ 0 h 217"/>
                <a:gd name="T24" fmla="*/ 146 w 212"/>
                <a:gd name="T25" fmla="*/ 1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2" h="217" fill="norm" stroke="1" extrusionOk="0">
                  <a:moveTo>
                    <a:pt x="146" y="14"/>
                  </a:moveTo>
                  <a:lnTo>
                    <a:pt x="53" y="143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39" y="216"/>
                  </a:lnTo>
                  <a:cubicBezTo>
                    <a:pt x="48" y="216"/>
                    <a:pt x="59" y="210"/>
                    <a:pt x="65" y="202"/>
                  </a:cubicBezTo>
                  <a:lnTo>
                    <a:pt x="158" y="72"/>
                  </a:lnTo>
                  <a:lnTo>
                    <a:pt x="158" y="216"/>
                  </a:lnTo>
                  <a:lnTo>
                    <a:pt x="211" y="216"/>
                  </a:lnTo>
                  <a:lnTo>
                    <a:pt x="211" y="0"/>
                  </a:lnTo>
                  <a:lnTo>
                    <a:pt x="172" y="0"/>
                  </a:lnTo>
                  <a:cubicBezTo>
                    <a:pt x="163" y="0"/>
                    <a:pt x="152" y="5"/>
                    <a:pt x="146" y="1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  <p:sp>
          <p:nvSpPr>
            <p:cNvPr id="1049170" name="Freeform 19"/>
            <p:cNvSpPr>
              <a:spLocks noChangeArrowheads="1"/>
            </p:cNvSpPr>
            <p:nvPr/>
          </p:nvSpPr>
          <p:spPr bwMode="auto">
            <a:xfrm>
              <a:off x="11701126" y="410356"/>
              <a:ext cx="102441" cy="91266"/>
            </a:xfrm>
            <a:custGeom>
              <a:avLst/>
              <a:gdLst>
                <a:gd name="T0" fmla="*/ 237 w 241"/>
                <a:gd name="T1" fmla="*/ 0 h 217"/>
                <a:gd name="T2" fmla="*/ 189 w 241"/>
                <a:gd name="T3" fmla="*/ 0 h 217"/>
                <a:gd name="T4" fmla="*/ 164 w 241"/>
                <a:gd name="T5" fmla="*/ 14 h 217"/>
                <a:gd name="T6" fmla="*/ 124 w 241"/>
                <a:gd name="T7" fmla="*/ 75 h 217"/>
                <a:gd name="T8" fmla="*/ 116 w 241"/>
                <a:gd name="T9" fmla="*/ 75 h 217"/>
                <a:gd name="T10" fmla="*/ 76 w 241"/>
                <a:gd name="T11" fmla="*/ 14 h 217"/>
                <a:gd name="T12" fmla="*/ 51 w 241"/>
                <a:gd name="T13" fmla="*/ 0 h 217"/>
                <a:gd name="T14" fmla="*/ 0 w 241"/>
                <a:gd name="T15" fmla="*/ 0 h 217"/>
                <a:gd name="T16" fmla="*/ 76 w 241"/>
                <a:gd name="T17" fmla="*/ 109 h 217"/>
                <a:gd name="T18" fmla="*/ 3 w 241"/>
                <a:gd name="T19" fmla="*/ 216 h 217"/>
                <a:gd name="T20" fmla="*/ 51 w 241"/>
                <a:gd name="T21" fmla="*/ 216 h 217"/>
                <a:gd name="T22" fmla="*/ 76 w 241"/>
                <a:gd name="T23" fmla="*/ 202 h 217"/>
                <a:gd name="T24" fmla="*/ 116 w 241"/>
                <a:gd name="T25" fmla="*/ 140 h 217"/>
                <a:gd name="T26" fmla="*/ 124 w 241"/>
                <a:gd name="T27" fmla="*/ 140 h 217"/>
                <a:gd name="T28" fmla="*/ 164 w 241"/>
                <a:gd name="T29" fmla="*/ 202 h 217"/>
                <a:gd name="T30" fmla="*/ 189 w 241"/>
                <a:gd name="T31" fmla="*/ 216 h 217"/>
                <a:gd name="T32" fmla="*/ 240 w 241"/>
                <a:gd name="T33" fmla="*/ 216 h 217"/>
                <a:gd name="T34" fmla="*/ 164 w 241"/>
                <a:gd name="T35" fmla="*/ 106 h 217"/>
                <a:gd name="T36" fmla="*/ 237 w 241"/>
                <a:gd name="T3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1" h="217" fill="norm" stroke="1" extrusionOk="0">
                  <a:moveTo>
                    <a:pt x="237" y="0"/>
                  </a:moveTo>
                  <a:lnTo>
                    <a:pt x="189" y="0"/>
                  </a:lnTo>
                  <a:cubicBezTo>
                    <a:pt x="178" y="0"/>
                    <a:pt x="172" y="3"/>
                    <a:pt x="164" y="14"/>
                  </a:cubicBezTo>
                  <a:lnTo>
                    <a:pt x="124" y="75"/>
                  </a:lnTo>
                  <a:lnTo>
                    <a:pt x="116" y="75"/>
                  </a:lnTo>
                  <a:lnTo>
                    <a:pt x="76" y="14"/>
                  </a:lnTo>
                  <a:cubicBezTo>
                    <a:pt x="71" y="3"/>
                    <a:pt x="62" y="0"/>
                    <a:pt x="51" y="0"/>
                  </a:cubicBezTo>
                  <a:lnTo>
                    <a:pt x="0" y="0"/>
                  </a:lnTo>
                  <a:lnTo>
                    <a:pt x="76" y="109"/>
                  </a:lnTo>
                  <a:lnTo>
                    <a:pt x="3" y="216"/>
                  </a:lnTo>
                  <a:lnTo>
                    <a:pt x="51" y="216"/>
                  </a:lnTo>
                  <a:cubicBezTo>
                    <a:pt x="62" y="216"/>
                    <a:pt x="68" y="213"/>
                    <a:pt x="76" y="202"/>
                  </a:cubicBezTo>
                  <a:lnTo>
                    <a:pt x="116" y="140"/>
                  </a:lnTo>
                  <a:lnTo>
                    <a:pt x="124" y="140"/>
                  </a:lnTo>
                  <a:lnTo>
                    <a:pt x="164" y="202"/>
                  </a:lnTo>
                  <a:cubicBezTo>
                    <a:pt x="169" y="213"/>
                    <a:pt x="178" y="216"/>
                    <a:pt x="189" y="216"/>
                  </a:cubicBezTo>
                  <a:lnTo>
                    <a:pt x="240" y="216"/>
                  </a:lnTo>
                  <a:lnTo>
                    <a:pt x="164" y="106"/>
                  </a:lnTo>
                  <a:lnTo>
                    <a:pt x="237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anchor="ctr" wrap="none"/>
            <a:p>
              <a:endParaRPr sz="1800" lang="ru-RU"/>
            </a:p>
          </p:txBody>
        </p:sp>
      </p:grpSp>
      <p:sp>
        <p:nvSpPr>
          <p:cNvPr id="1049171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711110" y="6526517"/>
            <a:ext cx="9000000" cy="123111"/>
          </a:xfrm>
          <a:prstGeom prst="rect"/>
        </p:spPr>
        <p:txBody>
          <a:bodyPr anchor="ctr" bIns="0" lIns="0" rIns="0" rtlCol="0" tIns="0" vert="horz" wrap="square">
            <a:spAutoFit/>
          </a:bodyPr>
          <a:lstStyle>
            <a:lvl1pPr>
              <a:defRPr sz="800">
                <a:solidFill>
                  <a:schemeClr val="accent3"/>
                </a:solidFill>
              </a:defRPr>
            </a:lvl1pPr>
          </a:lstStyle>
          <a:p>
            <a:pPr defTabSz="91352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709" r:id="rId1"/>
    <p:sldLayoutId id="2147483710" r:id="rId2"/>
    <p:sldLayoutId id="2147483711" r:id="rId3"/>
  </p:sldLayoutIdLst>
  <p:hf dt="0" ftr="0" hdr="0" sldNum="1"/>
  <p:txStyles>
    <p:titleStyle>
      <a:lvl1pPr algn="l" defTabSz="1135150">
        <a:lnSpc>
          <a:spcPct val="90000"/>
        </a:lnSpc>
        <a:spcBef>
          <a:spcPts val="0"/>
        </a:spcBef>
        <a:buNone/>
        <a:defRPr b="1" sz="2500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1135150" indent="-425682" marL="425682">
        <a:spcBef>
          <a:spcPts val="0"/>
        </a:spcBef>
        <a:buFont typeface="Arial"/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algn="l" defTabSz="1135150" indent="-354734" marL="922309">
        <a:spcBef>
          <a:spcPts val="0"/>
        </a:spcBef>
        <a:buFont typeface="Arial"/>
        <a:buChar char="–"/>
        <a:defRPr sz="3400">
          <a:solidFill>
            <a:schemeClr val="tx1"/>
          </a:solidFill>
          <a:latin typeface="+mn-lt"/>
          <a:ea typeface="+mn-ea"/>
          <a:cs typeface="+mn-cs"/>
        </a:defRPr>
      </a:lvl2pPr>
      <a:lvl3pPr algn="l" defTabSz="1135150" indent="-283788" marL="1418938">
        <a:spcBef>
          <a:spcPts val="0"/>
        </a:spcBef>
        <a:buFont typeface="Arial"/>
        <a:buChar char="•"/>
        <a:defRPr sz="2950">
          <a:solidFill>
            <a:schemeClr val="tx1"/>
          </a:solidFill>
          <a:latin typeface="+mn-lt"/>
          <a:ea typeface="+mn-ea"/>
          <a:cs typeface="+mn-cs"/>
        </a:defRPr>
      </a:lvl3pPr>
      <a:lvl4pPr algn="l" defTabSz="1135150" indent="-283788" marL="1986514">
        <a:spcBef>
          <a:spcPts val="0"/>
        </a:spcBef>
        <a:buFont typeface="Arial"/>
        <a:buChar char="–"/>
        <a:defRPr sz="2500">
          <a:solidFill>
            <a:schemeClr val="tx1"/>
          </a:solidFill>
          <a:latin typeface="+mn-lt"/>
          <a:ea typeface="+mn-ea"/>
          <a:cs typeface="+mn-cs"/>
        </a:defRPr>
      </a:lvl4pPr>
      <a:lvl5pPr algn="l" defTabSz="1135150" indent="-283788" marL="2554089">
        <a:spcBef>
          <a:spcPts val="0"/>
        </a:spcBef>
        <a:buFont typeface="Arial"/>
        <a:buChar char="»"/>
        <a:defRPr sz="2500">
          <a:solidFill>
            <a:schemeClr val="tx1"/>
          </a:solidFill>
          <a:latin typeface="+mn-lt"/>
          <a:ea typeface="+mn-ea"/>
          <a:cs typeface="+mn-cs"/>
        </a:defRPr>
      </a:lvl5pPr>
      <a:lvl6pPr algn="l" defTabSz="1135150" indent="-283788" marL="3121664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6pPr>
      <a:lvl7pPr algn="l" defTabSz="1135150" indent="-283788" marL="3689239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7pPr>
      <a:lvl8pPr algn="l" defTabSz="1135150" indent="-283788" marL="4256814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8pPr>
      <a:lvl9pPr algn="l" defTabSz="1135150" indent="-283788" marL="4824390">
        <a:spcBef>
          <a:spcPts val="0"/>
        </a:spcBef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1135150" marL="0">
        <a:defRPr sz="2300">
          <a:solidFill>
            <a:schemeClr val="tx1"/>
          </a:solidFill>
          <a:latin typeface="+mn-lt"/>
          <a:ea typeface="+mn-ea"/>
          <a:cs typeface="+mn-cs"/>
        </a:defRPr>
      </a:lvl1pPr>
      <a:lvl2pPr algn="l" defTabSz="1135150" marL="567575">
        <a:defRPr sz="2300">
          <a:solidFill>
            <a:schemeClr val="tx1"/>
          </a:solidFill>
          <a:latin typeface="+mn-lt"/>
          <a:ea typeface="+mn-ea"/>
          <a:cs typeface="+mn-cs"/>
        </a:defRPr>
      </a:lvl2pPr>
      <a:lvl3pPr algn="l" defTabSz="1135150" marL="1135150">
        <a:defRPr sz="2300">
          <a:solidFill>
            <a:schemeClr val="tx1"/>
          </a:solidFill>
          <a:latin typeface="+mn-lt"/>
          <a:ea typeface="+mn-ea"/>
          <a:cs typeface="+mn-cs"/>
        </a:defRPr>
      </a:lvl3pPr>
      <a:lvl4pPr algn="l" defTabSz="1135150" marL="1702726">
        <a:defRPr sz="2300">
          <a:solidFill>
            <a:schemeClr val="tx1"/>
          </a:solidFill>
          <a:latin typeface="+mn-lt"/>
          <a:ea typeface="+mn-ea"/>
          <a:cs typeface="+mn-cs"/>
        </a:defRPr>
      </a:lvl4pPr>
      <a:lvl5pPr algn="l" defTabSz="1135150" marL="2270301">
        <a:defRPr sz="2300">
          <a:solidFill>
            <a:schemeClr val="tx1"/>
          </a:solidFill>
          <a:latin typeface="+mn-lt"/>
          <a:ea typeface="+mn-ea"/>
          <a:cs typeface="+mn-cs"/>
        </a:defRPr>
      </a:lvl5pPr>
      <a:lvl6pPr algn="l" defTabSz="1135150" marL="2837876">
        <a:defRPr sz="2300">
          <a:solidFill>
            <a:schemeClr val="tx1"/>
          </a:solidFill>
          <a:latin typeface="+mn-lt"/>
          <a:ea typeface="+mn-ea"/>
          <a:cs typeface="+mn-cs"/>
        </a:defRPr>
      </a:lvl6pPr>
      <a:lvl7pPr algn="l" defTabSz="1135150" marL="3405451">
        <a:defRPr sz="2300">
          <a:solidFill>
            <a:schemeClr val="tx1"/>
          </a:solidFill>
          <a:latin typeface="+mn-lt"/>
          <a:ea typeface="+mn-ea"/>
          <a:cs typeface="+mn-cs"/>
        </a:defRPr>
      </a:lvl7pPr>
      <a:lvl8pPr algn="l" defTabSz="1135150" marL="3973027">
        <a:defRPr sz="2300">
          <a:solidFill>
            <a:schemeClr val="tx1"/>
          </a:solidFill>
          <a:latin typeface="+mn-lt"/>
          <a:ea typeface="+mn-ea"/>
          <a:cs typeface="+mn-cs"/>
        </a:defRPr>
      </a:lvl8pPr>
      <a:lvl9pPr algn="l" defTabSz="1135150" marL="4540603">
        <a:defRPr sz="23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Relationship Id="rId4" Type="http://schemas.openxmlformats.org/officeDocument/2006/relationships/image" Target="../media/image17.jpe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16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png"/><Relationship Id="rId10" Type="http://schemas.openxmlformats.org/officeDocument/2006/relationships/image" Target="../media/image36.jpeg"/><Relationship Id="rId11" Type="http://schemas.openxmlformats.org/officeDocument/2006/relationships/image" Target="../media/image37.jpeg"/><Relationship Id="rId12" Type="http://schemas.openxmlformats.org/officeDocument/2006/relationships/slideLayout" Target="../slideLayouts/slideLayout10.xml"/><Relationship Id="rId13" Type="http://schemas.openxmlformats.org/officeDocument/2006/relationships/notesSlide" Target="../notesSlides/notesSlide18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3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53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22671"/>
            <a:ext cx="12440463" cy="6858000"/>
          </a:xfrm>
          <a:prstGeom prst="rect"/>
        </p:spPr>
      </p:pic>
      <p:grpSp>
        <p:nvGrpSpPr>
          <p:cNvPr id="33" name="Группа 5"/>
          <p:cNvGrpSpPr/>
          <p:nvPr/>
        </p:nvGrpSpPr>
        <p:grpSpPr bwMode="auto">
          <a:xfrm>
            <a:off x="672673" y="508922"/>
            <a:ext cx="2426946" cy="513543"/>
            <a:chOff x="2645334" y="2687428"/>
            <a:chExt cx="8908785" cy="1885108"/>
          </a:xfrm>
          <a:solidFill>
            <a:schemeClr val="bg1"/>
          </a:solidFill>
        </p:grpSpPr>
        <p:grpSp>
          <p:nvGrpSpPr>
            <p:cNvPr id="34" name="Группа 6"/>
            <p:cNvGrpSpPr/>
            <p:nvPr userDrawn="1"/>
          </p:nvGrpSpPr>
          <p:grpSpPr bwMode="auto">
            <a:xfrm>
              <a:off x="4914313" y="2854616"/>
              <a:ext cx="6639807" cy="1478811"/>
              <a:chOff x="1697062" y="3591134"/>
              <a:chExt cx="47184068" cy="10508788"/>
            </a:xfrm>
            <a:grpFill/>
          </p:grpSpPr>
          <p:sp>
            <p:nvSpPr>
              <p:cNvPr id="1048604" name="Полилиния 13"/>
              <p:cNvSpPr/>
              <p:nvPr/>
            </p:nvSpPr>
            <p:spPr bwMode="auto">
              <a:xfrm>
                <a:off x="6302570" y="4080470"/>
                <a:ext cx="4172707" cy="4270252"/>
              </a:xfrm>
              <a:custGeom>
                <a:avLst/>
                <a:gdLst>
                  <a:gd name="connsiteX0" fmla="*/ 3172582 w 4172707"/>
                  <a:gd name="connsiteY0" fmla="*/ 0 h 4270252"/>
                  <a:gd name="connsiteX1" fmla="*/ 4172707 w 4172707"/>
                  <a:gd name="connsiteY1" fmla="*/ 0 h 4270252"/>
                  <a:gd name="connsiteX2" fmla="*/ 4172707 w 4172707"/>
                  <a:gd name="connsiteY2" fmla="*/ 4250256 h 4270252"/>
                  <a:gd name="connsiteX3" fmla="*/ 3172582 w 4172707"/>
                  <a:gd name="connsiteY3" fmla="*/ 4250256 h 4270252"/>
                  <a:gd name="connsiteX4" fmla="*/ 3172582 w 4172707"/>
                  <a:gd name="connsiteY4" fmla="*/ 959664 h 4270252"/>
                  <a:gd name="connsiteX5" fmla="*/ 1566862 w 4172707"/>
                  <a:gd name="connsiteY5" fmla="*/ 959664 h 4270252"/>
                  <a:gd name="connsiteX6" fmla="*/ 1566862 w 4172707"/>
                  <a:gd name="connsiteY6" fmla="*/ 2565336 h 4270252"/>
                  <a:gd name="connsiteX7" fmla="*/ 180974 w 4172707"/>
                  <a:gd name="connsiteY7" fmla="*/ 4261906 h 4270252"/>
                  <a:gd name="connsiteX8" fmla="*/ 0 w 4172707"/>
                  <a:gd name="connsiteY8" fmla="*/ 3385606 h 4270252"/>
                  <a:gd name="connsiteX9" fmla="*/ 566737 w 4172707"/>
                  <a:gd name="connsiteY9" fmla="*/ 2565336 h 4270252"/>
                  <a:gd name="connsiteX10" fmla="*/ 566737 w 4172707"/>
                  <a:gd name="connsiteY10" fmla="*/ 607012 h 4270252"/>
                  <a:gd name="connsiteX11" fmla="*/ 565150 w 4172707"/>
                  <a:gd name="connsiteY11" fmla="*/ 607012 h 4270252"/>
                  <a:gd name="connsiteX12" fmla="*/ 565150 w 4172707"/>
                  <a:gd name="connsiteY12" fmla="*/ 583452 h 4270252"/>
                  <a:gd name="connsiteX13" fmla="*/ 1146188 w 4172707"/>
                  <a:gd name="connsiteY13" fmla="*/ 2412 h 4270252"/>
                  <a:gd name="connsiteX14" fmla="*/ 1565275 w 4172707"/>
                  <a:gd name="connsiteY14" fmla="*/ 2412 h 4270252"/>
                  <a:gd name="connsiteX15" fmla="*/ 1565275 w 4172707"/>
                  <a:gd name="connsiteY15" fmla="*/ 2414 h 4270252"/>
                  <a:gd name="connsiteX16" fmla="*/ 3172582 w 4172707"/>
                  <a:gd name="connsiteY16" fmla="*/ 2414 h 4270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72707" h="4270252" fill="norm" stroke="1" extrusionOk="0">
                    <a:moveTo>
                      <a:pt x="3172582" y="0"/>
                    </a:moveTo>
                    <a:lnTo>
                      <a:pt x="4172707" y="0"/>
                    </a:lnTo>
                    <a:lnTo>
                      <a:pt x="4172707" y="4250256"/>
                    </a:lnTo>
                    <a:lnTo>
                      <a:pt x="3172582" y="4250256"/>
                    </a:lnTo>
                    <a:lnTo>
                      <a:pt x="3172582" y="959664"/>
                    </a:lnTo>
                    <a:lnTo>
                      <a:pt x="1566862" y="959664"/>
                    </a:lnTo>
                    <a:lnTo>
                      <a:pt x="1566862" y="2565336"/>
                    </a:lnTo>
                    <a:cubicBezTo>
                      <a:pt x="1566861" y="3683308"/>
                      <a:pt x="1152524" y="4353608"/>
                      <a:pt x="180974" y="4261906"/>
                    </a:cubicBezTo>
                    <a:lnTo>
                      <a:pt x="0" y="3385606"/>
                    </a:lnTo>
                    <a:cubicBezTo>
                      <a:pt x="331787" y="3302684"/>
                      <a:pt x="568325" y="3248334"/>
                      <a:pt x="566737" y="2565336"/>
                    </a:cubicBezTo>
                    <a:lnTo>
                      <a:pt x="566737" y="607012"/>
                    </a:lnTo>
                    <a:lnTo>
                      <a:pt x="565150" y="607012"/>
                    </a:lnTo>
                    <a:lnTo>
                      <a:pt x="565150" y="583452"/>
                    </a:lnTo>
                    <a:cubicBezTo>
                      <a:pt x="565150" y="262552"/>
                      <a:pt x="825290" y="2412"/>
                      <a:pt x="1146188" y="2412"/>
                    </a:cubicBezTo>
                    <a:lnTo>
                      <a:pt x="1565275" y="2412"/>
                    </a:lnTo>
                    <a:lnTo>
                      <a:pt x="1565275" y="2414"/>
                    </a:lnTo>
                    <a:lnTo>
                      <a:pt x="3172582" y="24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05" name="Полилиния 14"/>
              <p:cNvSpPr/>
              <p:nvPr/>
            </p:nvSpPr>
            <p:spPr bwMode="auto">
              <a:xfrm rot="5400000">
                <a:off x="10996131" y="4220904"/>
                <a:ext cx="4250255" cy="3969388"/>
              </a:xfrm>
              <a:custGeom>
                <a:avLst/>
                <a:gdLst>
                  <a:gd name="connsiteX0" fmla="*/ 2015673 w 4233556"/>
                  <a:gd name="connsiteY0" fmla="*/ 2958471 h 3969388"/>
                  <a:gd name="connsiteX1" fmla="*/ 3286770 w 4233556"/>
                  <a:gd name="connsiteY1" fmla="*/ 2958471 h 3969388"/>
                  <a:gd name="connsiteX2" fmla="*/ 3286770 w 4233556"/>
                  <a:gd name="connsiteY2" fmla="*/ 2405383 h 3969388"/>
                  <a:gd name="connsiteX3" fmla="*/ 3286770 w 4233556"/>
                  <a:gd name="connsiteY3" fmla="*/ 2171072 h 3969388"/>
                  <a:gd name="connsiteX4" fmla="*/ 3286770 w 4233556"/>
                  <a:gd name="connsiteY4" fmla="*/ 1594631 h 3969388"/>
                  <a:gd name="connsiteX5" fmla="*/ 2703057 w 4233556"/>
                  <a:gd name="connsiteY5" fmla="*/ 1010918 h 3969388"/>
                  <a:gd name="connsiteX6" fmla="*/ 2599386 w 4233556"/>
                  <a:gd name="connsiteY6" fmla="*/ 1010918 h 3969388"/>
                  <a:gd name="connsiteX7" fmla="*/ 2015673 w 4233556"/>
                  <a:gd name="connsiteY7" fmla="*/ 1594631 h 3969388"/>
                  <a:gd name="connsiteX8" fmla="*/ 2015673 w 4233556"/>
                  <a:gd name="connsiteY8" fmla="*/ 2171072 h 3969388"/>
                  <a:gd name="connsiteX9" fmla="*/ 2015673 w 4233556"/>
                  <a:gd name="connsiteY9" fmla="*/ 2405383 h 3969388"/>
                  <a:gd name="connsiteX10" fmla="*/ 0 w 4233556"/>
                  <a:gd name="connsiteY10" fmla="*/ 3969388 h 3969388"/>
                  <a:gd name="connsiteX11" fmla="*/ 0 w 4233556"/>
                  <a:gd name="connsiteY11" fmla="*/ 2969262 h 3969388"/>
                  <a:gd name="connsiteX12" fmla="*/ 1089096 w 4233556"/>
                  <a:gd name="connsiteY12" fmla="*/ 2969262 h 3969388"/>
                  <a:gd name="connsiteX13" fmla="*/ 1089096 w 4233556"/>
                  <a:gd name="connsiteY13" fmla="*/ 1443998 h 3969388"/>
                  <a:gd name="connsiteX14" fmla="*/ 2533097 w 4233556"/>
                  <a:gd name="connsiteY14" fmla="*/ 0 h 3969388"/>
                  <a:gd name="connsiteX15" fmla="*/ 2789559 w 4233556"/>
                  <a:gd name="connsiteY15" fmla="*/ 0 h 3969388"/>
                  <a:gd name="connsiteX16" fmla="*/ 4233554 w 4233556"/>
                  <a:gd name="connsiteY16" fmla="*/ 1443998 h 3969388"/>
                  <a:gd name="connsiteX17" fmla="*/ 4233554 w 4233556"/>
                  <a:gd name="connsiteY17" fmla="*/ 2969262 h 3969388"/>
                  <a:gd name="connsiteX18" fmla="*/ 4233556 w 4233556"/>
                  <a:gd name="connsiteY18" fmla="*/ 2969262 h 3969388"/>
                  <a:gd name="connsiteX19" fmla="*/ 4233556 w 4233556"/>
                  <a:gd name="connsiteY19" fmla="*/ 3294702 h 3969388"/>
                  <a:gd name="connsiteX20" fmla="*/ 4233556 w 4233556"/>
                  <a:gd name="connsiteY20" fmla="*/ 3569338 h 3969388"/>
                  <a:gd name="connsiteX21" fmla="*/ 4233556 w 4233556"/>
                  <a:gd name="connsiteY21" fmla="*/ 3643946 h 3969388"/>
                  <a:gd name="connsiteX22" fmla="*/ 3908114 w 4233556"/>
                  <a:gd name="connsiteY22" fmla="*/ 3969386 h 3969388"/>
                  <a:gd name="connsiteX23" fmla="*/ 3870398 w 4233556"/>
                  <a:gd name="connsiteY23" fmla="*/ 3969386 h 3969388"/>
                  <a:gd name="connsiteX24" fmla="*/ 3870398 w 4233556"/>
                  <a:gd name="connsiteY24" fmla="*/ 3969388 h 396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33556" h="3969388" fill="norm" stroke="1" extrusionOk="0">
                    <a:moveTo>
                      <a:pt x="2015673" y="2958471"/>
                    </a:moveTo>
                    <a:lnTo>
                      <a:pt x="3286770" y="2958471"/>
                    </a:lnTo>
                    <a:lnTo>
                      <a:pt x="3286770" y="2405383"/>
                    </a:lnTo>
                    <a:lnTo>
                      <a:pt x="3286770" y="2171072"/>
                    </a:lnTo>
                    <a:lnTo>
                      <a:pt x="3286770" y="1594631"/>
                    </a:lnTo>
                    <a:cubicBezTo>
                      <a:pt x="3286770" y="1272255"/>
                      <a:pt x="3025433" y="1010918"/>
                      <a:pt x="2703057" y="1010918"/>
                    </a:cubicBezTo>
                    <a:lnTo>
                      <a:pt x="2599386" y="1010918"/>
                    </a:lnTo>
                    <a:cubicBezTo>
                      <a:pt x="2277010" y="1010918"/>
                      <a:pt x="2015673" y="1272255"/>
                      <a:pt x="2015673" y="1594631"/>
                    </a:cubicBezTo>
                    <a:lnTo>
                      <a:pt x="2015673" y="2171072"/>
                    </a:lnTo>
                    <a:lnTo>
                      <a:pt x="2015673" y="2405383"/>
                    </a:lnTo>
                    <a:close/>
                    <a:moveTo>
                      <a:pt x="0" y="3969388"/>
                    </a:moveTo>
                    <a:lnTo>
                      <a:pt x="0" y="2969262"/>
                    </a:lnTo>
                    <a:lnTo>
                      <a:pt x="1089096" y="2969262"/>
                    </a:lnTo>
                    <a:lnTo>
                      <a:pt x="1089096" y="1443998"/>
                    </a:lnTo>
                    <a:cubicBezTo>
                      <a:pt x="1089096" y="646500"/>
                      <a:pt x="1735599" y="0"/>
                      <a:pt x="2533097" y="0"/>
                    </a:cubicBezTo>
                    <a:lnTo>
                      <a:pt x="2789559" y="0"/>
                    </a:lnTo>
                    <a:cubicBezTo>
                      <a:pt x="3587057" y="0"/>
                      <a:pt x="4233554" y="646500"/>
                      <a:pt x="4233554" y="1443998"/>
                    </a:cubicBezTo>
                    <a:lnTo>
                      <a:pt x="4233554" y="2969262"/>
                    </a:lnTo>
                    <a:lnTo>
                      <a:pt x="4233556" y="2969262"/>
                    </a:lnTo>
                    <a:lnTo>
                      <a:pt x="4233556" y="3294702"/>
                    </a:lnTo>
                    <a:lnTo>
                      <a:pt x="4233556" y="3569338"/>
                    </a:lnTo>
                    <a:lnTo>
                      <a:pt x="4233556" y="3643946"/>
                    </a:lnTo>
                    <a:cubicBezTo>
                      <a:pt x="4233556" y="3823682"/>
                      <a:pt x="4087850" y="3969386"/>
                      <a:pt x="3908114" y="3969386"/>
                    </a:cubicBezTo>
                    <a:lnTo>
                      <a:pt x="3870398" y="3969386"/>
                    </a:lnTo>
                    <a:lnTo>
                      <a:pt x="3870398" y="39693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06" name="Полилиния 15"/>
              <p:cNvSpPr/>
              <p:nvPr/>
            </p:nvSpPr>
            <p:spPr bwMode="auto">
              <a:xfrm>
                <a:off x="21086732" y="3998749"/>
                <a:ext cx="4461636" cy="4331147"/>
              </a:xfrm>
              <a:custGeom>
                <a:avLst/>
                <a:gdLst>
                  <a:gd name="connsiteX0" fmla="*/ 2228576 w 4461636"/>
                  <a:gd name="connsiteY0" fmla="*/ 899652 h 4351143"/>
                  <a:gd name="connsiteX1" fmla="*/ 1702502 w 4461636"/>
                  <a:gd name="connsiteY1" fmla="*/ 1259925 h 4351143"/>
                  <a:gd name="connsiteX2" fmla="*/ 1701402 w 4461636"/>
                  <a:gd name="connsiteY2" fmla="*/ 1265978 h 4351143"/>
                  <a:gd name="connsiteX3" fmla="*/ 1701166 w 4461636"/>
                  <a:gd name="connsiteY3" fmla="*/ 1265978 h 4351143"/>
                  <a:gd name="connsiteX4" fmla="*/ 1453216 w 4461636"/>
                  <a:gd name="connsiteY4" fmla="*/ 2411968 h 4351143"/>
                  <a:gd name="connsiteX5" fmla="*/ 1453356 w 4461636"/>
                  <a:gd name="connsiteY5" fmla="*/ 2411968 h 4351143"/>
                  <a:gd name="connsiteX6" fmla="*/ 1429794 w 4461636"/>
                  <a:gd name="connsiteY6" fmla="*/ 2518225 h 4351143"/>
                  <a:gd name="connsiteX7" fmla="*/ 3031842 w 4461636"/>
                  <a:gd name="connsiteY7" fmla="*/ 2518225 h 4351143"/>
                  <a:gd name="connsiteX8" fmla="*/ 2830774 w 4461636"/>
                  <a:gd name="connsiteY8" fmla="*/ 1611464 h 4351143"/>
                  <a:gd name="connsiteX9" fmla="*/ 2830774 w 4461636"/>
                  <a:gd name="connsiteY9" fmla="*/ 1611643 h 4351143"/>
                  <a:gd name="connsiteX10" fmla="*/ 2755986 w 4461636"/>
                  <a:gd name="connsiteY10" fmla="*/ 1265978 h 4351143"/>
                  <a:gd name="connsiteX11" fmla="*/ 2755748 w 4461636"/>
                  <a:gd name="connsiteY11" fmla="*/ 1265978 h 4351143"/>
                  <a:gd name="connsiteX12" fmla="*/ 2754650 w 4461636"/>
                  <a:gd name="connsiteY12" fmla="*/ 1259925 h 4351143"/>
                  <a:gd name="connsiteX13" fmla="*/ 2228576 w 4461636"/>
                  <a:gd name="connsiteY13" fmla="*/ 899652 h 4351143"/>
                  <a:gd name="connsiteX14" fmla="*/ 2230818 w 4461636"/>
                  <a:gd name="connsiteY14" fmla="*/ 0 h 4351143"/>
                  <a:gd name="connsiteX15" fmla="*/ 3744404 w 4461636"/>
                  <a:gd name="connsiteY15" fmla="*/ 1036553 h 4351143"/>
                  <a:gd name="connsiteX16" fmla="*/ 3747568 w 4461636"/>
                  <a:gd name="connsiteY16" fmla="*/ 1053969 h 4351143"/>
                  <a:gd name="connsiteX17" fmla="*/ 3748248 w 4461636"/>
                  <a:gd name="connsiteY17" fmla="*/ 1053969 h 4351143"/>
                  <a:gd name="connsiteX18" fmla="*/ 4461636 w 4461636"/>
                  <a:gd name="connsiteY18" fmla="*/ 4351143 h 4351143"/>
                  <a:gd name="connsiteX19" fmla="*/ 3970624 w 4461636"/>
                  <a:gd name="connsiteY19" fmla="*/ 4351143 h 4351143"/>
                  <a:gd name="connsiteX20" fmla="*/ 3342570 w 4461636"/>
                  <a:gd name="connsiteY20" fmla="*/ 3908598 h 4351143"/>
                  <a:gd name="connsiteX21" fmla="*/ 3327410 w 4461636"/>
                  <a:gd name="connsiteY21" fmla="*/ 3851162 h 4351143"/>
                  <a:gd name="connsiteX22" fmla="*/ 3232490 w 4461636"/>
                  <a:gd name="connsiteY22" fmla="*/ 3423101 h 4351143"/>
                  <a:gd name="connsiteX23" fmla="*/ 1229146 w 4461636"/>
                  <a:gd name="connsiteY23" fmla="*/ 3423101 h 4351143"/>
                  <a:gd name="connsiteX24" fmla="*/ 1146116 w 4461636"/>
                  <a:gd name="connsiteY24" fmla="*/ 3797541 h 4351143"/>
                  <a:gd name="connsiteX25" fmla="*/ 1143944 w 4461636"/>
                  <a:gd name="connsiteY25" fmla="*/ 3797541 h 4351143"/>
                  <a:gd name="connsiteX26" fmla="*/ 486576 w 4461636"/>
                  <a:gd name="connsiteY26" fmla="*/ 4351143 h 4351143"/>
                  <a:gd name="connsiteX27" fmla="*/ 0 w 4461636"/>
                  <a:gd name="connsiteY27" fmla="*/ 4351143 h 4351143"/>
                  <a:gd name="connsiteX28" fmla="*/ 713390 w 4461636"/>
                  <a:gd name="connsiteY28" fmla="*/ 1053969 h 4351143"/>
                  <a:gd name="connsiteX29" fmla="*/ 714070 w 4461636"/>
                  <a:gd name="connsiteY29" fmla="*/ 1053969 h 4351143"/>
                  <a:gd name="connsiteX30" fmla="*/ 717232 w 4461636"/>
                  <a:gd name="connsiteY30" fmla="*/ 1036553 h 4351143"/>
                  <a:gd name="connsiteX31" fmla="*/ 2230818 w 4461636"/>
                  <a:gd name="connsiteY31" fmla="*/ 0 h 435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61636" h="4351143" fill="norm" stroke="1" extrusionOk="0">
                    <a:moveTo>
                      <a:pt x="2228576" y="899652"/>
                    </a:moveTo>
                    <a:cubicBezTo>
                      <a:pt x="1969080" y="899652"/>
                      <a:pt x="1752574" y="1054318"/>
                      <a:pt x="1702502" y="1259925"/>
                    </a:cubicBezTo>
                    <a:lnTo>
                      <a:pt x="1701402" y="1265978"/>
                    </a:lnTo>
                    <a:lnTo>
                      <a:pt x="1701166" y="1265978"/>
                    </a:lnTo>
                    <a:lnTo>
                      <a:pt x="1453216" y="2411968"/>
                    </a:lnTo>
                    <a:lnTo>
                      <a:pt x="1453356" y="2411968"/>
                    </a:lnTo>
                    <a:lnTo>
                      <a:pt x="1429794" y="2518225"/>
                    </a:lnTo>
                    <a:lnTo>
                      <a:pt x="3031842" y="2518225"/>
                    </a:lnTo>
                    <a:lnTo>
                      <a:pt x="2830774" y="1611464"/>
                    </a:lnTo>
                    <a:lnTo>
                      <a:pt x="2830774" y="1611643"/>
                    </a:lnTo>
                    <a:lnTo>
                      <a:pt x="2755986" y="1265978"/>
                    </a:lnTo>
                    <a:lnTo>
                      <a:pt x="2755748" y="1265978"/>
                    </a:lnTo>
                    <a:lnTo>
                      <a:pt x="2754650" y="1259925"/>
                    </a:lnTo>
                    <a:cubicBezTo>
                      <a:pt x="2704578" y="1054318"/>
                      <a:pt x="2488072" y="899652"/>
                      <a:pt x="2228576" y="899652"/>
                    </a:cubicBezTo>
                    <a:close/>
                    <a:moveTo>
                      <a:pt x="2230818" y="0"/>
                    </a:moveTo>
                    <a:cubicBezTo>
                      <a:pt x="2977426" y="0"/>
                      <a:pt x="3600342" y="444994"/>
                      <a:pt x="3744404" y="1036553"/>
                    </a:cubicBezTo>
                    <a:lnTo>
                      <a:pt x="3747568" y="1053969"/>
                    </a:lnTo>
                    <a:lnTo>
                      <a:pt x="3748248" y="1053969"/>
                    </a:lnTo>
                    <a:lnTo>
                      <a:pt x="4461636" y="4351143"/>
                    </a:lnTo>
                    <a:lnTo>
                      <a:pt x="3970624" y="4351143"/>
                    </a:lnTo>
                    <a:cubicBezTo>
                      <a:pt x="3608042" y="4329416"/>
                      <a:pt x="3424852" y="4157293"/>
                      <a:pt x="3342570" y="3908598"/>
                    </a:cubicBezTo>
                    <a:lnTo>
                      <a:pt x="3327410" y="3851162"/>
                    </a:lnTo>
                    <a:lnTo>
                      <a:pt x="3232490" y="3423101"/>
                    </a:lnTo>
                    <a:lnTo>
                      <a:pt x="1229146" y="3423101"/>
                    </a:lnTo>
                    <a:lnTo>
                      <a:pt x="1146116" y="3797541"/>
                    </a:lnTo>
                    <a:lnTo>
                      <a:pt x="1143944" y="3797541"/>
                    </a:lnTo>
                    <a:cubicBezTo>
                      <a:pt x="1081028" y="4105046"/>
                      <a:pt x="900956" y="4326313"/>
                      <a:pt x="486576" y="4351143"/>
                    </a:cubicBezTo>
                    <a:lnTo>
                      <a:pt x="0" y="4351143"/>
                    </a:lnTo>
                    <a:lnTo>
                      <a:pt x="713390" y="1053969"/>
                    </a:lnTo>
                    <a:lnTo>
                      <a:pt x="714070" y="1053969"/>
                    </a:lnTo>
                    <a:lnTo>
                      <a:pt x="717232" y="1036553"/>
                    </a:lnTo>
                    <a:cubicBezTo>
                      <a:pt x="861296" y="444994"/>
                      <a:pt x="1484212" y="0"/>
                      <a:pt x="22308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07" name="Полилиния 16"/>
              <p:cNvSpPr/>
              <p:nvPr/>
            </p:nvSpPr>
            <p:spPr bwMode="auto">
              <a:xfrm>
                <a:off x="1697062" y="3999579"/>
                <a:ext cx="4461636" cy="4331147"/>
              </a:xfrm>
              <a:custGeom>
                <a:avLst/>
                <a:gdLst>
                  <a:gd name="connsiteX0" fmla="*/ 2228576 w 4461636"/>
                  <a:gd name="connsiteY0" fmla="*/ 899652 h 4351143"/>
                  <a:gd name="connsiteX1" fmla="*/ 1702502 w 4461636"/>
                  <a:gd name="connsiteY1" fmla="*/ 1259925 h 4351143"/>
                  <a:gd name="connsiteX2" fmla="*/ 1701402 w 4461636"/>
                  <a:gd name="connsiteY2" fmla="*/ 1265978 h 4351143"/>
                  <a:gd name="connsiteX3" fmla="*/ 1701166 w 4461636"/>
                  <a:gd name="connsiteY3" fmla="*/ 1265978 h 4351143"/>
                  <a:gd name="connsiteX4" fmla="*/ 1453216 w 4461636"/>
                  <a:gd name="connsiteY4" fmla="*/ 2411968 h 4351143"/>
                  <a:gd name="connsiteX5" fmla="*/ 1453356 w 4461636"/>
                  <a:gd name="connsiteY5" fmla="*/ 2411968 h 4351143"/>
                  <a:gd name="connsiteX6" fmla="*/ 1429794 w 4461636"/>
                  <a:gd name="connsiteY6" fmla="*/ 2518225 h 4351143"/>
                  <a:gd name="connsiteX7" fmla="*/ 3031842 w 4461636"/>
                  <a:gd name="connsiteY7" fmla="*/ 2518225 h 4351143"/>
                  <a:gd name="connsiteX8" fmla="*/ 2830774 w 4461636"/>
                  <a:gd name="connsiteY8" fmla="*/ 1611464 h 4351143"/>
                  <a:gd name="connsiteX9" fmla="*/ 2830774 w 4461636"/>
                  <a:gd name="connsiteY9" fmla="*/ 1611643 h 4351143"/>
                  <a:gd name="connsiteX10" fmla="*/ 2755986 w 4461636"/>
                  <a:gd name="connsiteY10" fmla="*/ 1265978 h 4351143"/>
                  <a:gd name="connsiteX11" fmla="*/ 2755748 w 4461636"/>
                  <a:gd name="connsiteY11" fmla="*/ 1265978 h 4351143"/>
                  <a:gd name="connsiteX12" fmla="*/ 2754650 w 4461636"/>
                  <a:gd name="connsiteY12" fmla="*/ 1259925 h 4351143"/>
                  <a:gd name="connsiteX13" fmla="*/ 2228576 w 4461636"/>
                  <a:gd name="connsiteY13" fmla="*/ 899652 h 4351143"/>
                  <a:gd name="connsiteX14" fmla="*/ 2230818 w 4461636"/>
                  <a:gd name="connsiteY14" fmla="*/ 0 h 4351143"/>
                  <a:gd name="connsiteX15" fmla="*/ 3744404 w 4461636"/>
                  <a:gd name="connsiteY15" fmla="*/ 1036553 h 4351143"/>
                  <a:gd name="connsiteX16" fmla="*/ 3747568 w 4461636"/>
                  <a:gd name="connsiteY16" fmla="*/ 1053969 h 4351143"/>
                  <a:gd name="connsiteX17" fmla="*/ 3748248 w 4461636"/>
                  <a:gd name="connsiteY17" fmla="*/ 1053969 h 4351143"/>
                  <a:gd name="connsiteX18" fmla="*/ 4461636 w 4461636"/>
                  <a:gd name="connsiteY18" fmla="*/ 4351143 h 4351143"/>
                  <a:gd name="connsiteX19" fmla="*/ 3970624 w 4461636"/>
                  <a:gd name="connsiteY19" fmla="*/ 4351143 h 4351143"/>
                  <a:gd name="connsiteX20" fmla="*/ 3342570 w 4461636"/>
                  <a:gd name="connsiteY20" fmla="*/ 3908598 h 4351143"/>
                  <a:gd name="connsiteX21" fmla="*/ 3327410 w 4461636"/>
                  <a:gd name="connsiteY21" fmla="*/ 3851162 h 4351143"/>
                  <a:gd name="connsiteX22" fmla="*/ 3232490 w 4461636"/>
                  <a:gd name="connsiteY22" fmla="*/ 3423101 h 4351143"/>
                  <a:gd name="connsiteX23" fmla="*/ 1229146 w 4461636"/>
                  <a:gd name="connsiteY23" fmla="*/ 3423101 h 4351143"/>
                  <a:gd name="connsiteX24" fmla="*/ 1146116 w 4461636"/>
                  <a:gd name="connsiteY24" fmla="*/ 3797541 h 4351143"/>
                  <a:gd name="connsiteX25" fmla="*/ 1143944 w 4461636"/>
                  <a:gd name="connsiteY25" fmla="*/ 3797541 h 4351143"/>
                  <a:gd name="connsiteX26" fmla="*/ 486576 w 4461636"/>
                  <a:gd name="connsiteY26" fmla="*/ 4351143 h 4351143"/>
                  <a:gd name="connsiteX27" fmla="*/ 0 w 4461636"/>
                  <a:gd name="connsiteY27" fmla="*/ 4351143 h 4351143"/>
                  <a:gd name="connsiteX28" fmla="*/ 713390 w 4461636"/>
                  <a:gd name="connsiteY28" fmla="*/ 1053969 h 4351143"/>
                  <a:gd name="connsiteX29" fmla="*/ 714070 w 4461636"/>
                  <a:gd name="connsiteY29" fmla="*/ 1053969 h 4351143"/>
                  <a:gd name="connsiteX30" fmla="*/ 717232 w 4461636"/>
                  <a:gd name="connsiteY30" fmla="*/ 1036553 h 4351143"/>
                  <a:gd name="connsiteX31" fmla="*/ 2230818 w 4461636"/>
                  <a:gd name="connsiteY31" fmla="*/ 0 h 435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61636" h="4351143" fill="norm" stroke="1" extrusionOk="0">
                    <a:moveTo>
                      <a:pt x="2228576" y="899652"/>
                    </a:moveTo>
                    <a:cubicBezTo>
                      <a:pt x="1969080" y="899652"/>
                      <a:pt x="1752574" y="1054318"/>
                      <a:pt x="1702502" y="1259925"/>
                    </a:cubicBezTo>
                    <a:lnTo>
                      <a:pt x="1701402" y="1265978"/>
                    </a:lnTo>
                    <a:lnTo>
                      <a:pt x="1701166" y="1265978"/>
                    </a:lnTo>
                    <a:lnTo>
                      <a:pt x="1453216" y="2411968"/>
                    </a:lnTo>
                    <a:lnTo>
                      <a:pt x="1453356" y="2411968"/>
                    </a:lnTo>
                    <a:lnTo>
                      <a:pt x="1429794" y="2518225"/>
                    </a:lnTo>
                    <a:lnTo>
                      <a:pt x="3031842" y="2518225"/>
                    </a:lnTo>
                    <a:lnTo>
                      <a:pt x="2830774" y="1611464"/>
                    </a:lnTo>
                    <a:lnTo>
                      <a:pt x="2830774" y="1611643"/>
                    </a:lnTo>
                    <a:lnTo>
                      <a:pt x="2755986" y="1265978"/>
                    </a:lnTo>
                    <a:lnTo>
                      <a:pt x="2755748" y="1265978"/>
                    </a:lnTo>
                    <a:lnTo>
                      <a:pt x="2754650" y="1259925"/>
                    </a:lnTo>
                    <a:cubicBezTo>
                      <a:pt x="2704578" y="1054318"/>
                      <a:pt x="2488072" y="899652"/>
                      <a:pt x="2228576" y="899652"/>
                    </a:cubicBezTo>
                    <a:close/>
                    <a:moveTo>
                      <a:pt x="2230818" y="0"/>
                    </a:moveTo>
                    <a:cubicBezTo>
                      <a:pt x="2977426" y="0"/>
                      <a:pt x="3600342" y="444994"/>
                      <a:pt x="3744404" y="1036553"/>
                    </a:cubicBezTo>
                    <a:lnTo>
                      <a:pt x="3747568" y="1053969"/>
                    </a:lnTo>
                    <a:lnTo>
                      <a:pt x="3748248" y="1053969"/>
                    </a:lnTo>
                    <a:lnTo>
                      <a:pt x="4461636" y="4351143"/>
                    </a:lnTo>
                    <a:lnTo>
                      <a:pt x="3970624" y="4351143"/>
                    </a:lnTo>
                    <a:cubicBezTo>
                      <a:pt x="3608042" y="4329416"/>
                      <a:pt x="3424852" y="4157293"/>
                      <a:pt x="3342570" y="3908598"/>
                    </a:cubicBezTo>
                    <a:lnTo>
                      <a:pt x="3327410" y="3851162"/>
                    </a:lnTo>
                    <a:lnTo>
                      <a:pt x="3232490" y="3423101"/>
                    </a:lnTo>
                    <a:lnTo>
                      <a:pt x="1229146" y="3423101"/>
                    </a:lnTo>
                    <a:lnTo>
                      <a:pt x="1146116" y="3797541"/>
                    </a:lnTo>
                    <a:lnTo>
                      <a:pt x="1143944" y="3797541"/>
                    </a:lnTo>
                    <a:cubicBezTo>
                      <a:pt x="1081028" y="4105046"/>
                      <a:pt x="900956" y="4326313"/>
                      <a:pt x="486576" y="4351143"/>
                    </a:cubicBezTo>
                    <a:lnTo>
                      <a:pt x="0" y="4351143"/>
                    </a:lnTo>
                    <a:lnTo>
                      <a:pt x="713390" y="1053969"/>
                    </a:lnTo>
                    <a:lnTo>
                      <a:pt x="714070" y="1053969"/>
                    </a:lnTo>
                    <a:lnTo>
                      <a:pt x="717232" y="1036553"/>
                    </a:lnTo>
                    <a:cubicBezTo>
                      <a:pt x="861296" y="444994"/>
                      <a:pt x="1484212" y="0"/>
                      <a:pt x="22308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08" name="Полилиния 17"/>
              <p:cNvSpPr/>
              <p:nvPr/>
            </p:nvSpPr>
            <p:spPr bwMode="auto">
              <a:xfrm rot="10800000">
                <a:off x="15389715" y="3591134"/>
                <a:ext cx="5735118" cy="5247980"/>
              </a:xfrm>
              <a:custGeom>
                <a:avLst/>
                <a:gdLst>
                  <a:gd name="connsiteX0" fmla="*/ 2367496 w 5735118"/>
                  <a:gd name="connsiteY0" fmla="*/ 3828466 h 5247980"/>
                  <a:gd name="connsiteX1" fmla="*/ 2367496 w 5735118"/>
                  <a:gd name="connsiteY1" fmla="*/ 1439820 h 5247980"/>
                  <a:gd name="connsiteX2" fmla="*/ 1976436 w 5735118"/>
                  <a:gd name="connsiteY2" fmla="*/ 1439820 h 5247980"/>
                  <a:gd name="connsiteX3" fmla="*/ 991668 w 5735118"/>
                  <a:gd name="connsiteY3" fmla="*/ 2424588 h 5247980"/>
                  <a:gd name="connsiteX4" fmla="*/ 991668 w 5735118"/>
                  <a:gd name="connsiteY4" fmla="*/ 2843700 h 5247980"/>
                  <a:gd name="connsiteX5" fmla="*/ 1976436 w 5735118"/>
                  <a:gd name="connsiteY5" fmla="*/ 3828466 h 5247980"/>
                  <a:gd name="connsiteX6" fmla="*/ 3763100 w 5735118"/>
                  <a:gd name="connsiteY6" fmla="*/ 3828466 h 5247980"/>
                  <a:gd name="connsiteX7" fmla="*/ 4747866 w 5735118"/>
                  <a:gd name="connsiteY7" fmla="*/ 2843700 h 5247980"/>
                  <a:gd name="connsiteX8" fmla="*/ 4747866 w 5735118"/>
                  <a:gd name="connsiteY8" fmla="*/ 2424588 h 5247980"/>
                  <a:gd name="connsiteX9" fmla="*/ 3763100 w 5735118"/>
                  <a:gd name="connsiteY9" fmla="*/ 1439820 h 5247980"/>
                  <a:gd name="connsiteX10" fmla="*/ 3367620 w 5735118"/>
                  <a:gd name="connsiteY10" fmla="*/ 1439820 h 5247980"/>
                  <a:gd name="connsiteX11" fmla="*/ 3367620 w 5735118"/>
                  <a:gd name="connsiteY11" fmla="*/ 3828466 h 5247980"/>
                  <a:gd name="connsiteX12" fmla="*/ 3042180 w 5735118"/>
                  <a:gd name="connsiteY12" fmla="*/ 5247980 h 5247980"/>
                  <a:gd name="connsiteX13" fmla="*/ 2967572 w 5735118"/>
                  <a:gd name="connsiteY13" fmla="*/ 5247980 h 5247980"/>
                  <a:gd name="connsiteX14" fmla="*/ 2692936 w 5735118"/>
                  <a:gd name="connsiteY14" fmla="*/ 5247980 h 5247980"/>
                  <a:gd name="connsiteX15" fmla="*/ 2367496 w 5735118"/>
                  <a:gd name="connsiteY15" fmla="*/ 5247980 h 5247980"/>
                  <a:gd name="connsiteX16" fmla="*/ 2367496 w 5735118"/>
                  <a:gd name="connsiteY16" fmla="*/ 4922540 h 5247980"/>
                  <a:gd name="connsiteX17" fmla="*/ 2367496 w 5735118"/>
                  <a:gd name="connsiteY17" fmla="*/ 4884824 h 5247980"/>
                  <a:gd name="connsiteX18" fmla="*/ 2367496 w 5735118"/>
                  <a:gd name="connsiteY18" fmla="*/ 4759472 h 5247980"/>
                  <a:gd name="connsiteX19" fmla="*/ 1932420 w 5735118"/>
                  <a:gd name="connsiteY19" fmla="*/ 4759472 h 5247980"/>
                  <a:gd name="connsiteX20" fmla="*/ 0 w 5735118"/>
                  <a:gd name="connsiteY20" fmla="*/ 2827052 h 5247980"/>
                  <a:gd name="connsiteX21" fmla="*/ 0 w 5735118"/>
                  <a:gd name="connsiteY21" fmla="*/ 2441638 h 5247980"/>
                  <a:gd name="connsiteX22" fmla="*/ 1932420 w 5735118"/>
                  <a:gd name="connsiteY22" fmla="*/ 509218 h 5247980"/>
                  <a:gd name="connsiteX23" fmla="*/ 2367496 w 5735118"/>
                  <a:gd name="connsiteY23" fmla="*/ 509218 h 5247980"/>
                  <a:gd name="connsiteX24" fmla="*/ 2367496 w 5735118"/>
                  <a:gd name="connsiteY24" fmla="*/ 363160 h 5247980"/>
                  <a:gd name="connsiteX25" fmla="*/ 2367496 w 5735118"/>
                  <a:gd name="connsiteY25" fmla="*/ 325442 h 5247980"/>
                  <a:gd name="connsiteX26" fmla="*/ 2692938 w 5735118"/>
                  <a:gd name="connsiteY26" fmla="*/ 0 h 5247980"/>
                  <a:gd name="connsiteX27" fmla="*/ 2767546 w 5735118"/>
                  <a:gd name="connsiteY27" fmla="*/ 0 h 5247980"/>
                  <a:gd name="connsiteX28" fmla="*/ 3042180 w 5735118"/>
                  <a:gd name="connsiteY28" fmla="*/ 0 h 5247980"/>
                  <a:gd name="connsiteX29" fmla="*/ 3367622 w 5735118"/>
                  <a:gd name="connsiteY29" fmla="*/ 0 h 5247980"/>
                  <a:gd name="connsiteX30" fmla="*/ 3367622 w 5735118"/>
                  <a:gd name="connsiteY30" fmla="*/ 325442 h 5247980"/>
                  <a:gd name="connsiteX31" fmla="*/ 3367622 w 5735118"/>
                  <a:gd name="connsiteY31" fmla="*/ 363160 h 5247980"/>
                  <a:gd name="connsiteX32" fmla="*/ 3367620 w 5735118"/>
                  <a:gd name="connsiteY32" fmla="*/ 363160 h 5247980"/>
                  <a:gd name="connsiteX33" fmla="*/ 3367620 w 5735118"/>
                  <a:gd name="connsiteY33" fmla="*/ 509218 h 5247980"/>
                  <a:gd name="connsiteX34" fmla="*/ 3802696 w 5735118"/>
                  <a:gd name="connsiteY34" fmla="*/ 509218 h 5247980"/>
                  <a:gd name="connsiteX35" fmla="*/ 5735118 w 5735118"/>
                  <a:gd name="connsiteY35" fmla="*/ 2441638 h 5247980"/>
                  <a:gd name="connsiteX36" fmla="*/ 5735118 w 5735118"/>
                  <a:gd name="connsiteY36" fmla="*/ 2827052 h 5247980"/>
                  <a:gd name="connsiteX37" fmla="*/ 3802696 w 5735118"/>
                  <a:gd name="connsiteY37" fmla="*/ 4759472 h 5247980"/>
                  <a:gd name="connsiteX38" fmla="*/ 3367620 w 5735118"/>
                  <a:gd name="connsiteY38" fmla="*/ 4759472 h 5247980"/>
                  <a:gd name="connsiteX39" fmla="*/ 3367620 w 5735118"/>
                  <a:gd name="connsiteY39" fmla="*/ 4884824 h 5247980"/>
                  <a:gd name="connsiteX40" fmla="*/ 3367620 w 5735118"/>
                  <a:gd name="connsiteY40" fmla="*/ 4922540 h 5247980"/>
                  <a:gd name="connsiteX41" fmla="*/ 3042180 w 5735118"/>
                  <a:gd name="connsiteY41" fmla="*/ 5247980 h 5247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735118" h="5247980" fill="norm" stroke="1" extrusionOk="0">
                    <a:moveTo>
                      <a:pt x="2367496" y="3828466"/>
                    </a:moveTo>
                    <a:lnTo>
                      <a:pt x="2367496" y="1439820"/>
                    </a:lnTo>
                    <a:lnTo>
                      <a:pt x="1976436" y="1439820"/>
                    </a:lnTo>
                    <a:cubicBezTo>
                      <a:pt x="1432564" y="1439820"/>
                      <a:pt x="991668" y="1880716"/>
                      <a:pt x="991668" y="2424588"/>
                    </a:cubicBezTo>
                    <a:lnTo>
                      <a:pt x="991668" y="2843700"/>
                    </a:lnTo>
                    <a:cubicBezTo>
                      <a:pt x="991668" y="3387572"/>
                      <a:pt x="1432564" y="3828466"/>
                      <a:pt x="1976436" y="3828466"/>
                    </a:cubicBezTo>
                    <a:close/>
                    <a:moveTo>
                      <a:pt x="3763100" y="3828466"/>
                    </a:moveTo>
                    <a:cubicBezTo>
                      <a:pt x="4306972" y="3828466"/>
                      <a:pt x="4747866" y="3387572"/>
                      <a:pt x="4747866" y="2843700"/>
                    </a:cubicBezTo>
                    <a:lnTo>
                      <a:pt x="4747866" y="2424588"/>
                    </a:lnTo>
                    <a:cubicBezTo>
                      <a:pt x="4747866" y="1880716"/>
                      <a:pt x="4306972" y="1439820"/>
                      <a:pt x="3763100" y="1439820"/>
                    </a:cubicBezTo>
                    <a:lnTo>
                      <a:pt x="3367620" y="1439820"/>
                    </a:lnTo>
                    <a:lnTo>
                      <a:pt x="3367620" y="3828466"/>
                    </a:lnTo>
                    <a:close/>
                    <a:moveTo>
                      <a:pt x="3042180" y="5247980"/>
                    </a:moveTo>
                    <a:lnTo>
                      <a:pt x="2967572" y="5247980"/>
                    </a:lnTo>
                    <a:lnTo>
                      <a:pt x="2692936" y="5247980"/>
                    </a:lnTo>
                    <a:lnTo>
                      <a:pt x="2367496" y="5247980"/>
                    </a:lnTo>
                    <a:lnTo>
                      <a:pt x="2367496" y="4922540"/>
                    </a:lnTo>
                    <a:lnTo>
                      <a:pt x="2367496" y="4884824"/>
                    </a:lnTo>
                    <a:lnTo>
                      <a:pt x="2367496" y="4759472"/>
                    </a:lnTo>
                    <a:lnTo>
                      <a:pt x="1932420" y="4759472"/>
                    </a:lnTo>
                    <a:cubicBezTo>
                      <a:pt x="865172" y="4759472"/>
                      <a:pt x="0" y="3894300"/>
                      <a:pt x="0" y="2827052"/>
                    </a:cubicBezTo>
                    <a:lnTo>
                      <a:pt x="0" y="2441638"/>
                    </a:lnTo>
                    <a:cubicBezTo>
                      <a:pt x="0" y="1374392"/>
                      <a:pt x="865172" y="509218"/>
                      <a:pt x="1932420" y="509218"/>
                    </a:cubicBezTo>
                    <a:lnTo>
                      <a:pt x="2367496" y="509218"/>
                    </a:lnTo>
                    <a:lnTo>
                      <a:pt x="2367496" y="363160"/>
                    </a:lnTo>
                    <a:lnTo>
                      <a:pt x="2367496" y="325442"/>
                    </a:lnTo>
                    <a:cubicBezTo>
                      <a:pt x="2367496" y="145706"/>
                      <a:pt x="2513202" y="0"/>
                      <a:pt x="2692938" y="0"/>
                    </a:cubicBezTo>
                    <a:lnTo>
                      <a:pt x="2767546" y="0"/>
                    </a:lnTo>
                    <a:lnTo>
                      <a:pt x="3042180" y="0"/>
                    </a:lnTo>
                    <a:lnTo>
                      <a:pt x="3367622" y="0"/>
                    </a:lnTo>
                    <a:lnTo>
                      <a:pt x="3367622" y="325442"/>
                    </a:lnTo>
                    <a:lnTo>
                      <a:pt x="3367622" y="363160"/>
                    </a:lnTo>
                    <a:lnTo>
                      <a:pt x="3367620" y="363160"/>
                    </a:lnTo>
                    <a:lnTo>
                      <a:pt x="3367620" y="509218"/>
                    </a:lnTo>
                    <a:lnTo>
                      <a:pt x="3802696" y="509218"/>
                    </a:lnTo>
                    <a:cubicBezTo>
                      <a:pt x="4869944" y="509218"/>
                      <a:pt x="5735118" y="1374392"/>
                      <a:pt x="5735118" y="2441638"/>
                    </a:cubicBezTo>
                    <a:lnTo>
                      <a:pt x="5735118" y="2827052"/>
                    </a:lnTo>
                    <a:cubicBezTo>
                      <a:pt x="5735118" y="3894300"/>
                      <a:pt x="4869944" y="4759472"/>
                      <a:pt x="3802696" y="4759472"/>
                    </a:cubicBezTo>
                    <a:lnTo>
                      <a:pt x="3367620" y="4759472"/>
                    </a:lnTo>
                    <a:lnTo>
                      <a:pt x="3367620" y="4884824"/>
                    </a:lnTo>
                    <a:lnTo>
                      <a:pt x="3367620" y="4922540"/>
                    </a:lnTo>
                    <a:cubicBezTo>
                      <a:pt x="3367620" y="5102276"/>
                      <a:pt x="3221916" y="5247980"/>
                      <a:pt x="3042180" y="52479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09" name="Полилиния 18"/>
              <p:cNvSpPr/>
              <p:nvPr/>
            </p:nvSpPr>
            <p:spPr bwMode="auto">
              <a:xfrm>
                <a:off x="1811515" y="9843010"/>
                <a:ext cx="3930024" cy="4233717"/>
              </a:xfrm>
              <a:custGeom>
                <a:avLst/>
                <a:gdLst>
                  <a:gd name="connsiteX0" fmla="*/ 1932422 w 3930024"/>
                  <a:gd name="connsiteY0" fmla="*/ 0 h 4250254"/>
                  <a:gd name="connsiteX1" fmla="*/ 3444728 w 3930024"/>
                  <a:gd name="connsiteY1" fmla="*/ 0 h 4250254"/>
                  <a:gd name="connsiteX2" fmla="*/ 3366274 w 3930024"/>
                  <a:gd name="connsiteY2" fmla="*/ 400941 h 4250254"/>
                  <a:gd name="connsiteX3" fmla="*/ 3341036 w 3930024"/>
                  <a:gd name="connsiteY3" fmla="*/ 498355 h 4250254"/>
                  <a:gd name="connsiteX4" fmla="*/ 2869400 w 3930024"/>
                  <a:gd name="connsiteY4" fmla="*/ 920062 h 4250254"/>
                  <a:gd name="connsiteX5" fmla="*/ 2784522 w 3930024"/>
                  <a:gd name="connsiteY5" fmla="*/ 931006 h 4250254"/>
                  <a:gd name="connsiteX6" fmla="*/ 1972018 w 3930024"/>
                  <a:gd name="connsiteY6" fmla="*/ 931006 h 4250254"/>
                  <a:gd name="connsiteX7" fmla="*/ 987252 w 3930024"/>
                  <a:gd name="connsiteY7" fmla="*/ 1915774 h 4250254"/>
                  <a:gd name="connsiteX8" fmla="*/ 987252 w 3930024"/>
                  <a:gd name="connsiteY8" fmla="*/ 2334886 h 4250254"/>
                  <a:gd name="connsiteX9" fmla="*/ 1972018 w 3930024"/>
                  <a:gd name="connsiteY9" fmla="*/ 3319652 h 4250254"/>
                  <a:gd name="connsiteX10" fmla="*/ 3250564 w 3930024"/>
                  <a:gd name="connsiteY10" fmla="*/ 3319652 h 4250254"/>
                  <a:gd name="connsiteX11" fmla="*/ 3357080 w 3930024"/>
                  <a:gd name="connsiteY11" fmla="*/ 3333386 h 4250254"/>
                  <a:gd name="connsiteX12" fmla="*/ 3828716 w 3930024"/>
                  <a:gd name="connsiteY12" fmla="*/ 3755094 h 4250254"/>
                  <a:gd name="connsiteX13" fmla="*/ 3846962 w 3930024"/>
                  <a:gd name="connsiteY13" fmla="*/ 3825522 h 4250254"/>
                  <a:gd name="connsiteX14" fmla="*/ 3930024 w 3930024"/>
                  <a:gd name="connsiteY14" fmla="*/ 4243824 h 4250254"/>
                  <a:gd name="connsiteX15" fmla="*/ 3802698 w 3930024"/>
                  <a:gd name="connsiteY15" fmla="*/ 4250254 h 4250254"/>
                  <a:gd name="connsiteX16" fmla="*/ 1932422 w 3930024"/>
                  <a:gd name="connsiteY16" fmla="*/ 4250254 h 4250254"/>
                  <a:gd name="connsiteX17" fmla="*/ 0 w 3930024"/>
                  <a:gd name="connsiteY17" fmla="*/ 2317834 h 4250254"/>
                  <a:gd name="connsiteX18" fmla="*/ 0 w 3930024"/>
                  <a:gd name="connsiteY18" fmla="*/ 1932420 h 4250254"/>
                  <a:gd name="connsiteX19" fmla="*/ 1932422 w 3930024"/>
                  <a:gd name="connsiteY19" fmla="*/ 0 h 4250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30024" h="4250254" fill="norm" stroke="1" extrusionOk="0">
                    <a:moveTo>
                      <a:pt x="1932422" y="0"/>
                    </a:moveTo>
                    <a:lnTo>
                      <a:pt x="3444728" y="0"/>
                    </a:lnTo>
                    <a:lnTo>
                      <a:pt x="3366274" y="400941"/>
                    </a:lnTo>
                    <a:lnTo>
                      <a:pt x="3341036" y="498355"/>
                    </a:lnTo>
                    <a:cubicBezTo>
                      <a:pt x="3272228" y="710250"/>
                      <a:pt x="3131088" y="866223"/>
                      <a:pt x="2869400" y="920062"/>
                    </a:cubicBezTo>
                    <a:lnTo>
                      <a:pt x="2784522" y="931006"/>
                    </a:lnTo>
                    <a:lnTo>
                      <a:pt x="1972018" y="931006"/>
                    </a:lnTo>
                    <a:cubicBezTo>
                      <a:pt x="1428146" y="931006"/>
                      <a:pt x="987252" y="1371902"/>
                      <a:pt x="987252" y="1915774"/>
                    </a:cubicBezTo>
                    <a:lnTo>
                      <a:pt x="987252" y="2334886"/>
                    </a:lnTo>
                    <a:cubicBezTo>
                      <a:pt x="987252" y="2878758"/>
                      <a:pt x="1428146" y="3319652"/>
                      <a:pt x="1972018" y="3319652"/>
                    </a:cubicBezTo>
                    <a:lnTo>
                      <a:pt x="3250564" y="3319652"/>
                    </a:lnTo>
                    <a:lnTo>
                      <a:pt x="3357080" y="3333386"/>
                    </a:lnTo>
                    <a:cubicBezTo>
                      <a:pt x="3618768" y="3387226"/>
                      <a:pt x="3759908" y="3543199"/>
                      <a:pt x="3828716" y="3755094"/>
                    </a:cubicBezTo>
                    <a:lnTo>
                      <a:pt x="3846962" y="3825522"/>
                    </a:lnTo>
                    <a:lnTo>
                      <a:pt x="3930024" y="4243824"/>
                    </a:lnTo>
                    <a:lnTo>
                      <a:pt x="3802698" y="4250254"/>
                    </a:lnTo>
                    <a:lnTo>
                      <a:pt x="1932422" y="4250254"/>
                    </a:lnTo>
                    <a:cubicBezTo>
                      <a:pt x="865174" y="4250254"/>
                      <a:pt x="0" y="3385082"/>
                      <a:pt x="0" y="2317834"/>
                    </a:cubicBezTo>
                    <a:lnTo>
                      <a:pt x="0" y="1932420"/>
                    </a:lnTo>
                    <a:cubicBezTo>
                      <a:pt x="0" y="865174"/>
                      <a:pt x="865174" y="0"/>
                      <a:pt x="19324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0" name="Полилиния 19"/>
              <p:cNvSpPr/>
              <p:nvPr/>
            </p:nvSpPr>
            <p:spPr bwMode="auto">
              <a:xfrm rot="16199998" flipH="1">
                <a:off x="5257693" y="9999292"/>
                <a:ext cx="4230514" cy="3917950"/>
              </a:xfrm>
              <a:custGeom>
                <a:avLst/>
                <a:gdLst>
                  <a:gd name="connsiteX0" fmla="*/ 0 w 4237974"/>
                  <a:gd name="connsiteY0" fmla="*/ 0 h 3917950"/>
                  <a:gd name="connsiteX1" fmla="*/ 0 w 4237974"/>
                  <a:gd name="connsiteY1" fmla="*/ 1958975 h 3917950"/>
                  <a:gd name="connsiteX2" fmla="*/ 2 w 4237974"/>
                  <a:gd name="connsiteY2" fmla="*/ 1958975 h 3917950"/>
                  <a:gd name="connsiteX3" fmla="*/ 2 w 4237974"/>
                  <a:gd name="connsiteY3" fmla="*/ 3917950 h 3917950"/>
                  <a:gd name="connsiteX4" fmla="*/ 958578 w 4237974"/>
                  <a:gd name="connsiteY4" fmla="*/ 3444911 h 3917950"/>
                  <a:gd name="connsiteX5" fmla="*/ 959844 w 4237974"/>
                  <a:gd name="connsiteY5" fmla="*/ 2461641 h 3917950"/>
                  <a:gd name="connsiteX6" fmla="*/ 4237974 w 4237974"/>
                  <a:gd name="connsiteY6" fmla="*/ 2461641 h 3917950"/>
                  <a:gd name="connsiteX7" fmla="*/ 4237974 w 4237974"/>
                  <a:gd name="connsiteY7" fmla="*/ 1461516 h 3917950"/>
                  <a:gd name="connsiteX8" fmla="*/ 959850 w 4237974"/>
                  <a:gd name="connsiteY8" fmla="*/ 1461516 h 3917950"/>
                  <a:gd name="connsiteX9" fmla="*/ 958578 w 4237974"/>
                  <a:gd name="connsiteY9" fmla="*/ 473039 h 3917950"/>
                  <a:gd name="connsiteX10" fmla="*/ 0 w 4237974"/>
                  <a:gd name="connsiteY10" fmla="*/ 0 h 391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37974" h="3917950" fill="norm" stroke="1" extrusionOk="0">
                    <a:moveTo>
                      <a:pt x="0" y="0"/>
                    </a:moveTo>
                    <a:lnTo>
                      <a:pt x="0" y="1958975"/>
                    </a:lnTo>
                    <a:lnTo>
                      <a:pt x="2" y="1958975"/>
                    </a:lnTo>
                    <a:lnTo>
                      <a:pt x="2" y="3917950"/>
                    </a:lnTo>
                    <a:cubicBezTo>
                      <a:pt x="357626" y="3791226"/>
                      <a:pt x="908134" y="3871672"/>
                      <a:pt x="958578" y="3444911"/>
                    </a:cubicBezTo>
                    <a:lnTo>
                      <a:pt x="959844" y="2461641"/>
                    </a:lnTo>
                    <a:lnTo>
                      <a:pt x="4237974" y="2461641"/>
                    </a:lnTo>
                    <a:lnTo>
                      <a:pt x="4237974" y="1461516"/>
                    </a:lnTo>
                    <a:lnTo>
                      <a:pt x="959850" y="1461516"/>
                    </a:lnTo>
                    <a:lnTo>
                      <a:pt x="958578" y="473039"/>
                    </a:lnTo>
                    <a:cubicBezTo>
                      <a:pt x="908132" y="46278"/>
                      <a:pt x="357626" y="12672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1" name="Полилиния 20"/>
              <p:cNvSpPr/>
              <p:nvPr/>
            </p:nvSpPr>
            <p:spPr bwMode="auto">
              <a:xfrm rot="16199998" flipV="1">
                <a:off x="9378028" y="9976462"/>
                <a:ext cx="4224735" cy="3969388"/>
              </a:xfrm>
              <a:custGeom>
                <a:avLst/>
                <a:gdLst>
                  <a:gd name="connsiteX0" fmla="*/ 2015673 w 4233556"/>
                  <a:gd name="connsiteY0" fmla="*/ 2958471 h 3969388"/>
                  <a:gd name="connsiteX1" fmla="*/ 3286770 w 4233556"/>
                  <a:gd name="connsiteY1" fmla="*/ 2958471 h 3969388"/>
                  <a:gd name="connsiteX2" fmla="*/ 3286770 w 4233556"/>
                  <a:gd name="connsiteY2" fmla="*/ 2405383 h 3969388"/>
                  <a:gd name="connsiteX3" fmla="*/ 3286770 w 4233556"/>
                  <a:gd name="connsiteY3" fmla="*/ 2171072 h 3969388"/>
                  <a:gd name="connsiteX4" fmla="*/ 3286770 w 4233556"/>
                  <a:gd name="connsiteY4" fmla="*/ 1594631 h 3969388"/>
                  <a:gd name="connsiteX5" fmla="*/ 2703057 w 4233556"/>
                  <a:gd name="connsiteY5" fmla="*/ 1010918 h 3969388"/>
                  <a:gd name="connsiteX6" fmla="*/ 2599386 w 4233556"/>
                  <a:gd name="connsiteY6" fmla="*/ 1010918 h 3969388"/>
                  <a:gd name="connsiteX7" fmla="*/ 2015673 w 4233556"/>
                  <a:gd name="connsiteY7" fmla="*/ 1594631 h 3969388"/>
                  <a:gd name="connsiteX8" fmla="*/ 2015673 w 4233556"/>
                  <a:gd name="connsiteY8" fmla="*/ 2171072 h 3969388"/>
                  <a:gd name="connsiteX9" fmla="*/ 2015673 w 4233556"/>
                  <a:gd name="connsiteY9" fmla="*/ 2405383 h 3969388"/>
                  <a:gd name="connsiteX10" fmla="*/ 0 w 4233556"/>
                  <a:gd name="connsiteY10" fmla="*/ 3969388 h 3969388"/>
                  <a:gd name="connsiteX11" fmla="*/ 0 w 4233556"/>
                  <a:gd name="connsiteY11" fmla="*/ 2969262 h 3969388"/>
                  <a:gd name="connsiteX12" fmla="*/ 1089096 w 4233556"/>
                  <a:gd name="connsiteY12" fmla="*/ 2969262 h 3969388"/>
                  <a:gd name="connsiteX13" fmla="*/ 1089096 w 4233556"/>
                  <a:gd name="connsiteY13" fmla="*/ 1443998 h 3969388"/>
                  <a:gd name="connsiteX14" fmla="*/ 2533097 w 4233556"/>
                  <a:gd name="connsiteY14" fmla="*/ 0 h 3969388"/>
                  <a:gd name="connsiteX15" fmla="*/ 2789559 w 4233556"/>
                  <a:gd name="connsiteY15" fmla="*/ 0 h 3969388"/>
                  <a:gd name="connsiteX16" fmla="*/ 4233554 w 4233556"/>
                  <a:gd name="connsiteY16" fmla="*/ 1443998 h 3969388"/>
                  <a:gd name="connsiteX17" fmla="*/ 4233554 w 4233556"/>
                  <a:gd name="connsiteY17" fmla="*/ 2969262 h 3969388"/>
                  <a:gd name="connsiteX18" fmla="*/ 4233556 w 4233556"/>
                  <a:gd name="connsiteY18" fmla="*/ 2969262 h 3969388"/>
                  <a:gd name="connsiteX19" fmla="*/ 4233556 w 4233556"/>
                  <a:gd name="connsiteY19" fmla="*/ 3294702 h 3969388"/>
                  <a:gd name="connsiteX20" fmla="*/ 4233556 w 4233556"/>
                  <a:gd name="connsiteY20" fmla="*/ 3569338 h 3969388"/>
                  <a:gd name="connsiteX21" fmla="*/ 4233556 w 4233556"/>
                  <a:gd name="connsiteY21" fmla="*/ 3643946 h 3969388"/>
                  <a:gd name="connsiteX22" fmla="*/ 3908114 w 4233556"/>
                  <a:gd name="connsiteY22" fmla="*/ 3969386 h 3969388"/>
                  <a:gd name="connsiteX23" fmla="*/ 3870398 w 4233556"/>
                  <a:gd name="connsiteY23" fmla="*/ 3969386 h 3969388"/>
                  <a:gd name="connsiteX24" fmla="*/ 3870398 w 4233556"/>
                  <a:gd name="connsiteY24" fmla="*/ 3969388 h 396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233556" h="3969388" fill="norm" stroke="1" extrusionOk="0">
                    <a:moveTo>
                      <a:pt x="2015673" y="2958471"/>
                    </a:moveTo>
                    <a:lnTo>
                      <a:pt x="3286770" y="2958471"/>
                    </a:lnTo>
                    <a:lnTo>
                      <a:pt x="3286770" y="2405383"/>
                    </a:lnTo>
                    <a:lnTo>
                      <a:pt x="3286770" y="2171072"/>
                    </a:lnTo>
                    <a:lnTo>
                      <a:pt x="3286770" y="1594631"/>
                    </a:lnTo>
                    <a:cubicBezTo>
                      <a:pt x="3286770" y="1272255"/>
                      <a:pt x="3025433" y="1010918"/>
                      <a:pt x="2703057" y="1010918"/>
                    </a:cubicBezTo>
                    <a:lnTo>
                      <a:pt x="2599386" y="1010918"/>
                    </a:lnTo>
                    <a:cubicBezTo>
                      <a:pt x="2277010" y="1010918"/>
                      <a:pt x="2015673" y="1272255"/>
                      <a:pt x="2015673" y="1594631"/>
                    </a:cubicBezTo>
                    <a:lnTo>
                      <a:pt x="2015673" y="2171072"/>
                    </a:lnTo>
                    <a:lnTo>
                      <a:pt x="2015673" y="2405383"/>
                    </a:lnTo>
                    <a:close/>
                    <a:moveTo>
                      <a:pt x="0" y="3969388"/>
                    </a:moveTo>
                    <a:lnTo>
                      <a:pt x="0" y="2969262"/>
                    </a:lnTo>
                    <a:lnTo>
                      <a:pt x="1089096" y="2969262"/>
                    </a:lnTo>
                    <a:lnTo>
                      <a:pt x="1089096" y="1443998"/>
                    </a:lnTo>
                    <a:cubicBezTo>
                      <a:pt x="1089096" y="646500"/>
                      <a:pt x="1735599" y="0"/>
                      <a:pt x="2533097" y="0"/>
                    </a:cubicBezTo>
                    <a:lnTo>
                      <a:pt x="2789559" y="0"/>
                    </a:lnTo>
                    <a:cubicBezTo>
                      <a:pt x="3587057" y="0"/>
                      <a:pt x="4233554" y="646500"/>
                      <a:pt x="4233554" y="1443998"/>
                    </a:cubicBezTo>
                    <a:lnTo>
                      <a:pt x="4233554" y="2969262"/>
                    </a:lnTo>
                    <a:lnTo>
                      <a:pt x="4233556" y="2969262"/>
                    </a:lnTo>
                    <a:lnTo>
                      <a:pt x="4233556" y="3294702"/>
                    </a:lnTo>
                    <a:lnTo>
                      <a:pt x="4233556" y="3569338"/>
                    </a:lnTo>
                    <a:lnTo>
                      <a:pt x="4233556" y="3643946"/>
                    </a:lnTo>
                    <a:cubicBezTo>
                      <a:pt x="4233556" y="3823682"/>
                      <a:pt x="4087850" y="3969386"/>
                      <a:pt x="3908114" y="3969386"/>
                    </a:cubicBezTo>
                    <a:lnTo>
                      <a:pt x="3870398" y="3969386"/>
                    </a:lnTo>
                    <a:lnTo>
                      <a:pt x="3870398" y="396938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2" name="Полилиния 21"/>
              <p:cNvSpPr/>
              <p:nvPr/>
            </p:nvSpPr>
            <p:spPr bwMode="auto">
              <a:xfrm>
                <a:off x="13301049" y="9742377"/>
                <a:ext cx="4461636" cy="4331147"/>
              </a:xfrm>
              <a:custGeom>
                <a:avLst/>
                <a:gdLst>
                  <a:gd name="connsiteX0" fmla="*/ 2228576 w 4461636"/>
                  <a:gd name="connsiteY0" fmla="*/ 899652 h 4351143"/>
                  <a:gd name="connsiteX1" fmla="*/ 1702502 w 4461636"/>
                  <a:gd name="connsiteY1" fmla="*/ 1259925 h 4351143"/>
                  <a:gd name="connsiteX2" fmla="*/ 1701402 w 4461636"/>
                  <a:gd name="connsiteY2" fmla="*/ 1265978 h 4351143"/>
                  <a:gd name="connsiteX3" fmla="*/ 1701166 w 4461636"/>
                  <a:gd name="connsiteY3" fmla="*/ 1265978 h 4351143"/>
                  <a:gd name="connsiteX4" fmla="*/ 1453216 w 4461636"/>
                  <a:gd name="connsiteY4" fmla="*/ 2411968 h 4351143"/>
                  <a:gd name="connsiteX5" fmla="*/ 1453356 w 4461636"/>
                  <a:gd name="connsiteY5" fmla="*/ 2411968 h 4351143"/>
                  <a:gd name="connsiteX6" fmla="*/ 1429794 w 4461636"/>
                  <a:gd name="connsiteY6" fmla="*/ 2518225 h 4351143"/>
                  <a:gd name="connsiteX7" fmla="*/ 3031842 w 4461636"/>
                  <a:gd name="connsiteY7" fmla="*/ 2518225 h 4351143"/>
                  <a:gd name="connsiteX8" fmla="*/ 2830774 w 4461636"/>
                  <a:gd name="connsiteY8" fmla="*/ 1611464 h 4351143"/>
                  <a:gd name="connsiteX9" fmla="*/ 2830774 w 4461636"/>
                  <a:gd name="connsiteY9" fmla="*/ 1611643 h 4351143"/>
                  <a:gd name="connsiteX10" fmla="*/ 2755986 w 4461636"/>
                  <a:gd name="connsiteY10" fmla="*/ 1265978 h 4351143"/>
                  <a:gd name="connsiteX11" fmla="*/ 2755748 w 4461636"/>
                  <a:gd name="connsiteY11" fmla="*/ 1265978 h 4351143"/>
                  <a:gd name="connsiteX12" fmla="*/ 2754650 w 4461636"/>
                  <a:gd name="connsiteY12" fmla="*/ 1259925 h 4351143"/>
                  <a:gd name="connsiteX13" fmla="*/ 2228576 w 4461636"/>
                  <a:gd name="connsiteY13" fmla="*/ 899652 h 4351143"/>
                  <a:gd name="connsiteX14" fmla="*/ 2230818 w 4461636"/>
                  <a:gd name="connsiteY14" fmla="*/ 0 h 4351143"/>
                  <a:gd name="connsiteX15" fmla="*/ 3744404 w 4461636"/>
                  <a:gd name="connsiteY15" fmla="*/ 1036553 h 4351143"/>
                  <a:gd name="connsiteX16" fmla="*/ 3747568 w 4461636"/>
                  <a:gd name="connsiteY16" fmla="*/ 1053969 h 4351143"/>
                  <a:gd name="connsiteX17" fmla="*/ 3748248 w 4461636"/>
                  <a:gd name="connsiteY17" fmla="*/ 1053969 h 4351143"/>
                  <a:gd name="connsiteX18" fmla="*/ 4461636 w 4461636"/>
                  <a:gd name="connsiteY18" fmla="*/ 4351143 h 4351143"/>
                  <a:gd name="connsiteX19" fmla="*/ 3970624 w 4461636"/>
                  <a:gd name="connsiteY19" fmla="*/ 4351143 h 4351143"/>
                  <a:gd name="connsiteX20" fmla="*/ 3342570 w 4461636"/>
                  <a:gd name="connsiteY20" fmla="*/ 3908598 h 4351143"/>
                  <a:gd name="connsiteX21" fmla="*/ 3327410 w 4461636"/>
                  <a:gd name="connsiteY21" fmla="*/ 3851162 h 4351143"/>
                  <a:gd name="connsiteX22" fmla="*/ 3232490 w 4461636"/>
                  <a:gd name="connsiteY22" fmla="*/ 3423101 h 4351143"/>
                  <a:gd name="connsiteX23" fmla="*/ 1229146 w 4461636"/>
                  <a:gd name="connsiteY23" fmla="*/ 3423101 h 4351143"/>
                  <a:gd name="connsiteX24" fmla="*/ 1146116 w 4461636"/>
                  <a:gd name="connsiteY24" fmla="*/ 3797541 h 4351143"/>
                  <a:gd name="connsiteX25" fmla="*/ 1143944 w 4461636"/>
                  <a:gd name="connsiteY25" fmla="*/ 3797541 h 4351143"/>
                  <a:gd name="connsiteX26" fmla="*/ 486576 w 4461636"/>
                  <a:gd name="connsiteY26" fmla="*/ 4351143 h 4351143"/>
                  <a:gd name="connsiteX27" fmla="*/ 0 w 4461636"/>
                  <a:gd name="connsiteY27" fmla="*/ 4351143 h 4351143"/>
                  <a:gd name="connsiteX28" fmla="*/ 713390 w 4461636"/>
                  <a:gd name="connsiteY28" fmla="*/ 1053969 h 4351143"/>
                  <a:gd name="connsiteX29" fmla="*/ 714070 w 4461636"/>
                  <a:gd name="connsiteY29" fmla="*/ 1053969 h 4351143"/>
                  <a:gd name="connsiteX30" fmla="*/ 717232 w 4461636"/>
                  <a:gd name="connsiteY30" fmla="*/ 1036553 h 4351143"/>
                  <a:gd name="connsiteX31" fmla="*/ 2230818 w 4461636"/>
                  <a:gd name="connsiteY31" fmla="*/ 0 h 435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61636" h="4351143" fill="norm" stroke="1" extrusionOk="0">
                    <a:moveTo>
                      <a:pt x="2228576" y="899652"/>
                    </a:moveTo>
                    <a:cubicBezTo>
                      <a:pt x="1969080" y="899652"/>
                      <a:pt x="1752574" y="1054318"/>
                      <a:pt x="1702502" y="1259925"/>
                    </a:cubicBezTo>
                    <a:lnTo>
                      <a:pt x="1701402" y="1265978"/>
                    </a:lnTo>
                    <a:lnTo>
                      <a:pt x="1701166" y="1265978"/>
                    </a:lnTo>
                    <a:lnTo>
                      <a:pt x="1453216" y="2411968"/>
                    </a:lnTo>
                    <a:lnTo>
                      <a:pt x="1453356" y="2411968"/>
                    </a:lnTo>
                    <a:lnTo>
                      <a:pt x="1429794" y="2518225"/>
                    </a:lnTo>
                    <a:lnTo>
                      <a:pt x="3031842" y="2518225"/>
                    </a:lnTo>
                    <a:lnTo>
                      <a:pt x="2830774" y="1611464"/>
                    </a:lnTo>
                    <a:lnTo>
                      <a:pt x="2830774" y="1611643"/>
                    </a:lnTo>
                    <a:lnTo>
                      <a:pt x="2755986" y="1265978"/>
                    </a:lnTo>
                    <a:lnTo>
                      <a:pt x="2755748" y="1265978"/>
                    </a:lnTo>
                    <a:lnTo>
                      <a:pt x="2754650" y="1259925"/>
                    </a:lnTo>
                    <a:cubicBezTo>
                      <a:pt x="2704578" y="1054318"/>
                      <a:pt x="2488072" y="899652"/>
                      <a:pt x="2228576" y="899652"/>
                    </a:cubicBezTo>
                    <a:close/>
                    <a:moveTo>
                      <a:pt x="2230818" y="0"/>
                    </a:moveTo>
                    <a:cubicBezTo>
                      <a:pt x="2977426" y="0"/>
                      <a:pt x="3600342" y="444994"/>
                      <a:pt x="3744404" y="1036553"/>
                    </a:cubicBezTo>
                    <a:lnTo>
                      <a:pt x="3747568" y="1053969"/>
                    </a:lnTo>
                    <a:lnTo>
                      <a:pt x="3748248" y="1053969"/>
                    </a:lnTo>
                    <a:lnTo>
                      <a:pt x="4461636" y="4351143"/>
                    </a:lnTo>
                    <a:lnTo>
                      <a:pt x="3970624" y="4351143"/>
                    </a:lnTo>
                    <a:cubicBezTo>
                      <a:pt x="3608042" y="4329416"/>
                      <a:pt x="3424852" y="4157293"/>
                      <a:pt x="3342570" y="3908598"/>
                    </a:cubicBezTo>
                    <a:lnTo>
                      <a:pt x="3327410" y="3851162"/>
                    </a:lnTo>
                    <a:lnTo>
                      <a:pt x="3232490" y="3423101"/>
                    </a:lnTo>
                    <a:lnTo>
                      <a:pt x="1229146" y="3423101"/>
                    </a:lnTo>
                    <a:lnTo>
                      <a:pt x="1146116" y="3797541"/>
                    </a:lnTo>
                    <a:lnTo>
                      <a:pt x="1143944" y="3797541"/>
                    </a:lnTo>
                    <a:cubicBezTo>
                      <a:pt x="1081028" y="4105046"/>
                      <a:pt x="900956" y="4326313"/>
                      <a:pt x="486576" y="4351143"/>
                    </a:cubicBezTo>
                    <a:lnTo>
                      <a:pt x="0" y="4351143"/>
                    </a:lnTo>
                    <a:lnTo>
                      <a:pt x="713390" y="1053969"/>
                    </a:lnTo>
                    <a:lnTo>
                      <a:pt x="714070" y="1053969"/>
                    </a:lnTo>
                    <a:lnTo>
                      <a:pt x="717232" y="1036553"/>
                    </a:lnTo>
                    <a:cubicBezTo>
                      <a:pt x="861296" y="444994"/>
                      <a:pt x="1484212" y="0"/>
                      <a:pt x="22308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3" name="Полилиния 22"/>
              <p:cNvSpPr/>
              <p:nvPr/>
            </p:nvSpPr>
            <p:spPr bwMode="auto">
              <a:xfrm rot="10800000">
                <a:off x="17746649" y="9843010"/>
                <a:ext cx="4422080" cy="4230512"/>
              </a:xfrm>
              <a:custGeom>
                <a:avLst/>
                <a:gdLst>
                  <a:gd name="connsiteX0" fmla="*/ 4382518 w 4422080"/>
                  <a:gd name="connsiteY0" fmla="*/ 4230512 h 4230512"/>
                  <a:gd name="connsiteX1" fmla="*/ 3760188 w 4422080"/>
                  <a:gd name="connsiteY1" fmla="*/ 4224088 h 4230512"/>
                  <a:gd name="connsiteX2" fmla="*/ 2870042 w 4422080"/>
                  <a:gd name="connsiteY2" fmla="*/ 3754754 h 4230512"/>
                  <a:gd name="connsiteX3" fmla="*/ 2866768 w 4422080"/>
                  <a:gd name="connsiteY3" fmla="*/ 3754458 h 4230512"/>
                  <a:gd name="connsiteX4" fmla="*/ 2290524 w 4422080"/>
                  <a:gd name="connsiteY4" fmla="*/ 2756020 h 4230512"/>
                  <a:gd name="connsiteX5" fmla="*/ 2211040 w 4422080"/>
                  <a:gd name="connsiteY5" fmla="*/ 2756284 h 4230512"/>
                  <a:gd name="connsiteX6" fmla="*/ 2131552 w 4422080"/>
                  <a:gd name="connsiteY6" fmla="*/ 2756020 h 4230512"/>
                  <a:gd name="connsiteX7" fmla="*/ 1555308 w 4422080"/>
                  <a:gd name="connsiteY7" fmla="*/ 3754458 h 4230512"/>
                  <a:gd name="connsiteX8" fmla="*/ 1552034 w 4422080"/>
                  <a:gd name="connsiteY8" fmla="*/ 3754754 h 4230512"/>
                  <a:gd name="connsiteX9" fmla="*/ 661888 w 4422080"/>
                  <a:gd name="connsiteY9" fmla="*/ 4224088 h 4230512"/>
                  <a:gd name="connsiteX10" fmla="*/ 39558 w 4422080"/>
                  <a:gd name="connsiteY10" fmla="*/ 4230512 h 4230512"/>
                  <a:gd name="connsiteX11" fmla="*/ 1426480 w 4422080"/>
                  <a:gd name="connsiteY11" fmla="*/ 2125904 h 4230512"/>
                  <a:gd name="connsiteX12" fmla="*/ 0 w 4422080"/>
                  <a:gd name="connsiteY12" fmla="*/ 0 h 4230512"/>
                  <a:gd name="connsiteX13" fmla="*/ 633668 w 4422080"/>
                  <a:gd name="connsiteY13" fmla="*/ 6424 h 4230512"/>
                  <a:gd name="connsiteX14" fmla="*/ 1540030 w 4422080"/>
                  <a:gd name="connsiteY14" fmla="*/ 475756 h 4230512"/>
                  <a:gd name="connsiteX15" fmla="*/ 1543362 w 4422080"/>
                  <a:gd name="connsiteY15" fmla="*/ 476052 h 4230512"/>
                  <a:gd name="connsiteX16" fmla="*/ 2130112 w 4422080"/>
                  <a:gd name="connsiteY16" fmla="*/ 1474500 h 4230512"/>
                  <a:gd name="connsiteX17" fmla="*/ 2211038 w 4422080"/>
                  <a:gd name="connsiteY17" fmla="*/ 1474228 h 4230512"/>
                  <a:gd name="connsiteX18" fmla="*/ 2291966 w 4422080"/>
                  <a:gd name="connsiteY18" fmla="*/ 1474500 h 4230512"/>
                  <a:gd name="connsiteX19" fmla="*/ 2878716 w 4422080"/>
                  <a:gd name="connsiteY19" fmla="*/ 476052 h 4230512"/>
                  <a:gd name="connsiteX20" fmla="*/ 2882048 w 4422080"/>
                  <a:gd name="connsiteY20" fmla="*/ 475756 h 4230512"/>
                  <a:gd name="connsiteX21" fmla="*/ 3788410 w 4422080"/>
                  <a:gd name="connsiteY21" fmla="*/ 6424 h 4230512"/>
                  <a:gd name="connsiteX22" fmla="*/ 4422080 w 4422080"/>
                  <a:gd name="connsiteY22" fmla="*/ 0 h 4230512"/>
                  <a:gd name="connsiteX23" fmla="*/ 2995598 w 4422080"/>
                  <a:gd name="connsiteY23" fmla="*/ 2125908 h 4230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422080" h="4230512" fill="norm" stroke="1" extrusionOk="0">
                    <a:moveTo>
                      <a:pt x="4382518" y="4230512"/>
                    </a:moveTo>
                    <a:lnTo>
                      <a:pt x="3760188" y="4224088"/>
                    </a:lnTo>
                    <a:cubicBezTo>
                      <a:pt x="3114850" y="4218456"/>
                      <a:pt x="3076208" y="4119956"/>
                      <a:pt x="2870042" y="3754754"/>
                    </a:cubicBezTo>
                    <a:lnTo>
                      <a:pt x="2866768" y="3754458"/>
                    </a:lnTo>
                    <a:lnTo>
                      <a:pt x="2290524" y="2756020"/>
                    </a:lnTo>
                    <a:lnTo>
                      <a:pt x="2211040" y="2756284"/>
                    </a:lnTo>
                    <a:lnTo>
                      <a:pt x="2131552" y="2756020"/>
                    </a:lnTo>
                    <a:lnTo>
                      <a:pt x="1555308" y="3754458"/>
                    </a:lnTo>
                    <a:lnTo>
                      <a:pt x="1552034" y="3754754"/>
                    </a:lnTo>
                    <a:cubicBezTo>
                      <a:pt x="1345868" y="4119956"/>
                      <a:pt x="1307226" y="4218456"/>
                      <a:pt x="661888" y="4224088"/>
                    </a:cubicBezTo>
                    <a:lnTo>
                      <a:pt x="39558" y="4230512"/>
                    </a:lnTo>
                    <a:lnTo>
                      <a:pt x="1426480" y="2125904"/>
                    </a:lnTo>
                    <a:lnTo>
                      <a:pt x="0" y="0"/>
                    </a:lnTo>
                    <a:lnTo>
                      <a:pt x="633668" y="6424"/>
                    </a:lnTo>
                    <a:cubicBezTo>
                      <a:pt x="1290760" y="12056"/>
                      <a:pt x="1330108" y="110556"/>
                      <a:pt x="1540030" y="475756"/>
                    </a:cubicBezTo>
                    <a:lnTo>
                      <a:pt x="1543362" y="476052"/>
                    </a:lnTo>
                    <a:lnTo>
                      <a:pt x="2130112" y="1474500"/>
                    </a:lnTo>
                    <a:lnTo>
                      <a:pt x="2211038" y="1474228"/>
                    </a:lnTo>
                    <a:lnTo>
                      <a:pt x="2291966" y="1474500"/>
                    </a:lnTo>
                    <a:lnTo>
                      <a:pt x="2878716" y="476052"/>
                    </a:lnTo>
                    <a:lnTo>
                      <a:pt x="2882048" y="475756"/>
                    </a:lnTo>
                    <a:cubicBezTo>
                      <a:pt x="3091972" y="110556"/>
                      <a:pt x="3131316" y="12056"/>
                      <a:pt x="3788410" y="6424"/>
                    </a:cubicBezTo>
                    <a:lnTo>
                      <a:pt x="4422080" y="0"/>
                    </a:lnTo>
                    <a:lnTo>
                      <a:pt x="2995598" y="21259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4" name="Полилиния 23"/>
              <p:cNvSpPr/>
              <p:nvPr/>
            </p:nvSpPr>
            <p:spPr bwMode="auto">
              <a:xfrm>
                <a:off x="21948001" y="9726740"/>
                <a:ext cx="4494843" cy="4346783"/>
              </a:xfrm>
              <a:custGeom>
                <a:avLst/>
                <a:gdLst>
                  <a:gd name="connsiteX0" fmla="*/ 2213360 w 4543158"/>
                  <a:gd name="connsiteY0" fmla="*/ 873196 h 4439444"/>
                  <a:gd name="connsiteX1" fmla="*/ 1077088 w 4543158"/>
                  <a:gd name="connsiteY1" fmla="*/ 2009468 h 4439444"/>
                  <a:gd name="connsiteX2" fmla="*/ 1077088 w 4543158"/>
                  <a:gd name="connsiteY2" fmla="*/ 2429976 h 4439444"/>
                  <a:gd name="connsiteX3" fmla="*/ 2213360 w 4543158"/>
                  <a:gd name="connsiteY3" fmla="*/ 3566248 h 4439444"/>
                  <a:gd name="connsiteX4" fmla="*/ 2329798 w 4543158"/>
                  <a:gd name="connsiteY4" fmla="*/ 3566248 h 4439444"/>
                  <a:gd name="connsiteX5" fmla="*/ 3466068 w 4543158"/>
                  <a:gd name="connsiteY5" fmla="*/ 2429976 h 4439444"/>
                  <a:gd name="connsiteX6" fmla="*/ 3466068 w 4543158"/>
                  <a:gd name="connsiteY6" fmla="*/ 2009468 h 4439444"/>
                  <a:gd name="connsiteX7" fmla="*/ 2329798 w 4543158"/>
                  <a:gd name="connsiteY7" fmla="*/ 873196 h 4439444"/>
                  <a:gd name="connsiteX8" fmla="*/ 2111536 w 4543158"/>
                  <a:gd name="connsiteY8" fmla="*/ 0 h 4439444"/>
                  <a:gd name="connsiteX9" fmla="*/ 2431624 w 4543158"/>
                  <a:gd name="connsiteY9" fmla="*/ 0 h 4439444"/>
                  <a:gd name="connsiteX10" fmla="*/ 4543158 w 4543158"/>
                  <a:gd name="connsiteY10" fmla="*/ 2111532 h 4439444"/>
                  <a:gd name="connsiteX11" fmla="*/ 4543158 w 4543158"/>
                  <a:gd name="connsiteY11" fmla="*/ 2327912 h 4439444"/>
                  <a:gd name="connsiteX12" fmla="*/ 2431624 w 4543158"/>
                  <a:gd name="connsiteY12" fmla="*/ 4439444 h 4439444"/>
                  <a:gd name="connsiteX13" fmla="*/ 2111536 w 4543158"/>
                  <a:gd name="connsiteY13" fmla="*/ 4439444 h 4439444"/>
                  <a:gd name="connsiteX14" fmla="*/ 0 w 4543158"/>
                  <a:gd name="connsiteY14" fmla="*/ 2327912 h 4439444"/>
                  <a:gd name="connsiteX15" fmla="*/ 0 w 4543158"/>
                  <a:gd name="connsiteY15" fmla="*/ 2111532 h 4439444"/>
                  <a:gd name="connsiteX16" fmla="*/ 2111536 w 4543158"/>
                  <a:gd name="connsiteY16" fmla="*/ 0 h 4439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43158" h="4439444" fill="norm" stroke="1" extrusionOk="0">
                    <a:moveTo>
                      <a:pt x="2213360" y="873196"/>
                    </a:moveTo>
                    <a:cubicBezTo>
                      <a:pt x="1585814" y="873196"/>
                      <a:pt x="1077088" y="1381924"/>
                      <a:pt x="1077088" y="2009468"/>
                    </a:cubicBezTo>
                    <a:lnTo>
                      <a:pt x="1077088" y="2429976"/>
                    </a:lnTo>
                    <a:cubicBezTo>
                      <a:pt x="1077088" y="3057520"/>
                      <a:pt x="1585814" y="3566248"/>
                      <a:pt x="2213360" y="3566248"/>
                    </a:cubicBezTo>
                    <a:lnTo>
                      <a:pt x="2329798" y="3566248"/>
                    </a:lnTo>
                    <a:cubicBezTo>
                      <a:pt x="2957344" y="3566248"/>
                      <a:pt x="3466068" y="3057520"/>
                      <a:pt x="3466068" y="2429976"/>
                    </a:cubicBezTo>
                    <a:lnTo>
                      <a:pt x="3466068" y="2009468"/>
                    </a:lnTo>
                    <a:cubicBezTo>
                      <a:pt x="3466068" y="1381924"/>
                      <a:pt x="2957344" y="873196"/>
                      <a:pt x="2329798" y="873196"/>
                    </a:cubicBezTo>
                    <a:close/>
                    <a:moveTo>
                      <a:pt x="2111536" y="0"/>
                    </a:moveTo>
                    <a:lnTo>
                      <a:pt x="2431624" y="0"/>
                    </a:lnTo>
                    <a:cubicBezTo>
                      <a:pt x="3597792" y="0"/>
                      <a:pt x="4543158" y="945364"/>
                      <a:pt x="4543158" y="2111532"/>
                    </a:cubicBezTo>
                    <a:lnTo>
                      <a:pt x="4543158" y="2327912"/>
                    </a:lnTo>
                    <a:cubicBezTo>
                      <a:pt x="4543158" y="3494080"/>
                      <a:pt x="3597792" y="4439444"/>
                      <a:pt x="2431624" y="4439444"/>
                    </a:cubicBezTo>
                    <a:lnTo>
                      <a:pt x="2111536" y="4439444"/>
                    </a:lnTo>
                    <a:cubicBezTo>
                      <a:pt x="945368" y="4439444"/>
                      <a:pt x="0" y="3494080"/>
                      <a:pt x="0" y="2327912"/>
                    </a:cubicBezTo>
                    <a:lnTo>
                      <a:pt x="0" y="2111532"/>
                    </a:lnTo>
                    <a:cubicBezTo>
                      <a:pt x="0" y="945364"/>
                      <a:pt x="945368" y="0"/>
                      <a:pt x="21115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5" name="Полилиния 24"/>
              <p:cNvSpPr/>
              <p:nvPr/>
            </p:nvSpPr>
            <p:spPr bwMode="auto">
              <a:xfrm rot="16199998" flipV="1">
                <a:off x="26784631" y="9861552"/>
                <a:ext cx="4229056" cy="4197836"/>
              </a:xfrm>
              <a:custGeom>
                <a:avLst/>
                <a:gdLst>
                  <a:gd name="connsiteX0" fmla="*/ 1723660 w 4229056"/>
                  <a:gd name="connsiteY0" fmla="*/ 3192950 h 4197836"/>
                  <a:gd name="connsiteX1" fmla="*/ 896180 w 4229056"/>
                  <a:gd name="connsiteY1" fmla="*/ 3192950 h 4197836"/>
                  <a:gd name="connsiteX2" fmla="*/ 896180 w 4229056"/>
                  <a:gd name="connsiteY2" fmla="*/ 1418942 h 4197836"/>
                  <a:gd name="connsiteX3" fmla="*/ 1309920 w 4229056"/>
                  <a:gd name="connsiteY3" fmla="*/ 1005202 h 4197836"/>
                  <a:gd name="connsiteX4" fmla="*/ 1723660 w 4229056"/>
                  <a:gd name="connsiteY4" fmla="*/ 1418942 h 4197836"/>
                  <a:gd name="connsiteX5" fmla="*/ 3329788 w 4229056"/>
                  <a:gd name="connsiteY5" fmla="*/ 3192950 h 4197836"/>
                  <a:gd name="connsiteX6" fmla="*/ 2502308 w 4229056"/>
                  <a:gd name="connsiteY6" fmla="*/ 3192950 h 4197836"/>
                  <a:gd name="connsiteX7" fmla="*/ 2502308 w 4229056"/>
                  <a:gd name="connsiteY7" fmla="*/ 1533242 h 4197836"/>
                  <a:gd name="connsiteX8" fmla="*/ 2916048 w 4229056"/>
                  <a:gd name="connsiteY8" fmla="*/ 1119502 h 4197836"/>
                  <a:gd name="connsiteX9" fmla="*/ 3329788 w 4229056"/>
                  <a:gd name="connsiteY9" fmla="*/ 1533242 h 4197836"/>
                  <a:gd name="connsiteX10" fmla="*/ 4229056 w 4229056"/>
                  <a:gd name="connsiteY10" fmla="*/ 3872396 h 4197836"/>
                  <a:gd name="connsiteX11" fmla="*/ 4229056 w 4229056"/>
                  <a:gd name="connsiteY11" fmla="*/ 3797788 h 4197836"/>
                  <a:gd name="connsiteX12" fmla="*/ 4229056 w 4229056"/>
                  <a:gd name="connsiteY12" fmla="*/ 3523152 h 4197836"/>
                  <a:gd name="connsiteX13" fmla="*/ 4229056 w 4229056"/>
                  <a:gd name="connsiteY13" fmla="*/ 3197712 h 4197836"/>
                  <a:gd name="connsiteX14" fmla="*/ 4225662 w 4229056"/>
                  <a:gd name="connsiteY14" fmla="*/ 3197712 h 4197836"/>
                  <a:gd name="connsiteX15" fmla="*/ 4221248 w 4229056"/>
                  <a:gd name="connsiteY15" fmla="*/ 1243182 h 4197836"/>
                  <a:gd name="connsiteX16" fmla="*/ 3074892 w 4229056"/>
                  <a:gd name="connsiteY16" fmla="*/ 118018 h 4197836"/>
                  <a:gd name="connsiteX17" fmla="*/ 2172260 w 4229056"/>
                  <a:gd name="connsiteY17" fmla="*/ 382324 h 4197836"/>
                  <a:gd name="connsiteX18" fmla="*/ 2170588 w 4229056"/>
                  <a:gd name="connsiteY18" fmla="*/ 383780 h 4197836"/>
                  <a:gd name="connsiteX19" fmla="*/ 2164228 w 4229056"/>
                  <a:gd name="connsiteY19" fmla="*/ 375578 h 4197836"/>
                  <a:gd name="connsiteX20" fmla="*/ 1151076 w 4229056"/>
                  <a:gd name="connsiteY20" fmla="*/ 3718 h 4197836"/>
                  <a:gd name="connsiteX21" fmla="*/ 4720 w 4229056"/>
                  <a:gd name="connsiteY21" fmla="*/ 1128882 h 4197836"/>
                  <a:gd name="connsiteX22" fmla="*/ 0 w 4229056"/>
                  <a:gd name="connsiteY22" fmla="*/ 3218578 h 4197836"/>
                  <a:gd name="connsiteX23" fmla="*/ 1476 w 4229056"/>
                  <a:gd name="connsiteY23" fmla="*/ 3218578 h 4197836"/>
                  <a:gd name="connsiteX24" fmla="*/ 1476 w 4229056"/>
                  <a:gd name="connsiteY24" fmla="*/ 3521348 h 4197836"/>
                  <a:gd name="connsiteX25" fmla="*/ 1476 w 4229056"/>
                  <a:gd name="connsiteY25" fmla="*/ 3795984 h 4197836"/>
                  <a:gd name="connsiteX26" fmla="*/ 1476 w 4229056"/>
                  <a:gd name="connsiteY26" fmla="*/ 3870592 h 4197836"/>
                  <a:gd name="connsiteX27" fmla="*/ 326916 w 4229056"/>
                  <a:gd name="connsiteY27" fmla="*/ 4196032 h 4197836"/>
                  <a:gd name="connsiteX28" fmla="*/ 364632 w 4229056"/>
                  <a:gd name="connsiteY28" fmla="*/ 4196032 h 4197836"/>
                  <a:gd name="connsiteX29" fmla="*/ 3865900 w 4229056"/>
                  <a:gd name="connsiteY29" fmla="*/ 4196032 h 4197836"/>
                  <a:gd name="connsiteX30" fmla="*/ 3865900 w 4229056"/>
                  <a:gd name="connsiteY30" fmla="*/ 4197836 h 4197836"/>
                  <a:gd name="connsiteX31" fmla="*/ 3903616 w 4229056"/>
                  <a:gd name="connsiteY31" fmla="*/ 4197836 h 4197836"/>
                  <a:gd name="connsiteX32" fmla="*/ 4229056 w 4229056"/>
                  <a:gd name="connsiteY32" fmla="*/ 3872396 h 419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229056" h="4197836" fill="norm" stroke="1" extrusionOk="0">
                    <a:moveTo>
                      <a:pt x="1723660" y="3192950"/>
                    </a:moveTo>
                    <a:lnTo>
                      <a:pt x="896180" y="3192950"/>
                    </a:lnTo>
                    <a:lnTo>
                      <a:pt x="896180" y="1418942"/>
                    </a:lnTo>
                    <a:cubicBezTo>
                      <a:pt x="896180" y="1190440"/>
                      <a:pt x="1081420" y="1005202"/>
                      <a:pt x="1309920" y="1005202"/>
                    </a:cubicBezTo>
                    <a:cubicBezTo>
                      <a:pt x="1538420" y="1005202"/>
                      <a:pt x="1723660" y="1190440"/>
                      <a:pt x="1723660" y="1418942"/>
                    </a:cubicBezTo>
                    <a:close/>
                    <a:moveTo>
                      <a:pt x="3329788" y="3192950"/>
                    </a:moveTo>
                    <a:lnTo>
                      <a:pt x="2502308" y="3192950"/>
                    </a:lnTo>
                    <a:lnTo>
                      <a:pt x="2502308" y="1533242"/>
                    </a:lnTo>
                    <a:cubicBezTo>
                      <a:pt x="2502308" y="1304740"/>
                      <a:pt x="2687548" y="1119502"/>
                      <a:pt x="2916048" y="1119502"/>
                    </a:cubicBezTo>
                    <a:cubicBezTo>
                      <a:pt x="3144548" y="1119502"/>
                      <a:pt x="3329788" y="1304740"/>
                      <a:pt x="3329788" y="1533242"/>
                    </a:cubicBezTo>
                    <a:close/>
                    <a:moveTo>
                      <a:pt x="4229056" y="3872396"/>
                    </a:moveTo>
                    <a:lnTo>
                      <a:pt x="4229056" y="3797788"/>
                    </a:lnTo>
                    <a:lnTo>
                      <a:pt x="4229056" y="3523152"/>
                    </a:lnTo>
                    <a:lnTo>
                      <a:pt x="4229056" y="3197712"/>
                    </a:lnTo>
                    <a:lnTo>
                      <a:pt x="4225662" y="3197712"/>
                    </a:lnTo>
                    <a:lnTo>
                      <a:pt x="4221248" y="1243182"/>
                    </a:lnTo>
                    <a:cubicBezTo>
                      <a:pt x="4213548" y="769282"/>
                      <a:pt x="3716528" y="162218"/>
                      <a:pt x="3074892" y="118018"/>
                    </a:cubicBezTo>
                    <a:cubicBezTo>
                      <a:pt x="2635400" y="87744"/>
                      <a:pt x="2335776" y="248324"/>
                      <a:pt x="2172260" y="382324"/>
                    </a:cubicBezTo>
                    <a:lnTo>
                      <a:pt x="2170588" y="383780"/>
                    </a:lnTo>
                    <a:lnTo>
                      <a:pt x="2164228" y="375578"/>
                    </a:lnTo>
                    <a:cubicBezTo>
                      <a:pt x="2057376" y="247548"/>
                      <a:pt x="1722412" y="-35638"/>
                      <a:pt x="1151076" y="3718"/>
                    </a:cubicBezTo>
                    <a:cubicBezTo>
                      <a:pt x="509440" y="47918"/>
                      <a:pt x="12420" y="654982"/>
                      <a:pt x="4720" y="1128882"/>
                    </a:cubicBezTo>
                    <a:cubicBezTo>
                      <a:pt x="3148" y="1825446"/>
                      <a:pt x="1572" y="2522014"/>
                      <a:pt x="0" y="3218578"/>
                    </a:cubicBezTo>
                    <a:lnTo>
                      <a:pt x="1476" y="3218578"/>
                    </a:lnTo>
                    <a:lnTo>
                      <a:pt x="1476" y="3521348"/>
                    </a:lnTo>
                    <a:lnTo>
                      <a:pt x="1476" y="3795984"/>
                    </a:lnTo>
                    <a:lnTo>
                      <a:pt x="1476" y="3870592"/>
                    </a:lnTo>
                    <a:cubicBezTo>
                      <a:pt x="1476" y="4050328"/>
                      <a:pt x="147180" y="4196032"/>
                      <a:pt x="326916" y="4196032"/>
                    </a:cubicBezTo>
                    <a:lnTo>
                      <a:pt x="364632" y="4196032"/>
                    </a:lnTo>
                    <a:lnTo>
                      <a:pt x="3865900" y="4196032"/>
                    </a:lnTo>
                    <a:lnTo>
                      <a:pt x="3865900" y="4197836"/>
                    </a:lnTo>
                    <a:lnTo>
                      <a:pt x="3903616" y="4197836"/>
                    </a:lnTo>
                    <a:cubicBezTo>
                      <a:pt x="4083352" y="4197836"/>
                      <a:pt x="4229056" y="4052132"/>
                      <a:pt x="4229056" y="38723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6" name="Полилиния 25"/>
              <p:cNvSpPr/>
              <p:nvPr/>
            </p:nvSpPr>
            <p:spPr bwMode="auto">
              <a:xfrm>
                <a:off x="31175447" y="9758561"/>
                <a:ext cx="4461636" cy="4331147"/>
              </a:xfrm>
              <a:custGeom>
                <a:avLst/>
                <a:gdLst>
                  <a:gd name="connsiteX0" fmla="*/ 2228576 w 4461636"/>
                  <a:gd name="connsiteY0" fmla="*/ 899652 h 4351143"/>
                  <a:gd name="connsiteX1" fmla="*/ 1702502 w 4461636"/>
                  <a:gd name="connsiteY1" fmla="*/ 1259925 h 4351143"/>
                  <a:gd name="connsiteX2" fmla="*/ 1701402 w 4461636"/>
                  <a:gd name="connsiteY2" fmla="*/ 1265978 h 4351143"/>
                  <a:gd name="connsiteX3" fmla="*/ 1701166 w 4461636"/>
                  <a:gd name="connsiteY3" fmla="*/ 1265978 h 4351143"/>
                  <a:gd name="connsiteX4" fmla="*/ 1453216 w 4461636"/>
                  <a:gd name="connsiteY4" fmla="*/ 2411968 h 4351143"/>
                  <a:gd name="connsiteX5" fmla="*/ 1453356 w 4461636"/>
                  <a:gd name="connsiteY5" fmla="*/ 2411968 h 4351143"/>
                  <a:gd name="connsiteX6" fmla="*/ 1429794 w 4461636"/>
                  <a:gd name="connsiteY6" fmla="*/ 2518225 h 4351143"/>
                  <a:gd name="connsiteX7" fmla="*/ 3031842 w 4461636"/>
                  <a:gd name="connsiteY7" fmla="*/ 2518225 h 4351143"/>
                  <a:gd name="connsiteX8" fmla="*/ 2830774 w 4461636"/>
                  <a:gd name="connsiteY8" fmla="*/ 1611464 h 4351143"/>
                  <a:gd name="connsiteX9" fmla="*/ 2830774 w 4461636"/>
                  <a:gd name="connsiteY9" fmla="*/ 1611643 h 4351143"/>
                  <a:gd name="connsiteX10" fmla="*/ 2755986 w 4461636"/>
                  <a:gd name="connsiteY10" fmla="*/ 1265978 h 4351143"/>
                  <a:gd name="connsiteX11" fmla="*/ 2755748 w 4461636"/>
                  <a:gd name="connsiteY11" fmla="*/ 1265978 h 4351143"/>
                  <a:gd name="connsiteX12" fmla="*/ 2754650 w 4461636"/>
                  <a:gd name="connsiteY12" fmla="*/ 1259925 h 4351143"/>
                  <a:gd name="connsiteX13" fmla="*/ 2228576 w 4461636"/>
                  <a:gd name="connsiteY13" fmla="*/ 899652 h 4351143"/>
                  <a:gd name="connsiteX14" fmla="*/ 2230818 w 4461636"/>
                  <a:gd name="connsiteY14" fmla="*/ 0 h 4351143"/>
                  <a:gd name="connsiteX15" fmla="*/ 3744404 w 4461636"/>
                  <a:gd name="connsiteY15" fmla="*/ 1036553 h 4351143"/>
                  <a:gd name="connsiteX16" fmla="*/ 3747568 w 4461636"/>
                  <a:gd name="connsiteY16" fmla="*/ 1053969 h 4351143"/>
                  <a:gd name="connsiteX17" fmla="*/ 3748248 w 4461636"/>
                  <a:gd name="connsiteY17" fmla="*/ 1053969 h 4351143"/>
                  <a:gd name="connsiteX18" fmla="*/ 4461636 w 4461636"/>
                  <a:gd name="connsiteY18" fmla="*/ 4351143 h 4351143"/>
                  <a:gd name="connsiteX19" fmla="*/ 3970624 w 4461636"/>
                  <a:gd name="connsiteY19" fmla="*/ 4351143 h 4351143"/>
                  <a:gd name="connsiteX20" fmla="*/ 3342570 w 4461636"/>
                  <a:gd name="connsiteY20" fmla="*/ 3908598 h 4351143"/>
                  <a:gd name="connsiteX21" fmla="*/ 3327410 w 4461636"/>
                  <a:gd name="connsiteY21" fmla="*/ 3851162 h 4351143"/>
                  <a:gd name="connsiteX22" fmla="*/ 3232490 w 4461636"/>
                  <a:gd name="connsiteY22" fmla="*/ 3423101 h 4351143"/>
                  <a:gd name="connsiteX23" fmla="*/ 1229146 w 4461636"/>
                  <a:gd name="connsiteY23" fmla="*/ 3423101 h 4351143"/>
                  <a:gd name="connsiteX24" fmla="*/ 1146116 w 4461636"/>
                  <a:gd name="connsiteY24" fmla="*/ 3797541 h 4351143"/>
                  <a:gd name="connsiteX25" fmla="*/ 1143944 w 4461636"/>
                  <a:gd name="connsiteY25" fmla="*/ 3797541 h 4351143"/>
                  <a:gd name="connsiteX26" fmla="*/ 486576 w 4461636"/>
                  <a:gd name="connsiteY26" fmla="*/ 4351143 h 4351143"/>
                  <a:gd name="connsiteX27" fmla="*/ 0 w 4461636"/>
                  <a:gd name="connsiteY27" fmla="*/ 4351143 h 4351143"/>
                  <a:gd name="connsiteX28" fmla="*/ 713390 w 4461636"/>
                  <a:gd name="connsiteY28" fmla="*/ 1053969 h 4351143"/>
                  <a:gd name="connsiteX29" fmla="*/ 714070 w 4461636"/>
                  <a:gd name="connsiteY29" fmla="*/ 1053969 h 4351143"/>
                  <a:gd name="connsiteX30" fmla="*/ 717232 w 4461636"/>
                  <a:gd name="connsiteY30" fmla="*/ 1036553 h 4351143"/>
                  <a:gd name="connsiteX31" fmla="*/ 2230818 w 4461636"/>
                  <a:gd name="connsiteY31" fmla="*/ 0 h 435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61636" h="4351143" fill="norm" stroke="1" extrusionOk="0">
                    <a:moveTo>
                      <a:pt x="2228576" y="899652"/>
                    </a:moveTo>
                    <a:cubicBezTo>
                      <a:pt x="1969080" y="899652"/>
                      <a:pt x="1752574" y="1054318"/>
                      <a:pt x="1702502" y="1259925"/>
                    </a:cubicBezTo>
                    <a:lnTo>
                      <a:pt x="1701402" y="1265978"/>
                    </a:lnTo>
                    <a:lnTo>
                      <a:pt x="1701166" y="1265978"/>
                    </a:lnTo>
                    <a:lnTo>
                      <a:pt x="1453216" y="2411968"/>
                    </a:lnTo>
                    <a:lnTo>
                      <a:pt x="1453356" y="2411968"/>
                    </a:lnTo>
                    <a:lnTo>
                      <a:pt x="1429794" y="2518225"/>
                    </a:lnTo>
                    <a:lnTo>
                      <a:pt x="3031842" y="2518225"/>
                    </a:lnTo>
                    <a:lnTo>
                      <a:pt x="2830774" y="1611464"/>
                    </a:lnTo>
                    <a:lnTo>
                      <a:pt x="2830774" y="1611643"/>
                    </a:lnTo>
                    <a:lnTo>
                      <a:pt x="2755986" y="1265978"/>
                    </a:lnTo>
                    <a:lnTo>
                      <a:pt x="2755748" y="1265978"/>
                    </a:lnTo>
                    <a:lnTo>
                      <a:pt x="2754650" y="1259925"/>
                    </a:lnTo>
                    <a:cubicBezTo>
                      <a:pt x="2704578" y="1054318"/>
                      <a:pt x="2488072" y="899652"/>
                      <a:pt x="2228576" y="899652"/>
                    </a:cubicBezTo>
                    <a:close/>
                    <a:moveTo>
                      <a:pt x="2230818" y="0"/>
                    </a:moveTo>
                    <a:cubicBezTo>
                      <a:pt x="2977426" y="0"/>
                      <a:pt x="3600342" y="444994"/>
                      <a:pt x="3744404" y="1036553"/>
                    </a:cubicBezTo>
                    <a:lnTo>
                      <a:pt x="3747568" y="1053969"/>
                    </a:lnTo>
                    <a:lnTo>
                      <a:pt x="3748248" y="1053969"/>
                    </a:lnTo>
                    <a:lnTo>
                      <a:pt x="4461636" y="4351143"/>
                    </a:lnTo>
                    <a:lnTo>
                      <a:pt x="3970624" y="4351143"/>
                    </a:lnTo>
                    <a:cubicBezTo>
                      <a:pt x="3608042" y="4329416"/>
                      <a:pt x="3424852" y="4157293"/>
                      <a:pt x="3342570" y="3908598"/>
                    </a:cubicBezTo>
                    <a:lnTo>
                      <a:pt x="3327410" y="3851162"/>
                    </a:lnTo>
                    <a:lnTo>
                      <a:pt x="3232490" y="3423101"/>
                    </a:lnTo>
                    <a:lnTo>
                      <a:pt x="1229146" y="3423101"/>
                    </a:lnTo>
                    <a:lnTo>
                      <a:pt x="1146116" y="3797541"/>
                    </a:lnTo>
                    <a:lnTo>
                      <a:pt x="1143944" y="3797541"/>
                    </a:lnTo>
                    <a:cubicBezTo>
                      <a:pt x="1081028" y="4105046"/>
                      <a:pt x="900956" y="4326313"/>
                      <a:pt x="486576" y="4351143"/>
                    </a:cubicBezTo>
                    <a:lnTo>
                      <a:pt x="0" y="4351143"/>
                    </a:lnTo>
                    <a:lnTo>
                      <a:pt x="713390" y="1053969"/>
                    </a:lnTo>
                    <a:lnTo>
                      <a:pt x="714070" y="1053969"/>
                    </a:lnTo>
                    <a:lnTo>
                      <a:pt x="717232" y="1036553"/>
                    </a:lnTo>
                    <a:cubicBezTo>
                      <a:pt x="861296" y="444994"/>
                      <a:pt x="1484212" y="0"/>
                      <a:pt x="22308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7" name="Полилиния 26"/>
              <p:cNvSpPr/>
              <p:nvPr/>
            </p:nvSpPr>
            <p:spPr bwMode="auto">
              <a:xfrm rot="5400000">
                <a:off x="35833066" y="10001207"/>
                <a:ext cx="4234735" cy="3911904"/>
              </a:xfrm>
              <a:custGeom>
                <a:avLst/>
                <a:gdLst>
                  <a:gd name="connsiteX0" fmla="*/ 0 w 4234734"/>
                  <a:gd name="connsiteY0" fmla="*/ 3858580 h 3858584"/>
                  <a:gd name="connsiteX1" fmla="*/ 0 w 4234734"/>
                  <a:gd name="connsiteY1" fmla="*/ 2858456 h 3858584"/>
                  <a:gd name="connsiteX2" fmla="*/ 1686634 w 4234734"/>
                  <a:gd name="connsiteY2" fmla="*/ 2858456 h 3858584"/>
                  <a:gd name="connsiteX3" fmla="*/ 1686634 w 4234734"/>
                  <a:gd name="connsiteY3" fmla="*/ 1000124 h 3858584"/>
                  <a:gd name="connsiteX4" fmla="*/ 0 w 4234734"/>
                  <a:gd name="connsiteY4" fmla="*/ 1000124 h 3858584"/>
                  <a:gd name="connsiteX5" fmla="*/ 0 w 4234734"/>
                  <a:gd name="connsiteY5" fmla="*/ 0 h 3858584"/>
                  <a:gd name="connsiteX6" fmla="*/ 1686634 w 4234734"/>
                  <a:gd name="connsiteY6" fmla="*/ 0 h 3858584"/>
                  <a:gd name="connsiteX7" fmla="*/ 2598898 w 4234734"/>
                  <a:gd name="connsiteY7" fmla="*/ 0 h 3858584"/>
                  <a:gd name="connsiteX8" fmla="*/ 4234734 w 4234734"/>
                  <a:gd name="connsiteY8" fmla="*/ 0 h 3858584"/>
                  <a:gd name="connsiteX9" fmla="*/ 4234734 w 4234734"/>
                  <a:gd name="connsiteY9" fmla="*/ 1000124 h 3858584"/>
                  <a:gd name="connsiteX10" fmla="*/ 2598898 w 4234734"/>
                  <a:gd name="connsiteY10" fmla="*/ 1000124 h 3858584"/>
                  <a:gd name="connsiteX11" fmla="*/ 2598898 w 4234734"/>
                  <a:gd name="connsiteY11" fmla="*/ 2858456 h 3858584"/>
                  <a:gd name="connsiteX12" fmla="*/ 4234734 w 4234734"/>
                  <a:gd name="connsiteY12" fmla="*/ 2858456 h 3858584"/>
                  <a:gd name="connsiteX13" fmla="*/ 4234734 w 4234734"/>
                  <a:gd name="connsiteY13" fmla="*/ 3858580 h 3858584"/>
                  <a:gd name="connsiteX14" fmla="*/ 2598898 w 4234734"/>
                  <a:gd name="connsiteY14" fmla="*/ 3858580 h 3858584"/>
                  <a:gd name="connsiteX15" fmla="*/ 2598898 w 4234734"/>
                  <a:gd name="connsiteY15" fmla="*/ 3858584 h 3858584"/>
                  <a:gd name="connsiteX16" fmla="*/ 1686634 w 4234734"/>
                  <a:gd name="connsiteY16" fmla="*/ 3858584 h 3858584"/>
                  <a:gd name="connsiteX17" fmla="*/ 1686634 w 4234734"/>
                  <a:gd name="connsiteY17" fmla="*/ 3858580 h 385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34734" h="3858584" fill="norm" stroke="1" extrusionOk="0">
                    <a:moveTo>
                      <a:pt x="0" y="3858580"/>
                    </a:moveTo>
                    <a:lnTo>
                      <a:pt x="0" y="2858456"/>
                    </a:lnTo>
                    <a:lnTo>
                      <a:pt x="1686634" y="2858456"/>
                    </a:lnTo>
                    <a:lnTo>
                      <a:pt x="1686634" y="1000124"/>
                    </a:lnTo>
                    <a:lnTo>
                      <a:pt x="0" y="1000124"/>
                    </a:lnTo>
                    <a:lnTo>
                      <a:pt x="0" y="0"/>
                    </a:lnTo>
                    <a:lnTo>
                      <a:pt x="1686634" y="0"/>
                    </a:lnTo>
                    <a:lnTo>
                      <a:pt x="2598898" y="0"/>
                    </a:lnTo>
                    <a:lnTo>
                      <a:pt x="4234734" y="0"/>
                    </a:lnTo>
                    <a:lnTo>
                      <a:pt x="4234734" y="1000124"/>
                    </a:lnTo>
                    <a:lnTo>
                      <a:pt x="2598898" y="1000124"/>
                    </a:lnTo>
                    <a:lnTo>
                      <a:pt x="2598898" y="2858456"/>
                    </a:lnTo>
                    <a:lnTo>
                      <a:pt x="4234734" y="2858456"/>
                    </a:lnTo>
                    <a:lnTo>
                      <a:pt x="4234734" y="3858580"/>
                    </a:lnTo>
                    <a:lnTo>
                      <a:pt x="2598898" y="3858580"/>
                    </a:lnTo>
                    <a:lnTo>
                      <a:pt x="2598898" y="3858584"/>
                    </a:lnTo>
                    <a:lnTo>
                      <a:pt x="1686634" y="3858584"/>
                    </a:lnTo>
                    <a:lnTo>
                      <a:pt x="1686634" y="38585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8" name="Полилиния 27"/>
              <p:cNvSpPr/>
              <p:nvPr/>
            </p:nvSpPr>
            <p:spPr bwMode="auto">
              <a:xfrm>
                <a:off x="40626060" y="9865190"/>
                <a:ext cx="3946824" cy="4234732"/>
              </a:xfrm>
              <a:custGeom>
                <a:avLst/>
                <a:gdLst>
                  <a:gd name="connsiteX0" fmla="*/ 0 w 3946824"/>
                  <a:gd name="connsiteY0" fmla="*/ 0 h 4234732"/>
                  <a:gd name="connsiteX1" fmla="*/ 987576 w 3946824"/>
                  <a:gd name="connsiteY1" fmla="*/ 0 h 4234732"/>
                  <a:gd name="connsiteX2" fmla="*/ 987576 w 3946824"/>
                  <a:gd name="connsiteY2" fmla="*/ 2777896 h 4234732"/>
                  <a:gd name="connsiteX3" fmla="*/ 2713536 w 3946824"/>
                  <a:gd name="connsiteY3" fmla="*/ 231822 h 4234732"/>
                  <a:gd name="connsiteX4" fmla="*/ 3169704 w 3946824"/>
                  <a:gd name="connsiteY4" fmla="*/ 840 h 4234732"/>
                  <a:gd name="connsiteX5" fmla="*/ 3924700 w 3946824"/>
                  <a:gd name="connsiteY5" fmla="*/ 24 h 4234732"/>
                  <a:gd name="connsiteX6" fmla="*/ 3924876 w 3946824"/>
                  <a:gd name="connsiteY6" fmla="*/ 0 h 4234732"/>
                  <a:gd name="connsiteX7" fmla="*/ 3924876 w 3946824"/>
                  <a:gd name="connsiteY7" fmla="*/ 24 h 4234732"/>
                  <a:gd name="connsiteX8" fmla="*/ 3946824 w 3946824"/>
                  <a:gd name="connsiteY8" fmla="*/ 0 h 4234732"/>
                  <a:gd name="connsiteX9" fmla="*/ 3924876 w 3946824"/>
                  <a:gd name="connsiteY9" fmla="*/ 32328 h 4234732"/>
                  <a:gd name="connsiteX10" fmla="*/ 3924876 w 3946824"/>
                  <a:gd name="connsiteY10" fmla="*/ 4234732 h 4234732"/>
                  <a:gd name="connsiteX11" fmla="*/ 2937300 w 3946824"/>
                  <a:gd name="connsiteY11" fmla="*/ 4234732 h 4234732"/>
                  <a:gd name="connsiteX12" fmla="*/ 2939404 w 3946824"/>
                  <a:gd name="connsiteY12" fmla="*/ 1483872 h 4234732"/>
                  <a:gd name="connsiteX13" fmla="*/ 1241580 w 3946824"/>
                  <a:gd name="connsiteY13" fmla="*/ 3984672 h 4234732"/>
                  <a:gd name="connsiteX14" fmla="*/ 794820 w 3946824"/>
                  <a:gd name="connsiteY14" fmla="*/ 4234704 h 4234732"/>
                  <a:gd name="connsiteX15" fmla="*/ 0 w 3946824"/>
                  <a:gd name="connsiteY15" fmla="*/ 4234732 h 4234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824" h="4234732" fill="norm" stroke="1" extrusionOk="0">
                    <a:moveTo>
                      <a:pt x="0" y="0"/>
                    </a:moveTo>
                    <a:lnTo>
                      <a:pt x="987576" y="0"/>
                    </a:lnTo>
                    <a:lnTo>
                      <a:pt x="987576" y="2777896"/>
                    </a:lnTo>
                    <a:lnTo>
                      <a:pt x="2713536" y="231822"/>
                    </a:lnTo>
                    <a:cubicBezTo>
                      <a:pt x="2804456" y="90534"/>
                      <a:pt x="2944756" y="8776"/>
                      <a:pt x="3169704" y="840"/>
                    </a:cubicBezTo>
                    <a:lnTo>
                      <a:pt x="3924700" y="24"/>
                    </a:lnTo>
                    <a:lnTo>
                      <a:pt x="3924876" y="0"/>
                    </a:lnTo>
                    <a:lnTo>
                      <a:pt x="3924876" y="24"/>
                    </a:lnTo>
                    <a:lnTo>
                      <a:pt x="3946824" y="0"/>
                    </a:lnTo>
                    <a:lnTo>
                      <a:pt x="3924876" y="32328"/>
                    </a:lnTo>
                    <a:lnTo>
                      <a:pt x="3924876" y="4234732"/>
                    </a:lnTo>
                    <a:lnTo>
                      <a:pt x="2937300" y="4234732"/>
                    </a:lnTo>
                    <a:lnTo>
                      <a:pt x="2939404" y="1483872"/>
                    </a:lnTo>
                    <a:lnTo>
                      <a:pt x="1241580" y="3984672"/>
                    </a:lnTo>
                    <a:cubicBezTo>
                      <a:pt x="1158500" y="4125164"/>
                      <a:pt x="983712" y="4232324"/>
                      <a:pt x="794820" y="4234704"/>
                    </a:cubicBezTo>
                    <a:lnTo>
                      <a:pt x="0" y="4234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 bIns="45720" compatLnSpc="1" forceAA="0" fromWordArt="0" horzOverflow="overflow" lIns="91440" numCol="1" rIns="91440" rot="0" rtlCol="0" spcCol="0" spcFirstLastPara="0" tIns="45720" vert="horz" vertOverflow="overflow" wrap="square">
                <a:prstTxWarp prst="textNoShape"/>
                <a:noAutofit/>
              </a:bodyPr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619" name="Полилиния 28"/>
              <p:cNvSpPr/>
              <p:nvPr/>
            </p:nvSpPr>
            <p:spPr bwMode="auto">
              <a:xfrm rot="16199998" flipV="1">
                <a:off x="44912591" y="10131383"/>
                <a:ext cx="4253980" cy="3683096"/>
              </a:xfrm>
              <a:custGeom>
                <a:avLst/>
                <a:gdLst>
                  <a:gd name="connsiteX0" fmla="*/ 4253980 w 4253980"/>
                  <a:gd name="connsiteY0" fmla="*/ 3357656 h 3683096"/>
                  <a:gd name="connsiteX1" fmla="*/ 4253980 w 4253980"/>
                  <a:gd name="connsiteY1" fmla="*/ 3283048 h 3683096"/>
                  <a:gd name="connsiteX2" fmla="*/ 4253980 w 4253980"/>
                  <a:gd name="connsiteY2" fmla="*/ 3225852 h 3683096"/>
                  <a:gd name="connsiteX3" fmla="*/ 4253980 w 4253980"/>
                  <a:gd name="connsiteY3" fmla="*/ 3008412 h 3683096"/>
                  <a:gd name="connsiteX4" fmla="*/ 4253980 w 4253980"/>
                  <a:gd name="connsiteY4" fmla="*/ 2682968 h 3683096"/>
                  <a:gd name="connsiteX5" fmla="*/ 4253980 w 4253980"/>
                  <a:gd name="connsiteY5" fmla="*/ 0 h 3683096"/>
                  <a:gd name="connsiteX6" fmla="*/ 3884858 w 4253980"/>
                  <a:gd name="connsiteY6" fmla="*/ 101600 h 3683096"/>
                  <a:gd name="connsiteX7" fmla="*/ 3367332 w 4253980"/>
                  <a:gd name="connsiteY7" fmla="*/ 447676 h 3683096"/>
                  <a:gd name="connsiteX8" fmla="*/ 3369520 w 4253980"/>
                  <a:gd name="connsiteY8" fmla="*/ 2680012 h 3683096"/>
                  <a:gd name="connsiteX9" fmla="*/ 2521224 w 4253980"/>
                  <a:gd name="connsiteY9" fmla="*/ 2680012 h 3683096"/>
                  <a:gd name="connsiteX10" fmla="*/ 2521224 w 4253980"/>
                  <a:gd name="connsiteY10" fmla="*/ 356704 h 3683096"/>
                  <a:gd name="connsiteX11" fmla="*/ 1713508 w 4253980"/>
                  <a:gd name="connsiteY11" fmla="*/ 356704 h 3683096"/>
                  <a:gd name="connsiteX12" fmla="*/ 1713508 w 4253980"/>
                  <a:gd name="connsiteY12" fmla="*/ 2680012 h 3683096"/>
                  <a:gd name="connsiteX13" fmla="*/ 884464 w 4253980"/>
                  <a:gd name="connsiteY13" fmla="*/ 2680012 h 3683096"/>
                  <a:gd name="connsiteX14" fmla="*/ 886648 w 4253980"/>
                  <a:gd name="connsiteY14" fmla="*/ 447676 h 3683096"/>
                  <a:gd name="connsiteX15" fmla="*/ 369120 w 4253980"/>
                  <a:gd name="connsiteY15" fmla="*/ 101600 h 3683096"/>
                  <a:gd name="connsiteX16" fmla="*/ 0 w 4253980"/>
                  <a:gd name="connsiteY16" fmla="*/ 0 h 3683096"/>
                  <a:gd name="connsiteX17" fmla="*/ 0 w 4253980"/>
                  <a:gd name="connsiteY17" fmla="*/ 2682968 h 3683096"/>
                  <a:gd name="connsiteX18" fmla="*/ 0 w 4253980"/>
                  <a:gd name="connsiteY18" fmla="*/ 3008412 h 3683096"/>
                  <a:gd name="connsiteX19" fmla="*/ 0 w 4253980"/>
                  <a:gd name="connsiteY19" fmla="*/ 3225852 h 3683096"/>
                  <a:gd name="connsiteX20" fmla="*/ 0 w 4253980"/>
                  <a:gd name="connsiteY20" fmla="*/ 3283048 h 3683096"/>
                  <a:gd name="connsiteX21" fmla="*/ 0 w 4253980"/>
                  <a:gd name="connsiteY21" fmla="*/ 3357656 h 3683096"/>
                  <a:gd name="connsiteX22" fmla="*/ 327472 w 4253980"/>
                  <a:gd name="connsiteY22" fmla="*/ 3683096 h 3683096"/>
                  <a:gd name="connsiteX23" fmla="*/ 365424 w 4253980"/>
                  <a:gd name="connsiteY23" fmla="*/ 3683096 h 3683096"/>
                  <a:gd name="connsiteX24" fmla="*/ 1713508 w 4253980"/>
                  <a:gd name="connsiteY24" fmla="*/ 3683096 h 3683096"/>
                  <a:gd name="connsiteX25" fmla="*/ 2521224 w 4253980"/>
                  <a:gd name="connsiteY25" fmla="*/ 3683096 h 3683096"/>
                  <a:gd name="connsiteX26" fmla="*/ 3888556 w 4253980"/>
                  <a:gd name="connsiteY26" fmla="*/ 3683096 h 3683096"/>
                  <a:gd name="connsiteX27" fmla="*/ 3926508 w 4253980"/>
                  <a:gd name="connsiteY27" fmla="*/ 3683096 h 3683096"/>
                  <a:gd name="connsiteX28" fmla="*/ 4253980 w 4253980"/>
                  <a:gd name="connsiteY28" fmla="*/ 3357656 h 3683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253980" h="3683096" fill="norm" stroke="1" extrusionOk="0">
                    <a:moveTo>
                      <a:pt x="4253980" y="3357656"/>
                    </a:moveTo>
                    <a:lnTo>
                      <a:pt x="4253980" y="3283048"/>
                    </a:lnTo>
                    <a:lnTo>
                      <a:pt x="4253980" y="3225852"/>
                    </a:lnTo>
                    <a:lnTo>
                      <a:pt x="4253980" y="3008412"/>
                    </a:lnTo>
                    <a:lnTo>
                      <a:pt x="4253980" y="2682968"/>
                    </a:lnTo>
                    <a:lnTo>
                      <a:pt x="4253980" y="0"/>
                    </a:lnTo>
                    <a:cubicBezTo>
                      <a:pt x="4017838" y="82020"/>
                      <a:pt x="4035816" y="68264"/>
                      <a:pt x="3884858" y="101600"/>
                    </a:cubicBezTo>
                    <a:cubicBezTo>
                      <a:pt x="3733898" y="134936"/>
                      <a:pt x="3380038" y="164572"/>
                      <a:pt x="3367332" y="447676"/>
                    </a:cubicBezTo>
                    <a:lnTo>
                      <a:pt x="3369520" y="2680012"/>
                    </a:lnTo>
                    <a:lnTo>
                      <a:pt x="2521224" y="2680012"/>
                    </a:lnTo>
                    <a:lnTo>
                      <a:pt x="2521224" y="356704"/>
                    </a:lnTo>
                    <a:lnTo>
                      <a:pt x="1713508" y="356704"/>
                    </a:lnTo>
                    <a:lnTo>
                      <a:pt x="1713508" y="2680012"/>
                    </a:lnTo>
                    <a:lnTo>
                      <a:pt x="884464" y="2680012"/>
                    </a:lnTo>
                    <a:lnTo>
                      <a:pt x="886648" y="447676"/>
                    </a:lnTo>
                    <a:cubicBezTo>
                      <a:pt x="873944" y="164572"/>
                      <a:pt x="520080" y="134936"/>
                      <a:pt x="369120" y="101600"/>
                    </a:cubicBezTo>
                    <a:cubicBezTo>
                      <a:pt x="218164" y="68264"/>
                      <a:pt x="236144" y="82020"/>
                      <a:pt x="0" y="0"/>
                    </a:cubicBezTo>
                    <a:lnTo>
                      <a:pt x="0" y="2682968"/>
                    </a:lnTo>
                    <a:lnTo>
                      <a:pt x="0" y="3008412"/>
                    </a:lnTo>
                    <a:lnTo>
                      <a:pt x="0" y="3225852"/>
                    </a:lnTo>
                    <a:lnTo>
                      <a:pt x="0" y="3283048"/>
                    </a:lnTo>
                    <a:lnTo>
                      <a:pt x="0" y="3357656"/>
                    </a:lnTo>
                    <a:cubicBezTo>
                      <a:pt x="0" y="3537392"/>
                      <a:pt x="146612" y="3683096"/>
                      <a:pt x="327472" y="3683096"/>
                    </a:cubicBezTo>
                    <a:lnTo>
                      <a:pt x="365424" y="3683096"/>
                    </a:lnTo>
                    <a:lnTo>
                      <a:pt x="1713508" y="3683096"/>
                    </a:lnTo>
                    <a:lnTo>
                      <a:pt x="2521224" y="3683096"/>
                    </a:lnTo>
                    <a:lnTo>
                      <a:pt x="3888556" y="3683096"/>
                    </a:lnTo>
                    <a:lnTo>
                      <a:pt x="3926508" y="3683096"/>
                    </a:lnTo>
                    <a:cubicBezTo>
                      <a:pt x="4107366" y="3683096"/>
                      <a:pt x="4253980" y="3537392"/>
                      <a:pt x="4253980" y="33576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400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1800" i="0" lang="ru-RU" spc="0" strike="noStrike" u="none">
                  <a:ln>
                    <a:noFill/>
                  </a:ln>
                  <a:solidFill>
                    <a:srgbClr val="FFFFFF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48620" name="Полилиния 12"/>
            <p:cNvSpPr/>
            <p:nvPr userDrawn="1"/>
          </p:nvSpPr>
          <p:spPr bwMode="auto">
            <a:xfrm>
              <a:off x="2645334" y="2687428"/>
              <a:ext cx="1874680" cy="1885108"/>
            </a:xfrm>
            <a:custGeom>
              <a:avLst/>
              <a:gdLst>
                <a:gd name="connsiteX0" fmla="*/ 4233677 w 9528313"/>
                <a:gd name="connsiteY0" fmla="*/ 2531991 h 9581321"/>
                <a:gd name="connsiteX1" fmla="*/ 5718858 w 9528313"/>
                <a:gd name="connsiteY1" fmla="*/ 4514968 h 9581321"/>
                <a:gd name="connsiteX2" fmla="*/ 5739270 w 9528313"/>
                <a:gd name="connsiteY2" fmla="*/ 4645364 h 9581321"/>
                <a:gd name="connsiteX3" fmla="*/ 5732912 w 9528313"/>
                <a:gd name="connsiteY3" fmla="*/ 4671943 h 9581321"/>
                <a:gd name="connsiteX4" fmla="*/ 5739635 w 9528313"/>
                <a:gd name="connsiteY4" fmla="*/ 4678401 h 9581321"/>
                <a:gd name="connsiteX5" fmla="*/ 5682764 w 9528313"/>
                <a:gd name="connsiteY5" fmla="*/ 4938439 h 9581321"/>
                <a:gd name="connsiteX6" fmla="*/ 4180337 w 9528313"/>
                <a:gd name="connsiteY6" fmla="*/ 7054461 h 9581321"/>
                <a:gd name="connsiteX7" fmla="*/ 2964947 w 9528313"/>
                <a:gd name="connsiteY7" fmla="*/ 4791321 h 9581321"/>
                <a:gd name="connsiteX8" fmla="*/ 4233677 w 9528313"/>
                <a:gd name="connsiteY8" fmla="*/ 2531991 h 9581321"/>
                <a:gd name="connsiteX9" fmla="*/ 3886067 w 9528313"/>
                <a:gd name="connsiteY9" fmla="*/ 1695196 h 9581321"/>
                <a:gd name="connsiteX10" fmla="*/ 1258142 w 9528313"/>
                <a:gd name="connsiteY10" fmla="*/ 4762068 h 9581321"/>
                <a:gd name="connsiteX11" fmla="*/ 3775584 w 9528313"/>
                <a:gd name="connsiteY11" fmla="*/ 7834112 h 9581321"/>
                <a:gd name="connsiteX12" fmla="*/ 6114679 w 9528313"/>
                <a:gd name="connsiteY12" fmla="*/ 6868561 h 9581321"/>
                <a:gd name="connsiteX13" fmla="*/ 6263521 w 9528313"/>
                <a:gd name="connsiteY13" fmla="*/ 6691616 h 9581321"/>
                <a:gd name="connsiteX14" fmla="*/ 6310292 w 9528313"/>
                <a:gd name="connsiteY14" fmla="*/ 6814783 h 9581321"/>
                <a:gd name="connsiteX15" fmla="*/ 7425188 w 9528313"/>
                <a:gd name="connsiteY15" fmla="*/ 7802493 h 9581321"/>
                <a:gd name="connsiteX16" fmla="*/ 8403088 w 9528313"/>
                <a:gd name="connsiteY16" fmla="*/ 5999093 h 9581321"/>
                <a:gd name="connsiteX17" fmla="*/ 7812538 w 9528313"/>
                <a:gd name="connsiteY17" fmla="*/ 5999093 h 9581321"/>
                <a:gd name="connsiteX18" fmla="*/ 7442650 w 9528313"/>
                <a:gd name="connsiteY18" fmla="*/ 6349137 h 9581321"/>
                <a:gd name="connsiteX19" fmla="*/ 7051331 w 9528313"/>
                <a:gd name="connsiteY19" fmla="*/ 6062593 h 9581321"/>
                <a:gd name="connsiteX20" fmla="*/ 6964982 w 9528313"/>
                <a:gd name="connsiteY20" fmla="*/ 5433137 h 9581321"/>
                <a:gd name="connsiteX21" fmla="*/ 6967550 w 9528313"/>
                <a:gd name="connsiteY21" fmla="*/ 5368725 h 9581321"/>
                <a:gd name="connsiteX22" fmla="*/ 7980812 w 9528313"/>
                <a:gd name="connsiteY22" fmla="*/ 1865243 h 9581321"/>
                <a:gd name="connsiteX23" fmla="*/ 6402837 w 9528313"/>
                <a:gd name="connsiteY23" fmla="*/ 1871593 h 9581321"/>
                <a:gd name="connsiteX24" fmla="*/ 6114032 w 9528313"/>
                <a:gd name="connsiteY24" fmla="*/ 3078825 h 9581321"/>
                <a:gd name="connsiteX25" fmla="*/ 6107325 w 9528313"/>
                <a:gd name="connsiteY25" fmla="*/ 3062627 h 9581321"/>
                <a:gd name="connsiteX26" fmla="*/ 3886067 w 9528313"/>
                <a:gd name="connsiteY26" fmla="*/ 1695196 h 9581321"/>
                <a:gd name="connsiteX27" fmla="*/ 2780838 w 9528313"/>
                <a:gd name="connsiteY27" fmla="*/ 0 h 9581321"/>
                <a:gd name="connsiteX28" fmla="*/ 6747475 w 9528313"/>
                <a:gd name="connsiteY28" fmla="*/ 0 h 9581321"/>
                <a:gd name="connsiteX29" fmla="*/ 9528313 w 9528313"/>
                <a:gd name="connsiteY29" fmla="*/ 2780838 h 9581321"/>
                <a:gd name="connsiteX30" fmla="*/ 9528313 w 9528313"/>
                <a:gd name="connsiteY30" fmla="*/ 6800483 h 9581321"/>
                <a:gd name="connsiteX31" fmla="*/ 6747475 w 9528313"/>
                <a:gd name="connsiteY31" fmla="*/ 9581321 h 9581321"/>
                <a:gd name="connsiteX32" fmla="*/ 2780838 w 9528313"/>
                <a:gd name="connsiteY32" fmla="*/ 9581321 h 9581321"/>
                <a:gd name="connsiteX33" fmla="*/ 0 w 9528313"/>
                <a:gd name="connsiteY33" fmla="*/ 6800483 h 9581321"/>
                <a:gd name="connsiteX34" fmla="*/ 0 w 9528313"/>
                <a:gd name="connsiteY34" fmla="*/ 2780838 h 9581321"/>
                <a:gd name="connsiteX35" fmla="*/ 2780838 w 9528313"/>
                <a:gd name="connsiteY35" fmla="*/ 0 h 958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528313" h="9581321" fill="norm" stroke="1" extrusionOk="0">
                  <a:moveTo>
                    <a:pt x="4233677" y="2531991"/>
                  </a:moveTo>
                  <a:cubicBezTo>
                    <a:pt x="5024847" y="2519490"/>
                    <a:pt x="5573800" y="3730913"/>
                    <a:pt x="5718858" y="4514968"/>
                  </a:cubicBezTo>
                  <a:lnTo>
                    <a:pt x="5739270" y="4645364"/>
                  </a:lnTo>
                  <a:lnTo>
                    <a:pt x="5732912" y="4671943"/>
                  </a:lnTo>
                  <a:lnTo>
                    <a:pt x="5739635" y="4678401"/>
                  </a:lnTo>
                  <a:lnTo>
                    <a:pt x="5682764" y="4938439"/>
                  </a:lnTo>
                  <a:cubicBezTo>
                    <a:pt x="5371780" y="6267532"/>
                    <a:pt x="4871495" y="7063391"/>
                    <a:pt x="4180337" y="7054461"/>
                  </a:cubicBezTo>
                  <a:cubicBezTo>
                    <a:pt x="3443102" y="7044936"/>
                    <a:pt x="2971297" y="6086086"/>
                    <a:pt x="2964947" y="4791321"/>
                  </a:cubicBezTo>
                  <a:cubicBezTo>
                    <a:pt x="2958597" y="3496556"/>
                    <a:pt x="3389762" y="2545326"/>
                    <a:pt x="4233677" y="2531991"/>
                  </a:cubicBezTo>
                  <a:close/>
                  <a:moveTo>
                    <a:pt x="3886067" y="1695196"/>
                  </a:moveTo>
                  <a:cubicBezTo>
                    <a:pt x="2702750" y="1713167"/>
                    <a:pt x="1244989" y="3004521"/>
                    <a:pt x="1258142" y="4762068"/>
                  </a:cubicBezTo>
                  <a:cubicBezTo>
                    <a:pt x="1271295" y="6519615"/>
                    <a:pt x="2602188" y="7825590"/>
                    <a:pt x="3775584" y="7834112"/>
                  </a:cubicBezTo>
                  <a:cubicBezTo>
                    <a:pt x="5068991" y="7843505"/>
                    <a:pt x="5687829" y="7351940"/>
                    <a:pt x="6114679" y="6868561"/>
                  </a:cubicBezTo>
                  <a:lnTo>
                    <a:pt x="6263521" y="6691616"/>
                  </a:lnTo>
                  <a:lnTo>
                    <a:pt x="6310292" y="6814783"/>
                  </a:lnTo>
                  <a:cubicBezTo>
                    <a:pt x="6490696" y="7245711"/>
                    <a:pt x="6853820" y="7811753"/>
                    <a:pt x="7425188" y="7802493"/>
                  </a:cubicBezTo>
                  <a:cubicBezTo>
                    <a:pt x="8078180" y="7791910"/>
                    <a:pt x="8575596" y="7406676"/>
                    <a:pt x="8403088" y="5999093"/>
                  </a:cubicBezTo>
                  <a:lnTo>
                    <a:pt x="7812538" y="5999093"/>
                  </a:lnTo>
                  <a:cubicBezTo>
                    <a:pt x="7749302" y="6103074"/>
                    <a:pt x="7636193" y="6348079"/>
                    <a:pt x="7442650" y="6349137"/>
                  </a:cubicBezTo>
                  <a:cubicBezTo>
                    <a:pt x="7249107" y="6350195"/>
                    <a:pt x="7130441" y="6227825"/>
                    <a:pt x="7051331" y="6062593"/>
                  </a:cubicBezTo>
                  <a:cubicBezTo>
                    <a:pt x="6982110" y="5918015"/>
                    <a:pt x="6961303" y="5625155"/>
                    <a:pt x="6964982" y="5433137"/>
                  </a:cubicBezTo>
                  <a:lnTo>
                    <a:pt x="6967550" y="5368725"/>
                  </a:lnTo>
                  <a:lnTo>
                    <a:pt x="7980812" y="1865243"/>
                  </a:lnTo>
                  <a:lnTo>
                    <a:pt x="6402837" y="1871593"/>
                  </a:lnTo>
                  <a:lnTo>
                    <a:pt x="6114032" y="3078825"/>
                  </a:lnTo>
                  <a:lnTo>
                    <a:pt x="6107325" y="3062627"/>
                  </a:lnTo>
                  <a:cubicBezTo>
                    <a:pt x="5646781" y="2031030"/>
                    <a:pt x="4710066" y="1682683"/>
                    <a:pt x="3886067" y="1695196"/>
                  </a:cubicBezTo>
                  <a:close/>
                  <a:moveTo>
                    <a:pt x="2780838" y="0"/>
                  </a:moveTo>
                  <a:lnTo>
                    <a:pt x="6747475" y="0"/>
                  </a:lnTo>
                  <a:cubicBezTo>
                    <a:pt x="8283289" y="0"/>
                    <a:pt x="9528313" y="1245024"/>
                    <a:pt x="9528313" y="2780838"/>
                  </a:cubicBezTo>
                  <a:lnTo>
                    <a:pt x="9528313" y="6800483"/>
                  </a:lnTo>
                  <a:cubicBezTo>
                    <a:pt x="9528313" y="8336297"/>
                    <a:pt x="8283289" y="9581321"/>
                    <a:pt x="6747475" y="9581321"/>
                  </a:cubicBezTo>
                  <a:lnTo>
                    <a:pt x="2780838" y="9581321"/>
                  </a:lnTo>
                  <a:cubicBezTo>
                    <a:pt x="1245024" y="9581321"/>
                    <a:pt x="0" y="8336297"/>
                    <a:pt x="0" y="6800483"/>
                  </a:cubicBezTo>
                  <a:lnTo>
                    <a:pt x="0" y="2780838"/>
                  </a:lnTo>
                  <a:cubicBezTo>
                    <a:pt x="0" y="1245024"/>
                    <a:pt x="1245024" y="0"/>
                    <a:pt x="278083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400" indent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="0" cap="none" sz="1800" i="0" lang="ru-RU" spc="0" strike="noStrike" u="none">
                <a:ln>
                  <a:noFill/>
                </a:ln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48621" name="Заголовок 6"/>
          <p:cNvSpPr txBox="1"/>
          <p:nvPr/>
        </p:nvSpPr>
        <p:spPr bwMode="auto">
          <a:xfrm>
            <a:off x="672673" y="5987013"/>
            <a:ext cx="3816200" cy="615553"/>
          </a:xfrm>
          <a:prstGeom prst="rect"/>
        </p:spPr>
        <p:txBody>
          <a:bodyPr anchor="t" bIns="0" lIns="0" rIns="0" tIns="0" wrap="square">
            <a:spAutoFit/>
          </a:bodyPr>
          <a:lstStyle>
            <a:lvl1pPr algn="l" defTabSz="914400">
              <a:lnSpc>
                <a:spcPct val="80000"/>
              </a:lnSpc>
              <a:spcBef>
                <a:spcPts val="0"/>
              </a:spcBef>
              <a:buNone/>
              <a:defRPr sz="11500">
                <a:solidFill>
                  <a:schemeClr val="tx2">
                    <a:lumMod val="60000"/>
                    <a:lumOff val="40000"/>
                  </a:schemeClr>
                </a:solidFill>
                <a:latin typeface="KievitPro-Bold"/>
                <a:ea typeface="+mj-ea"/>
                <a:cs typeface="+mj-cs"/>
              </a:defRPr>
            </a:lvl1pPr>
          </a:lstStyle>
          <a:p>
            <a:pPr algn="l"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b="0" cap="none" sz="2000" i="0" lang="ru-RU" spc="0" strike="noStrike" u="none">
                <a:ln>
                  <a:noFill/>
                </a:ln>
                <a:solidFill>
                  <a:srgbClr val="FFFFFF"/>
                </a:solidFill>
                <a:latin typeface="Akrobat"/>
              </a:rPr>
              <a:t>Калининград</a:t>
            </a:r>
          </a:p>
          <a:p>
            <a:pPr algn="l"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000" lang="ru-RU">
                <a:solidFill>
                  <a:srgbClr val="FFFFFF"/>
                </a:solidFill>
                <a:latin typeface="Akrobat"/>
              </a:rPr>
              <a:t>ноябрь 2025</a:t>
            </a:r>
            <a:endParaRPr b="0" cap="none" sz="2000" i="0" lang="ru-RU" spc="0" strike="noStrike" u="none">
              <a:ln>
                <a:noFill/>
              </a:ln>
              <a:solidFill>
                <a:srgbClr val="FFFFFF"/>
              </a:solidFill>
              <a:latin typeface="Akrobat"/>
            </a:endParaRPr>
          </a:p>
        </p:txBody>
      </p:sp>
      <p:sp>
        <p:nvSpPr>
          <p:cNvPr id="1048622" name="Заголовок 6"/>
          <p:cNvSpPr txBox="1"/>
          <p:nvPr/>
        </p:nvSpPr>
        <p:spPr bwMode="auto">
          <a:xfrm>
            <a:off x="64822" y="2110060"/>
            <a:ext cx="5031901" cy="2983230"/>
          </a:xfrm>
          <a:prstGeom prst="rect"/>
        </p:spPr>
        <p:txBody>
          <a:bodyPr anchor="t" bIns="0" lIns="0" rIns="0" tIns="0" wrap="square">
            <a:spAutoFit/>
          </a:bodyPr>
          <a:lstStyle>
            <a:lvl1pPr algn="l" defTabSz="914400">
              <a:lnSpc>
                <a:spcPct val="80000"/>
              </a:lnSpc>
              <a:spcBef>
                <a:spcPts val="0"/>
              </a:spcBef>
              <a:buNone/>
              <a:defRPr sz="11500">
                <a:solidFill>
                  <a:schemeClr val="tx2">
                    <a:lumMod val="60000"/>
                    <a:lumOff val="40000"/>
                  </a:schemeClr>
                </a:solidFill>
                <a:latin typeface="KievitPro-Bold"/>
                <a:ea typeface="+mj-ea"/>
                <a:cs typeface="+mj-cs"/>
              </a:defRPr>
            </a:lvl1pPr>
          </a:lstStyle>
          <a:p>
            <a:pPr algn="l" defTabSz="914400" indent="-571500" lvl="0" marL="57150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</a:pPr>
            <a:r>
              <a:rPr b="1" sz="3200" lang="ru-RU">
                <a:solidFill>
                  <a:srgbClr val="FFFFFF"/>
                </a:solidFill>
                <a:latin typeface="Akrobat Bold"/>
              </a:rPr>
              <a:t>Роль ДМС в решении </a:t>
            </a:r>
            <a:r>
              <a:rPr b="1" sz="3200" lang="en-US">
                <a:solidFill>
                  <a:srgbClr val="FFFFFF"/>
                </a:solidFill>
                <a:latin typeface="Akrobat Bold"/>
              </a:rPr>
              <a:t>HR </a:t>
            </a:r>
            <a:r>
              <a:rPr b="1" sz="3200" lang="ru-RU">
                <a:solidFill>
                  <a:srgbClr val="FFFFFF"/>
                </a:solidFill>
                <a:latin typeface="Akrobat Bold"/>
              </a:rPr>
              <a:t>задач</a:t>
            </a:r>
          </a:p>
          <a:p>
            <a:pPr algn="l" defTabSz="914400" indent="-571500" lvl="0" marL="57150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</a:pPr>
            <a:endParaRPr b="1" sz="3200" lang="ru-RU">
              <a:solidFill>
                <a:srgbClr val="FFFFFF"/>
              </a:solidFill>
              <a:latin typeface="Akrobat Bold"/>
            </a:endParaRPr>
          </a:p>
          <a:p>
            <a:pPr algn="l" defTabSz="914400" indent="-571500" lvl="0" marL="57150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</a:pPr>
            <a:r>
              <a:rPr b="1" cap="none" sz="3200" i="0" lang="ru-RU" spc="0" strike="noStrike" u="none">
                <a:ln>
                  <a:noFill/>
                </a:ln>
                <a:solidFill>
                  <a:srgbClr val="FFFFFF"/>
                </a:solidFill>
                <a:latin typeface="Akrobat Bold"/>
              </a:rPr>
              <a:t>Зачем работодателю заботиться о сотрудниках</a:t>
            </a:r>
          </a:p>
          <a:p>
            <a:pPr algn="l" defTabSz="914400" lv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b="1" cap="none" sz="2800" i="0" lang="ru-RU" spc="0" strike="noStrike" u="none">
              <a:ln>
                <a:noFill/>
              </a:ln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9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05" name="Прямоугольник 1"/>
          <p:cNvSpPr/>
          <p:nvPr/>
        </p:nvSpPr>
        <p:spPr bwMode="auto">
          <a:xfrm flipH="0" flipV="0">
            <a:off x="616171" y="642830"/>
            <a:ext cx="10146477" cy="518519"/>
          </a:xfrm>
          <a:prstGeom prst="rect"/>
        </p:spPr>
        <p:txBody>
          <a:bodyPr wrap="square">
            <a:spAutoFit/>
          </a:bodyPr>
          <a:p>
            <a:r>
              <a:rPr b="1" sz="2800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Ключевые вызовы для </a:t>
            </a:r>
            <a:r>
              <a:rPr b="1" sz="2800" lang="en-US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HR-</a:t>
            </a:r>
            <a:r>
              <a:rPr b="1" sz="2800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подразделений сегодня</a:t>
            </a:r>
          </a:p>
        </p:txBody>
      </p:sp>
      <p:sp>
        <p:nvSpPr>
          <p:cNvPr id="1048906" name="Прямоугольник 2"/>
          <p:cNvSpPr/>
          <p:nvPr/>
        </p:nvSpPr>
        <p:spPr bwMode="auto">
          <a:xfrm>
            <a:off x="2331843" y="1770064"/>
            <a:ext cx="8497201" cy="369332"/>
          </a:xfrm>
          <a:prstGeom prst="rect"/>
        </p:spPr>
        <p:txBody>
          <a:bodyPr wrap="square">
            <a:spAutoFit/>
          </a:bodyPr>
          <a:p>
            <a:r>
              <a:rPr lang="ru-RU">
                <a:solidFill>
                  <a:srgbClr val="5B6770"/>
                </a:solidFill>
                <a:latin typeface="Akrobat"/>
              </a:rPr>
              <a:t>Дефицит кадров на рынке труда: </a:t>
            </a:r>
            <a:r>
              <a:rPr lang="ru-RU">
                <a:solidFill>
                  <a:srgbClr val="C00000"/>
                </a:solidFill>
                <a:latin typeface="Akrobat"/>
              </a:rPr>
              <a:t>тотальное удержание</a:t>
            </a:r>
          </a:p>
        </p:txBody>
      </p:sp>
      <p:sp>
        <p:nvSpPr>
          <p:cNvPr id="1048907" name="Прямоугольник 3"/>
          <p:cNvSpPr/>
          <p:nvPr/>
        </p:nvSpPr>
        <p:spPr bwMode="auto">
          <a:xfrm>
            <a:off x="2331843" y="3113848"/>
            <a:ext cx="8258572" cy="923330"/>
          </a:xfrm>
          <a:prstGeom prst="rect"/>
        </p:spPr>
        <p:txBody>
          <a:bodyPr wrap="square">
            <a:spAutoFit/>
          </a:bodyPr>
          <a:p>
            <a:r>
              <a:rPr lang="ru-RU">
                <a:solidFill>
                  <a:srgbClr val="5B6770"/>
                </a:solidFill>
                <a:latin typeface="Akrobat"/>
              </a:rPr>
              <a:t>Изменение ожиданий сотрудников от работы и работодателя: рост тревожности и стресса, повышение важности нематериальных аспектов труда. </a:t>
            </a:r>
            <a:r>
              <a:rPr lang="ru-RU">
                <a:solidFill>
                  <a:srgbClr val="C00000"/>
                </a:solidFill>
                <a:latin typeface="Akrobat"/>
              </a:rPr>
              <a:t>Забота о сотрудниках</a:t>
            </a:r>
          </a:p>
          <a:p>
            <a:endParaRPr b="1" lang="ru-RU">
              <a:latin typeface="Calibri"/>
            </a:endParaRPr>
          </a:p>
        </p:txBody>
      </p:sp>
      <p:sp>
        <p:nvSpPr>
          <p:cNvPr id="1048908" name="Прямоугольник 4"/>
          <p:cNvSpPr/>
          <p:nvPr/>
        </p:nvSpPr>
        <p:spPr bwMode="auto">
          <a:xfrm>
            <a:off x="2331843" y="4681849"/>
            <a:ext cx="7991476" cy="369332"/>
          </a:xfrm>
          <a:prstGeom prst="rect"/>
        </p:spPr>
        <p:txBody>
          <a:bodyPr wrap="square">
            <a:spAutoFit/>
          </a:bodyPr>
          <a:p>
            <a:r>
              <a:rPr lang="ru-RU">
                <a:solidFill>
                  <a:srgbClr val="5B6770"/>
                </a:solidFill>
                <a:latin typeface="Akrobat"/>
              </a:rPr>
              <a:t>Акцент на повышении </a:t>
            </a:r>
            <a:r>
              <a:rPr lang="ru-RU">
                <a:solidFill>
                  <a:srgbClr val="C00000"/>
                </a:solidFill>
                <a:latin typeface="Akrobat"/>
              </a:rPr>
              <a:t>операционной эффективности </a:t>
            </a:r>
            <a:r>
              <a:rPr lang="ru-RU">
                <a:solidFill>
                  <a:srgbClr val="5B6770"/>
                </a:solidFill>
                <a:latin typeface="Akrobat"/>
              </a:rPr>
              <a:t>и </a:t>
            </a:r>
            <a:r>
              <a:rPr lang="ru-RU">
                <a:solidFill>
                  <a:srgbClr val="C00000"/>
                </a:solidFill>
                <a:latin typeface="Akrobat"/>
              </a:rPr>
              <a:t>производительности</a:t>
            </a:r>
            <a:r>
              <a:rPr lang="ru-RU">
                <a:solidFill>
                  <a:srgbClr val="5B6770"/>
                </a:solidFill>
                <a:latin typeface="Akrobat"/>
              </a:rPr>
              <a:t> труда</a:t>
            </a:r>
          </a:p>
        </p:txBody>
      </p:sp>
      <p:sp>
        <p:nvSpPr>
          <p:cNvPr id="1048909" name="Прямоугольник 11"/>
          <p:cNvSpPr/>
          <p:nvPr/>
        </p:nvSpPr>
        <p:spPr bwMode="auto">
          <a:xfrm>
            <a:off x="2152649" y="1588071"/>
            <a:ext cx="8518700" cy="755079"/>
          </a:xfrm>
          <a:prstGeom prst="rect"/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910" name="Прямоугольник 12"/>
          <p:cNvSpPr/>
          <p:nvPr/>
        </p:nvSpPr>
        <p:spPr bwMode="auto">
          <a:xfrm flipH="0" flipV="0">
            <a:off x="2159089" y="3035491"/>
            <a:ext cx="8518699" cy="1001685"/>
          </a:xfrm>
          <a:prstGeom prst="rect"/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911" name="Прямоугольник 13"/>
          <p:cNvSpPr/>
          <p:nvPr/>
        </p:nvSpPr>
        <p:spPr bwMode="auto">
          <a:xfrm>
            <a:off x="2222109" y="4681848"/>
            <a:ext cx="8540541" cy="755079"/>
          </a:xfrm>
          <a:prstGeom prst="rect"/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912" name="Овал 16"/>
          <p:cNvSpPr/>
          <p:nvPr/>
        </p:nvSpPr>
        <p:spPr bwMode="auto">
          <a:xfrm>
            <a:off x="939016" y="4561952"/>
            <a:ext cx="1055938" cy="1004834"/>
          </a:xfrm>
          <a:prstGeom prst="ellipse"/>
          <a:solidFill>
            <a:srgbClr val="CD0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913" name="Овал 17"/>
          <p:cNvSpPr/>
          <p:nvPr/>
        </p:nvSpPr>
        <p:spPr bwMode="auto">
          <a:xfrm>
            <a:off x="939017" y="2965876"/>
            <a:ext cx="1089808" cy="1003830"/>
          </a:xfrm>
          <a:prstGeom prst="ellipse"/>
          <a:solidFill>
            <a:srgbClr val="CD0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156" name="Picture 348" descr="F:\EXPORT\1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1023374" y="3035492"/>
            <a:ext cx="879633" cy="850958"/>
          </a:xfrm>
          <a:prstGeom prst="rect"/>
          <a:noFill/>
          <a:effectLst>
            <a:outerShdw algn="tl" blurRad="177800" dir="2700000" dist="152400" rotWithShape="0" sx="106000" sy="106000">
              <a:schemeClr val="tx1">
                <a:alpha val="31000"/>
              </a:schemeClr>
            </a:outerShdw>
          </a:effectLst>
        </p:spPr>
      </p:pic>
      <p:pic>
        <p:nvPicPr>
          <p:cNvPr id="2097157" name="Picture 348" descr="F:\EXPORT\1.pn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1023374" y="4646369"/>
            <a:ext cx="879633" cy="850958"/>
          </a:xfrm>
          <a:prstGeom prst="rect"/>
          <a:noFill/>
          <a:effectLst>
            <a:outerShdw algn="tl" blurRad="177800" dir="2700000" dist="152400" rotWithShape="0" sx="106000" sy="106000">
              <a:schemeClr val="tx1">
                <a:alpha val="31000"/>
              </a:schemeClr>
            </a:outerShdw>
          </a:effectLst>
        </p:spPr>
      </p:pic>
      <p:grpSp>
        <p:nvGrpSpPr>
          <p:cNvPr id="92" name="Группа 21"/>
          <p:cNvGrpSpPr/>
          <p:nvPr/>
        </p:nvGrpSpPr>
        <p:grpSpPr bwMode="auto">
          <a:xfrm>
            <a:off x="939016" y="1442738"/>
            <a:ext cx="1055937" cy="1000508"/>
            <a:chOff x="939016" y="1442738"/>
            <a:chExt cx="1055937" cy="1000508"/>
          </a:xfrm>
        </p:grpSpPr>
        <p:sp>
          <p:nvSpPr>
            <p:cNvPr id="1048914" name="Овал 15"/>
            <p:cNvSpPr/>
            <p:nvPr/>
          </p:nvSpPr>
          <p:spPr bwMode="auto">
            <a:xfrm>
              <a:off x="939016" y="1442738"/>
              <a:ext cx="1055937" cy="1000508"/>
            </a:xfrm>
            <a:prstGeom prst="ellipse"/>
            <a:solidFill>
              <a:srgbClr val="CD0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pic>
          <p:nvPicPr>
            <p:cNvPr id="2097158" name="Picture 348" descr="F:\EXPORT\1.png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1"/>
            <a:stretch>
              <a:fillRect/>
            </a:stretch>
          </p:blipFill>
          <p:spPr bwMode="auto">
            <a:xfrm>
              <a:off x="1023374" y="1522672"/>
              <a:ext cx="879633" cy="850958"/>
            </a:xfrm>
            <a:prstGeom prst="rect"/>
            <a:noFill/>
            <a:effectLst>
              <a:outerShdw algn="tl" blurRad="177800" dir="2700000" dist="152400" rotWithShape="0" sx="106000" sy="106000">
                <a:schemeClr val="tx1">
                  <a:alpha val="31000"/>
                </a:schemeClr>
              </a:outerShdw>
            </a:effectLst>
          </p:spPr>
        </p:pic>
        <p:sp>
          <p:nvSpPr>
            <p:cNvPr id="1048915" name="TextBox 8"/>
            <p:cNvSpPr txBox="1"/>
            <p:nvPr/>
          </p:nvSpPr>
          <p:spPr bwMode="auto">
            <a:xfrm>
              <a:off x="1227341" y="1594328"/>
              <a:ext cx="444352" cy="707886"/>
            </a:xfrm>
            <a:prstGeom prst="rect"/>
            <a:noFill/>
          </p:spPr>
          <p:txBody>
            <a:bodyPr rtlCol="0" wrap="none">
              <a:spAutoFit/>
            </a:bodyPr>
            <a:p>
              <a:r>
                <a:rPr sz="4000" lang="ru-RU"/>
                <a:t>1</a:t>
              </a:r>
            </a:p>
          </p:txBody>
        </p:sp>
      </p:grpSp>
      <p:sp>
        <p:nvSpPr>
          <p:cNvPr id="1048916" name="TextBox 9"/>
          <p:cNvSpPr txBox="1"/>
          <p:nvPr/>
        </p:nvSpPr>
        <p:spPr bwMode="auto">
          <a:xfrm flipH="0" flipV="0">
            <a:off x="1241013" y="3113847"/>
            <a:ext cx="401790" cy="701399"/>
          </a:xfrm>
          <a:prstGeom prst="rect"/>
          <a:noFill/>
        </p:spPr>
        <p:txBody>
          <a:bodyPr rtlCol="0" wrap="square">
            <a:spAutoFit/>
          </a:bodyPr>
          <a:p>
            <a:r>
              <a:rPr sz="4000" lang="ru-RU">
                <a:latin typeface="Akrobat Bold"/>
              </a:rPr>
              <a:t>2</a:t>
            </a:r>
          </a:p>
        </p:txBody>
      </p:sp>
      <p:sp>
        <p:nvSpPr>
          <p:cNvPr id="1048917" name="TextBox 10"/>
          <p:cNvSpPr txBox="1"/>
          <p:nvPr/>
        </p:nvSpPr>
        <p:spPr bwMode="auto">
          <a:xfrm>
            <a:off x="1251175" y="4717905"/>
            <a:ext cx="401072" cy="707886"/>
          </a:xfrm>
          <a:prstGeom prst="rect"/>
          <a:noFill/>
        </p:spPr>
        <p:txBody>
          <a:bodyPr rtlCol="0" wrap="none">
            <a:spAutoFit/>
          </a:bodyPr>
          <a:p>
            <a:r>
              <a:rPr sz="4000" lang="ru-RU">
                <a:latin typeface="Akrobat Bold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9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21" name="Номер слайда 1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DEC80841-0D1B-447B-8533-8008410E6651}" type="slidenum">
              <a:rPr lang="ru-RU"/>
              <a:t>11</a:t>
            </a:fld>
            <a:endParaRPr lang="ru-RU"/>
          </a:p>
        </p:txBody>
      </p:sp>
      <p:sp>
        <p:nvSpPr>
          <p:cNvPr id="1048922" name="Заголовок 2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p>
            <a:r>
              <a:rPr b="0" sz="2800" lang="ru-RU">
                <a:solidFill>
                  <a:schemeClr val="accent2"/>
                </a:solidFill>
                <a:latin typeface="Akrobat Bold"/>
              </a:rPr>
              <a:t>Звезды сошлись или Драйверы рынка ДМС </a:t>
            </a:r>
          </a:p>
        </p:txBody>
      </p:sp>
      <p:grpSp>
        <p:nvGrpSpPr>
          <p:cNvPr id="96" name="Группа 3"/>
          <p:cNvGrpSpPr/>
          <p:nvPr/>
        </p:nvGrpSpPr>
        <p:grpSpPr bwMode="auto">
          <a:xfrm>
            <a:off x="668192" y="1069636"/>
            <a:ext cx="3527879" cy="2582612"/>
            <a:chOff x="1019831" y="2596512"/>
            <a:chExt cx="3527879" cy="2582612"/>
          </a:xfrm>
        </p:grpSpPr>
        <p:grpSp>
          <p:nvGrpSpPr>
            <p:cNvPr id="97" name="Группа 4"/>
            <p:cNvGrpSpPr/>
            <p:nvPr/>
          </p:nvGrpSpPr>
          <p:grpSpPr bwMode="auto">
            <a:xfrm>
              <a:off x="1019831" y="3155062"/>
              <a:ext cx="2755327" cy="2024062"/>
              <a:chOff x="2587987" y="2862812"/>
              <a:chExt cx="1876622" cy="2024062"/>
            </a:xfrm>
          </p:grpSpPr>
          <p:sp>
            <p:nvSpPr>
              <p:cNvPr id="1048923" name="Скругленный прямоугольник 29"/>
              <p:cNvSpPr/>
              <p:nvPr/>
            </p:nvSpPr>
            <p:spPr bwMode="auto">
              <a:xfrm>
                <a:off x="2587987" y="2862812"/>
                <a:ext cx="1876622" cy="2024062"/>
              </a:xfrm>
              <a:prstGeom prst="roundRect">
                <a:avLst>
                  <a:gd name="adj" fmla="val 905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sz="3600" lang="ru-RU">
                  <a:solidFill>
                    <a:srgbClr val="52606B"/>
                  </a:solidFill>
                </a:endParaRPr>
              </a:p>
            </p:txBody>
          </p:sp>
          <p:sp>
            <p:nvSpPr>
              <p:cNvPr id="1048924" name="TextBox 7"/>
              <p:cNvSpPr txBox="1"/>
              <p:nvPr/>
            </p:nvSpPr>
            <p:spPr bwMode="auto">
              <a:xfrm>
                <a:off x="2715569" y="3363035"/>
                <a:ext cx="1621458" cy="1054135"/>
              </a:xfrm>
              <a:prstGeom prst="rect"/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lnSpc>
                    <a:spcPts val="2500"/>
                  </a:lnSpc>
                  <a:defRPr sz="2800">
                    <a:latin typeface="Akrobat"/>
                  </a:defRPr>
                </a:lvl1pPr>
              </a:lstStyle>
              <a:p>
                <a:r>
                  <a:rPr lang="ru-RU"/>
                  <a:t>Высокая конкуренция</a:t>
                </a:r>
              </a:p>
              <a:p>
                <a:r>
                  <a:rPr lang="ru-RU"/>
                  <a:t>за персонал</a:t>
                </a:r>
              </a:p>
            </p:txBody>
          </p:sp>
        </p:grpSp>
        <p:pic>
          <p:nvPicPr>
            <p:cNvPr id="2097159" name="Google Shape;1999;p34"/>
            <p:cNvPicPr>
              <a:picLocks/>
            </p:cNvPicPr>
            <p:nvPr/>
          </p:nvPicPr>
          <p:blipFill>
            <a:blip xmlns:r="http://schemas.openxmlformats.org/officeDocument/2006/relationships" r:embed="rId1">
              <a:alphaModFix/>
            </a:blip>
            <a:stretch>
              <a:fillRect/>
            </a:stretch>
          </p:blipFill>
          <p:spPr bwMode="auto">
            <a:xfrm>
              <a:off x="2915509" y="2596512"/>
              <a:ext cx="1632200" cy="1149250"/>
            </a:xfrm>
            <a:prstGeom prst="rect"/>
            <a:noFill/>
            <a:ln>
              <a:noFill/>
            </a:ln>
          </p:spPr>
        </p:pic>
      </p:grpSp>
      <p:grpSp>
        <p:nvGrpSpPr>
          <p:cNvPr id="98" name="Группа 8"/>
          <p:cNvGrpSpPr/>
          <p:nvPr/>
        </p:nvGrpSpPr>
        <p:grpSpPr bwMode="auto">
          <a:xfrm>
            <a:off x="4307386" y="147917"/>
            <a:ext cx="3506718" cy="2753946"/>
            <a:chOff x="0" y="0"/>
            <a:chExt cx="3506718" cy="2753946"/>
          </a:xfrm>
        </p:grpSpPr>
        <p:grpSp>
          <p:nvGrpSpPr>
            <p:cNvPr id="99" name="Группа 9"/>
            <p:cNvGrpSpPr/>
            <p:nvPr/>
          </p:nvGrpSpPr>
          <p:grpSpPr bwMode="auto">
            <a:xfrm>
              <a:off x="0" y="729884"/>
              <a:ext cx="2755326" cy="2024061"/>
              <a:chOff x="0" y="0"/>
              <a:chExt cx="2755326" cy="2024061"/>
            </a:xfrm>
          </p:grpSpPr>
          <p:sp>
            <p:nvSpPr>
              <p:cNvPr id="1048925" name="Скругленный прямоугольник 29"/>
              <p:cNvSpPr/>
              <p:nvPr/>
            </p:nvSpPr>
            <p:spPr bwMode="auto">
              <a:xfrm>
                <a:off x="-64707" y="228202"/>
                <a:ext cx="2755326" cy="2024062"/>
              </a:xfrm>
              <a:prstGeom prst="roundRect">
                <a:avLst>
                  <a:gd name="adj" fmla="val 905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sz="3600" lang="ru-RU">
                  <a:solidFill>
                    <a:srgbClr val="52606B"/>
                  </a:solidFill>
                </a:endParaRPr>
              </a:p>
            </p:txBody>
          </p:sp>
          <p:sp>
            <p:nvSpPr>
              <p:cNvPr id="1048926" name="TextBox 12"/>
              <p:cNvSpPr txBox="1"/>
              <p:nvPr/>
            </p:nvSpPr>
            <p:spPr bwMode="auto">
              <a:xfrm>
                <a:off x="64703" y="343508"/>
                <a:ext cx="2625913" cy="1054135"/>
              </a:xfrm>
              <a:prstGeom prst="rect"/>
              <a:noFill/>
            </p:spPr>
            <p:txBody>
              <a:bodyPr wrap="square">
                <a:spAutoFit/>
              </a:bodyPr>
              <a:p>
                <a:pPr algn="ctr">
                  <a:lnSpc>
                    <a:spcPts val="2500"/>
                  </a:lnSpc>
                </a:pPr>
                <a:r>
                  <a:rPr sz="2800" lang="ru-RU">
                    <a:latin typeface="Akrobat"/>
                  </a:rPr>
                  <a:t>Готовность рынка </a:t>
                </a:r>
              </a:p>
              <a:p>
                <a:pPr algn="ctr">
                  <a:lnSpc>
                    <a:spcPts val="2500"/>
                  </a:lnSpc>
                </a:pPr>
                <a:r>
                  <a:rPr sz="2800" lang="ru-RU">
                    <a:latin typeface="Akrobat"/>
                  </a:rPr>
                  <a:t>к страхованию ДМС</a:t>
                </a:r>
                <a:endParaRPr sz="2400" lang="ru-RU">
                  <a:latin typeface="Akrobat"/>
                </a:endParaRPr>
              </a:p>
            </p:txBody>
          </p:sp>
        </p:grpSp>
        <p:pic>
          <p:nvPicPr>
            <p:cNvPr id="2097160" name="Google Shape;1999;p34"/>
            <p:cNvPicPr>
              <a:picLocks/>
            </p:cNvPicPr>
            <p:nvPr/>
          </p:nvPicPr>
          <p:blipFill>
            <a:blip xmlns:r="http://schemas.openxmlformats.org/officeDocument/2006/relationships" r:embed="rId1">
              <a:alphaModFix/>
            </a:blip>
            <a:stretch>
              <a:fillRect/>
            </a:stretch>
          </p:blipFill>
          <p:spPr bwMode="auto">
            <a:xfrm>
              <a:off x="1874518" y="0"/>
              <a:ext cx="1632200" cy="1149250"/>
            </a:xfrm>
            <a:prstGeom prst="rect"/>
            <a:noFill/>
            <a:ln>
              <a:noFill/>
            </a:ln>
          </p:spPr>
        </p:pic>
      </p:grpSp>
      <p:grpSp>
        <p:nvGrpSpPr>
          <p:cNvPr id="100" name="Группа 13"/>
          <p:cNvGrpSpPr/>
          <p:nvPr/>
        </p:nvGrpSpPr>
        <p:grpSpPr bwMode="auto">
          <a:xfrm>
            <a:off x="7491601" y="9495"/>
            <a:ext cx="3571425" cy="2714134"/>
            <a:chOff x="0" y="0"/>
            <a:chExt cx="3571425" cy="2714134"/>
          </a:xfrm>
        </p:grpSpPr>
        <p:grpSp>
          <p:nvGrpSpPr>
            <p:cNvPr id="101" name="Группа 14"/>
            <p:cNvGrpSpPr/>
            <p:nvPr/>
          </p:nvGrpSpPr>
          <p:grpSpPr bwMode="auto">
            <a:xfrm>
              <a:off x="0" y="690073"/>
              <a:ext cx="2755326" cy="2024061"/>
              <a:chOff x="0" y="0"/>
              <a:chExt cx="2755326" cy="2024061"/>
            </a:xfrm>
          </p:grpSpPr>
          <p:sp>
            <p:nvSpPr>
              <p:cNvPr id="1048927" name="Скругленный прямоугольник 29"/>
              <p:cNvSpPr/>
              <p:nvPr/>
            </p:nvSpPr>
            <p:spPr bwMode="auto">
              <a:xfrm>
                <a:off x="0" y="0"/>
                <a:ext cx="2755326" cy="2024062"/>
              </a:xfrm>
              <a:prstGeom prst="roundRect">
                <a:avLst>
                  <a:gd name="adj" fmla="val 905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sz="3600" lang="ru-RU">
                  <a:solidFill>
                    <a:srgbClr val="52606B"/>
                  </a:solidFill>
                </a:endParaRPr>
              </a:p>
            </p:txBody>
          </p:sp>
          <p:sp>
            <p:nvSpPr>
              <p:cNvPr id="1048928" name="TextBox 17"/>
              <p:cNvSpPr txBox="1"/>
              <p:nvPr/>
            </p:nvSpPr>
            <p:spPr bwMode="auto">
              <a:xfrm>
                <a:off x="79343" y="151957"/>
                <a:ext cx="2625913" cy="1374735"/>
              </a:xfrm>
              <a:prstGeom prst="rect"/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lnSpc>
                    <a:spcPts val="2500"/>
                  </a:lnSpc>
                  <a:defRPr sz="2800">
                    <a:latin typeface="Akrobat"/>
                  </a:defRPr>
                </a:lvl1pPr>
              </a:lstStyle>
              <a:p>
                <a:r>
                  <a:rPr lang="ru-RU"/>
                  <a:t>Переоценка значимости медицинского страхования</a:t>
                </a:r>
              </a:p>
            </p:txBody>
          </p:sp>
        </p:grpSp>
        <p:pic>
          <p:nvPicPr>
            <p:cNvPr id="2097161" name="Google Shape;1999;p34"/>
            <p:cNvPicPr>
              <a:picLocks/>
            </p:cNvPicPr>
            <p:nvPr/>
          </p:nvPicPr>
          <p:blipFill>
            <a:blip xmlns:r="http://schemas.openxmlformats.org/officeDocument/2006/relationships" r:embed="rId1">
              <a:alphaModFix/>
            </a:blip>
            <a:stretch>
              <a:fillRect/>
            </a:stretch>
          </p:blipFill>
          <p:spPr bwMode="auto">
            <a:xfrm>
              <a:off x="1939226" y="0"/>
              <a:ext cx="1632200" cy="1149250"/>
            </a:xfrm>
            <a:prstGeom prst="rect"/>
            <a:noFill/>
            <a:ln>
              <a:noFill/>
            </a:ln>
          </p:spPr>
        </p:pic>
      </p:grpSp>
      <p:grpSp>
        <p:nvGrpSpPr>
          <p:cNvPr id="102" name="Группа 18"/>
          <p:cNvGrpSpPr/>
          <p:nvPr/>
        </p:nvGrpSpPr>
        <p:grpSpPr bwMode="auto">
          <a:xfrm>
            <a:off x="650608" y="1077601"/>
            <a:ext cx="3527879" cy="2582612"/>
            <a:chOff x="1019831" y="2596512"/>
            <a:chExt cx="3527879" cy="2582612"/>
          </a:xfrm>
        </p:grpSpPr>
        <p:grpSp>
          <p:nvGrpSpPr>
            <p:cNvPr id="103" name="Группа 19"/>
            <p:cNvGrpSpPr/>
            <p:nvPr/>
          </p:nvGrpSpPr>
          <p:grpSpPr bwMode="auto">
            <a:xfrm>
              <a:off x="1019831" y="3155062"/>
              <a:ext cx="2755327" cy="2024062"/>
              <a:chOff x="2587987" y="2862812"/>
              <a:chExt cx="1876622" cy="2024062"/>
            </a:xfrm>
          </p:grpSpPr>
          <p:sp>
            <p:nvSpPr>
              <p:cNvPr id="1048929" name="Скругленный прямоугольник 29"/>
              <p:cNvSpPr/>
              <p:nvPr/>
            </p:nvSpPr>
            <p:spPr bwMode="auto">
              <a:xfrm>
                <a:off x="2587987" y="2862812"/>
                <a:ext cx="1876622" cy="2024062"/>
              </a:xfrm>
              <a:prstGeom prst="roundRect">
                <a:avLst>
                  <a:gd name="adj" fmla="val 905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sz="3600" lang="ru-RU">
                  <a:solidFill>
                    <a:srgbClr val="52606B"/>
                  </a:solidFill>
                </a:endParaRPr>
              </a:p>
            </p:txBody>
          </p:sp>
          <p:sp>
            <p:nvSpPr>
              <p:cNvPr id="1048930" name="TextBox 22"/>
              <p:cNvSpPr txBox="1"/>
              <p:nvPr/>
            </p:nvSpPr>
            <p:spPr bwMode="auto">
              <a:xfrm>
                <a:off x="2715569" y="3363035"/>
                <a:ext cx="1621458" cy="1054135"/>
              </a:xfrm>
              <a:prstGeom prst="rect"/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lnSpc>
                    <a:spcPts val="2500"/>
                  </a:lnSpc>
                  <a:defRPr sz="2800">
                    <a:latin typeface="Akrobat"/>
                  </a:defRPr>
                </a:lvl1pPr>
              </a:lstStyle>
              <a:p>
                <a:r>
                  <a:rPr lang="ru-RU"/>
                  <a:t>Высокая конкуренция</a:t>
                </a:r>
              </a:p>
              <a:p>
                <a:r>
                  <a:rPr lang="ru-RU"/>
                  <a:t>за персонал</a:t>
                </a:r>
              </a:p>
            </p:txBody>
          </p:sp>
        </p:grpSp>
        <p:pic>
          <p:nvPicPr>
            <p:cNvPr id="2097162" name="Google Shape;1999;p34"/>
            <p:cNvPicPr>
              <a:picLocks/>
            </p:cNvPicPr>
            <p:nvPr/>
          </p:nvPicPr>
          <p:blipFill>
            <a:blip xmlns:r="http://schemas.openxmlformats.org/officeDocument/2006/relationships" r:embed="rId1">
              <a:alphaModFix/>
            </a:blip>
            <a:stretch>
              <a:fillRect/>
            </a:stretch>
          </p:blipFill>
          <p:spPr bwMode="auto">
            <a:xfrm>
              <a:off x="2915509" y="2596512"/>
              <a:ext cx="1632200" cy="1149250"/>
            </a:xfrm>
            <a:prstGeom prst="rect"/>
            <a:noFill/>
            <a:ln>
              <a:noFill/>
            </a:ln>
          </p:spPr>
        </p:pic>
      </p:grpSp>
      <p:grpSp>
        <p:nvGrpSpPr>
          <p:cNvPr id="104" name="Группа 23"/>
          <p:cNvGrpSpPr/>
          <p:nvPr/>
        </p:nvGrpSpPr>
        <p:grpSpPr bwMode="auto">
          <a:xfrm>
            <a:off x="582876" y="3642565"/>
            <a:ext cx="3527879" cy="2582612"/>
            <a:chOff x="1019831" y="2596512"/>
            <a:chExt cx="3527879" cy="2582612"/>
          </a:xfrm>
        </p:grpSpPr>
        <p:grpSp>
          <p:nvGrpSpPr>
            <p:cNvPr id="105" name="Группа 24"/>
            <p:cNvGrpSpPr/>
            <p:nvPr/>
          </p:nvGrpSpPr>
          <p:grpSpPr bwMode="auto">
            <a:xfrm>
              <a:off x="1019831" y="3155062"/>
              <a:ext cx="2755327" cy="2024062"/>
              <a:chOff x="2587987" y="2862812"/>
              <a:chExt cx="1876622" cy="2024062"/>
            </a:xfrm>
          </p:grpSpPr>
          <p:sp>
            <p:nvSpPr>
              <p:cNvPr id="1048931" name="Скругленный прямоугольник 29"/>
              <p:cNvSpPr/>
              <p:nvPr/>
            </p:nvSpPr>
            <p:spPr bwMode="auto">
              <a:xfrm>
                <a:off x="2587987" y="2862812"/>
                <a:ext cx="1876622" cy="2024062"/>
              </a:xfrm>
              <a:prstGeom prst="roundRect">
                <a:avLst>
                  <a:gd name="adj" fmla="val 905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sz="3600" lang="ru-RU">
                  <a:solidFill>
                    <a:srgbClr val="52606B"/>
                  </a:solidFill>
                </a:endParaRPr>
              </a:p>
            </p:txBody>
          </p:sp>
          <p:sp>
            <p:nvSpPr>
              <p:cNvPr id="1048932" name="TextBox 27"/>
              <p:cNvSpPr txBox="1"/>
              <p:nvPr/>
            </p:nvSpPr>
            <p:spPr bwMode="auto">
              <a:xfrm>
                <a:off x="2715569" y="3035878"/>
                <a:ext cx="1621458" cy="1695336"/>
              </a:xfrm>
              <a:prstGeom prst="rect"/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lnSpc>
                    <a:spcPts val="2500"/>
                  </a:lnSpc>
                  <a:defRPr sz="2800">
                    <a:latin typeface="Akrobat"/>
                  </a:defRPr>
                </a:lvl1pPr>
              </a:lstStyle>
              <a:p>
                <a:r>
                  <a:rPr lang="ru-RU"/>
                  <a:t>Сохраняется конкуренция за качество </a:t>
                </a:r>
                <a:r>
                  <a:rPr lang="ru-RU"/>
                  <a:t>соц</a:t>
                </a:r>
                <a:r>
                  <a:rPr lang="ru-RU"/>
                  <a:t> пакетов сотрудников </a:t>
                </a:r>
              </a:p>
            </p:txBody>
          </p:sp>
        </p:grpSp>
        <p:pic>
          <p:nvPicPr>
            <p:cNvPr id="2097163" name="Google Shape;1999;p34"/>
            <p:cNvPicPr>
              <a:picLocks/>
            </p:cNvPicPr>
            <p:nvPr/>
          </p:nvPicPr>
          <p:blipFill>
            <a:blip xmlns:r="http://schemas.openxmlformats.org/officeDocument/2006/relationships" r:embed="rId1">
              <a:alphaModFix/>
            </a:blip>
            <a:stretch>
              <a:fillRect/>
            </a:stretch>
          </p:blipFill>
          <p:spPr bwMode="auto">
            <a:xfrm>
              <a:off x="2915509" y="2596512"/>
              <a:ext cx="1632200" cy="1149250"/>
            </a:xfrm>
            <a:prstGeom prst="rect"/>
            <a:noFill/>
            <a:ln>
              <a:noFill/>
            </a:ln>
          </p:spPr>
        </p:pic>
      </p:grpSp>
      <p:grpSp>
        <p:nvGrpSpPr>
          <p:cNvPr id="106" name="Группа 28"/>
          <p:cNvGrpSpPr/>
          <p:nvPr/>
        </p:nvGrpSpPr>
        <p:grpSpPr bwMode="auto">
          <a:xfrm>
            <a:off x="4136539" y="3201993"/>
            <a:ext cx="3527879" cy="2582612"/>
            <a:chOff x="1019831" y="2596512"/>
            <a:chExt cx="3527879" cy="2582612"/>
          </a:xfrm>
        </p:grpSpPr>
        <p:grpSp>
          <p:nvGrpSpPr>
            <p:cNvPr id="107" name="Группа 29"/>
            <p:cNvGrpSpPr/>
            <p:nvPr/>
          </p:nvGrpSpPr>
          <p:grpSpPr bwMode="auto">
            <a:xfrm>
              <a:off x="1019831" y="3155062"/>
              <a:ext cx="2755327" cy="2024062"/>
              <a:chOff x="2587987" y="2862812"/>
              <a:chExt cx="1876622" cy="2024062"/>
            </a:xfrm>
          </p:grpSpPr>
          <p:sp>
            <p:nvSpPr>
              <p:cNvPr id="1048933" name="Скругленный прямоугольник 29"/>
              <p:cNvSpPr/>
              <p:nvPr/>
            </p:nvSpPr>
            <p:spPr bwMode="auto">
              <a:xfrm>
                <a:off x="2587987" y="2862812"/>
                <a:ext cx="1876622" cy="2024062"/>
              </a:xfrm>
              <a:prstGeom prst="roundRect">
                <a:avLst>
                  <a:gd name="adj" fmla="val 905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sz="3600" lang="ru-RU">
                  <a:solidFill>
                    <a:srgbClr val="52606B"/>
                  </a:solidFill>
                </a:endParaRPr>
              </a:p>
            </p:txBody>
          </p:sp>
          <p:sp>
            <p:nvSpPr>
              <p:cNvPr id="1048934" name="TextBox 32"/>
              <p:cNvSpPr txBox="1"/>
              <p:nvPr/>
            </p:nvSpPr>
            <p:spPr bwMode="auto">
              <a:xfrm>
                <a:off x="2704348" y="2977565"/>
                <a:ext cx="1621458" cy="1695336"/>
              </a:xfrm>
              <a:prstGeom prst="rect"/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lnSpc>
                    <a:spcPts val="2500"/>
                  </a:lnSpc>
                  <a:defRPr sz="2800">
                    <a:latin typeface="Akrobat"/>
                  </a:defRPr>
                </a:lvl1pPr>
              </a:lstStyle>
              <a:p>
                <a:r>
                  <a:rPr lang="ru-RU"/>
                  <a:t>Рост внимания к вопросам сохранения здоровья сотрудников </a:t>
                </a:r>
              </a:p>
            </p:txBody>
          </p:sp>
        </p:grpSp>
        <p:pic>
          <p:nvPicPr>
            <p:cNvPr id="2097164" name="Google Shape;1999;p34"/>
            <p:cNvPicPr>
              <a:picLocks/>
            </p:cNvPicPr>
            <p:nvPr/>
          </p:nvPicPr>
          <p:blipFill>
            <a:blip xmlns:r="http://schemas.openxmlformats.org/officeDocument/2006/relationships" r:embed="rId1">
              <a:alphaModFix/>
            </a:blip>
            <a:stretch>
              <a:fillRect/>
            </a:stretch>
          </p:blipFill>
          <p:spPr bwMode="auto">
            <a:xfrm>
              <a:off x="2915509" y="2596512"/>
              <a:ext cx="1632200" cy="1149250"/>
            </a:xfrm>
            <a:prstGeom prst="rect"/>
            <a:noFill/>
            <a:ln>
              <a:noFill/>
            </a:ln>
          </p:spPr>
        </p:pic>
      </p:grpSp>
      <p:grpSp>
        <p:nvGrpSpPr>
          <p:cNvPr id="108" name="Группа 33"/>
          <p:cNvGrpSpPr/>
          <p:nvPr/>
        </p:nvGrpSpPr>
        <p:grpSpPr bwMode="auto">
          <a:xfrm>
            <a:off x="7537298" y="2579601"/>
            <a:ext cx="3527879" cy="2645557"/>
            <a:chOff x="1019831" y="2596512"/>
            <a:chExt cx="3527879" cy="2645557"/>
          </a:xfrm>
        </p:grpSpPr>
        <p:grpSp>
          <p:nvGrpSpPr>
            <p:cNvPr id="109" name="Группа 34"/>
            <p:cNvGrpSpPr/>
            <p:nvPr/>
          </p:nvGrpSpPr>
          <p:grpSpPr bwMode="auto">
            <a:xfrm>
              <a:off x="1019831" y="3155062"/>
              <a:ext cx="2755327" cy="2087007"/>
              <a:chOff x="2587987" y="2862812"/>
              <a:chExt cx="1876622" cy="2087007"/>
            </a:xfrm>
          </p:grpSpPr>
          <p:sp>
            <p:nvSpPr>
              <p:cNvPr id="1048935" name="Скругленный прямоугольник 29"/>
              <p:cNvSpPr/>
              <p:nvPr/>
            </p:nvSpPr>
            <p:spPr bwMode="auto">
              <a:xfrm>
                <a:off x="2587987" y="2862812"/>
                <a:ext cx="1876622" cy="2024062"/>
              </a:xfrm>
              <a:prstGeom prst="roundRect">
                <a:avLst>
                  <a:gd name="adj" fmla="val 9052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sz="3600" lang="ru-RU">
                  <a:solidFill>
                    <a:srgbClr val="52606B"/>
                  </a:solidFill>
                </a:endParaRPr>
              </a:p>
            </p:txBody>
          </p:sp>
          <p:sp>
            <p:nvSpPr>
              <p:cNvPr id="1048936" name="TextBox 37"/>
              <p:cNvSpPr txBox="1"/>
              <p:nvPr/>
            </p:nvSpPr>
            <p:spPr bwMode="auto">
              <a:xfrm>
                <a:off x="2744395" y="2933883"/>
                <a:ext cx="1621458" cy="2015936"/>
              </a:xfrm>
              <a:prstGeom prst="rect"/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lnSpc>
                    <a:spcPts val="2500"/>
                  </a:lnSpc>
                  <a:defRPr sz="2800">
                    <a:latin typeface="Akrobat"/>
                  </a:defRPr>
                </a:lvl1pPr>
              </a:lstStyle>
              <a:p>
                <a:r>
                  <a:rPr lang="en-US"/>
                  <a:t>HR </a:t>
                </a:r>
                <a:r>
                  <a:rPr lang="ru-RU"/>
                  <a:t>хочет больше, чем запись в клинику и качественный сервис</a:t>
                </a:r>
              </a:p>
            </p:txBody>
          </p:sp>
        </p:grpSp>
        <p:pic>
          <p:nvPicPr>
            <p:cNvPr id="2097165" name="Google Shape;1999;p34"/>
            <p:cNvPicPr>
              <a:picLocks/>
            </p:cNvPicPr>
            <p:nvPr/>
          </p:nvPicPr>
          <p:blipFill>
            <a:blip xmlns:r="http://schemas.openxmlformats.org/officeDocument/2006/relationships" r:embed="rId1">
              <a:alphaModFix/>
            </a:blip>
            <a:stretch>
              <a:fillRect/>
            </a:stretch>
          </p:blipFill>
          <p:spPr bwMode="auto">
            <a:xfrm>
              <a:off x="2915509" y="2596512"/>
              <a:ext cx="1632200" cy="1149250"/>
            </a:xfrm>
            <a:prstGeom prst="rect"/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13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66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444788" y="443381"/>
            <a:ext cx="450825" cy="445429"/>
          </a:xfrm>
          <a:prstGeom prst="rect"/>
        </p:spPr>
      </p:pic>
      <p:sp>
        <p:nvSpPr>
          <p:cNvPr id="1048943" name="Прямоугольник 4"/>
          <p:cNvSpPr/>
          <p:nvPr/>
        </p:nvSpPr>
        <p:spPr bwMode="auto">
          <a:xfrm>
            <a:off x="1308021" y="335274"/>
            <a:ext cx="10727950" cy="707758"/>
          </a:xfrm>
          <a:prstGeom prst="rect"/>
        </p:spPr>
        <p:txBody>
          <a:bodyPr wrap="square">
            <a:spAutoFit/>
          </a:bodyPr>
          <a:p>
            <a:r>
              <a:rPr b="1" sz="4000" lang="ru-RU">
                <a:solidFill>
                  <a:schemeClr val="accent2">
                    <a:lumMod val="75000"/>
                  </a:schemeClr>
                </a:solidFill>
                <a:latin typeface="Akrobat Bold"/>
              </a:rPr>
              <a:t>Управление здоровьем персонала – наша миссия</a:t>
            </a:r>
          </a:p>
        </p:txBody>
      </p:sp>
      <p:pic>
        <p:nvPicPr>
          <p:cNvPr id="2097167" name="УЗ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 bwMode="auto">
          <a:xfrm>
            <a:off x="1324971" y="1161010"/>
            <a:ext cx="9559007" cy="5376941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05045" fill="hold" id="6"/>
                                        <p:tgtEl>
                                          <p:spTgt spid="2097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097167"/>
                </p:tgtEl>
              </p:cMediaNode>
            </p:video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6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2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48" name="TextBox 31"/>
          <p:cNvSpPr txBox="1"/>
          <p:nvPr/>
        </p:nvSpPr>
        <p:spPr bwMode="auto">
          <a:xfrm>
            <a:off x="8588665" y="1084382"/>
            <a:ext cx="3052513" cy="307777"/>
          </a:xfrm>
          <a:prstGeom prst="rect"/>
          <a:noFill/>
        </p:spPr>
        <p:txBody>
          <a:bodyPr rtlCol="0" wrap="square">
            <a:spAutoFit/>
          </a:bodyPr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Комплексная диагностика коллектива</a:t>
            </a:r>
          </a:p>
        </p:txBody>
      </p:sp>
      <p:sp>
        <p:nvSpPr>
          <p:cNvPr id="1048949" name="TextBox 32"/>
          <p:cNvSpPr txBox="1"/>
          <p:nvPr/>
        </p:nvSpPr>
        <p:spPr bwMode="auto">
          <a:xfrm>
            <a:off x="8937874" y="3394882"/>
            <a:ext cx="3179770" cy="523220"/>
          </a:xfrm>
          <a:prstGeom prst="rect"/>
          <a:noFill/>
        </p:spPr>
        <p:txBody>
          <a:bodyPr rtlCol="0" wrap="square">
            <a:spAutoFit/>
          </a:bodyPr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Аналитика данных коллектива </a:t>
            </a:r>
          </a:p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по факторам риска и нозологиям </a:t>
            </a:r>
          </a:p>
        </p:txBody>
      </p:sp>
      <p:sp>
        <p:nvSpPr>
          <p:cNvPr id="1048950" name="TextBox 51"/>
          <p:cNvSpPr txBox="1"/>
          <p:nvPr/>
        </p:nvSpPr>
        <p:spPr bwMode="auto">
          <a:xfrm>
            <a:off x="8480866" y="5040587"/>
            <a:ext cx="3268112" cy="954107"/>
          </a:xfrm>
          <a:prstGeom prst="rect"/>
          <a:noFill/>
        </p:spPr>
        <p:txBody>
          <a:bodyPr rtlCol="0" wrap="square">
            <a:spAutoFit/>
          </a:bodyPr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Персонализированный подход</a:t>
            </a:r>
          </a:p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 и индивидуальные рекомендации</a:t>
            </a:r>
          </a:p>
          <a:p>
            <a:pPr defTabSz="914263"/>
            <a:endParaRPr sz="1400" lang="ru-RU">
              <a:solidFill>
                <a:prstClr val="black">
                  <a:lumMod val="65000"/>
                  <a:lumOff val="35000"/>
                </a:prstClr>
              </a:solidFill>
              <a:latin typeface="Akrobat"/>
            </a:endParaRPr>
          </a:p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Проактивная</a:t>
            </a:r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 работа с фокус группой</a:t>
            </a:r>
          </a:p>
        </p:txBody>
      </p:sp>
      <p:sp>
        <p:nvSpPr>
          <p:cNvPr id="1048951" name="TextBox 52"/>
          <p:cNvSpPr txBox="1"/>
          <p:nvPr/>
        </p:nvSpPr>
        <p:spPr bwMode="auto">
          <a:xfrm>
            <a:off x="975577" y="3249320"/>
            <a:ext cx="2025414" cy="738664"/>
          </a:xfrm>
          <a:prstGeom prst="rect"/>
          <a:noFill/>
        </p:spPr>
        <p:txBody>
          <a:bodyPr rtlCol="0" wrap="square">
            <a:spAutoFit/>
          </a:bodyPr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Дни здоровья</a:t>
            </a:r>
          </a:p>
          <a:p>
            <a:pPr defTabSz="914263"/>
            <a:endParaRPr sz="1400" lang="ru-RU">
              <a:solidFill>
                <a:prstClr val="black">
                  <a:lumMod val="65000"/>
                  <a:lumOff val="35000"/>
                </a:prstClr>
              </a:solidFill>
              <a:latin typeface="Akrobat"/>
            </a:endParaRPr>
          </a:p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ЗОЖ марафоны</a:t>
            </a:r>
          </a:p>
        </p:txBody>
      </p:sp>
      <p:grpSp>
        <p:nvGrpSpPr>
          <p:cNvPr id="123" name="Группа 53"/>
          <p:cNvGrpSpPr/>
          <p:nvPr/>
        </p:nvGrpSpPr>
        <p:grpSpPr bwMode="auto">
          <a:xfrm>
            <a:off x="3191268" y="1048833"/>
            <a:ext cx="5246866" cy="4953012"/>
            <a:chOff x="7322855" y="2524320"/>
            <a:chExt cx="9351222" cy="8933656"/>
          </a:xfrm>
          <a:solidFill>
            <a:schemeClr val="bg2">
              <a:lumMod val="85000"/>
            </a:schemeClr>
          </a:solidFill>
        </p:grpSpPr>
        <p:sp>
          <p:nvSpPr>
            <p:cNvPr id="1048952" name="Freeform 112"/>
            <p:cNvSpPr>
              <a:spLocks noChangeArrowheads="1"/>
            </p:cNvSpPr>
            <p:nvPr/>
          </p:nvSpPr>
          <p:spPr bwMode="auto">
            <a:xfrm>
              <a:off x="7322855" y="4722017"/>
              <a:ext cx="2692185" cy="4395403"/>
            </a:xfrm>
            <a:custGeom>
              <a:avLst/>
              <a:gdLst>
                <a:gd name="T0" fmla="*/ 1537 w 2159"/>
                <a:gd name="T1" fmla="*/ 1 h 3527"/>
                <a:gd name="T2" fmla="*/ 1537 w 2159"/>
                <a:gd name="T3" fmla="*/ 1 h 3527"/>
                <a:gd name="T4" fmla="*/ 1280 w 2159"/>
                <a:gd name="T5" fmla="*/ 335 h 3527"/>
                <a:gd name="T6" fmla="*/ 1280 w 2159"/>
                <a:gd name="T7" fmla="*/ 335 h 3527"/>
                <a:gd name="T8" fmla="*/ 1166 w 2159"/>
                <a:gd name="T9" fmla="*/ 442 h 3527"/>
                <a:gd name="T10" fmla="*/ 597 w 2159"/>
                <a:gd name="T11" fmla="*/ 113 h 3527"/>
                <a:gd name="T12" fmla="*/ 592 w 2159"/>
                <a:gd name="T13" fmla="*/ 121 h 3527"/>
                <a:gd name="T14" fmla="*/ 592 w 2159"/>
                <a:gd name="T15" fmla="*/ 122 h 3527"/>
                <a:gd name="T16" fmla="*/ 592 w 2159"/>
                <a:gd name="T17" fmla="*/ 122 h 3527"/>
                <a:gd name="T18" fmla="*/ 595 w 2159"/>
                <a:gd name="T19" fmla="*/ 3526 h 3527"/>
                <a:gd name="T20" fmla="*/ 1074 w 2159"/>
                <a:gd name="T21" fmla="*/ 3250 h 3527"/>
                <a:gd name="T22" fmla="*/ 1074 w 2159"/>
                <a:gd name="T23" fmla="*/ 3250 h 3527"/>
                <a:gd name="T24" fmla="*/ 937 w 2159"/>
                <a:gd name="T25" fmla="*/ 3050 h 3527"/>
                <a:gd name="T26" fmla="*/ 937 w 2159"/>
                <a:gd name="T27" fmla="*/ 3050 h 3527"/>
                <a:gd name="T28" fmla="*/ 974 w 2159"/>
                <a:gd name="T29" fmla="*/ 2773 h 3527"/>
                <a:gd name="T30" fmla="*/ 974 w 2159"/>
                <a:gd name="T31" fmla="*/ 2773 h 3527"/>
                <a:gd name="T32" fmla="*/ 1223 w 2159"/>
                <a:gd name="T33" fmla="*/ 2584 h 3527"/>
                <a:gd name="T34" fmla="*/ 1223 w 2159"/>
                <a:gd name="T35" fmla="*/ 2584 h 3527"/>
                <a:gd name="T36" fmla="*/ 1531 w 2159"/>
                <a:gd name="T37" fmla="*/ 2628 h 3527"/>
                <a:gd name="T38" fmla="*/ 1531 w 2159"/>
                <a:gd name="T39" fmla="*/ 2628 h 3527"/>
                <a:gd name="T40" fmla="*/ 1696 w 2159"/>
                <a:gd name="T41" fmla="*/ 2891 h 3527"/>
                <a:gd name="T42" fmla="*/ 2156 w 2159"/>
                <a:gd name="T43" fmla="*/ 2625 h 3527"/>
                <a:gd name="T44" fmla="*/ 2156 w 2159"/>
                <a:gd name="T45" fmla="*/ 2625 h 3527"/>
                <a:gd name="T46" fmla="*/ 2152 w 2159"/>
                <a:gd name="T47" fmla="*/ 1022 h 3527"/>
                <a:gd name="T48" fmla="*/ 2153 w 2159"/>
                <a:gd name="T49" fmla="*/ 1021 h 3527"/>
                <a:gd name="T50" fmla="*/ 2158 w 2159"/>
                <a:gd name="T51" fmla="*/ 1014 h 3527"/>
                <a:gd name="T52" fmla="*/ 1595 w 2159"/>
                <a:gd name="T53" fmla="*/ 690 h 3527"/>
                <a:gd name="T54" fmla="*/ 1595 w 2159"/>
                <a:gd name="T55" fmla="*/ 690 h 3527"/>
                <a:gd name="T56" fmla="*/ 1627 w 2159"/>
                <a:gd name="T57" fmla="*/ 540 h 3527"/>
                <a:gd name="T58" fmla="*/ 1627 w 2159"/>
                <a:gd name="T59" fmla="*/ 540 h 3527"/>
                <a:gd name="T60" fmla="*/ 1823 w 2159"/>
                <a:gd name="T61" fmla="*/ 293 h 3527"/>
                <a:gd name="T62" fmla="*/ 1823 w 2159"/>
                <a:gd name="T63" fmla="*/ 293 h 3527"/>
                <a:gd name="T64" fmla="*/ 1537 w 2159"/>
                <a:gd name="T65" fmla="*/ 1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59" h="3527" fill="norm" stroke="1" extrusionOk="0">
                  <a:moveTo>
                    <a:pt x="1537" y="1"/>
                  </a:moveTo>
                  <a:lnTo>
                    <a:pt x="1537" y="1"/>
                  </a:lnTo>
                  <a:cubicBezTo>
                    <a:pt x="1345" y="3"/>
                    <a:pt x="1274" y="167"/>
                    <a:pt x="1280" y="335"/>
                  </a:cubicBezTo>
                  <a:lnTo>
                    <a:pt x="1280" y="335"/>
                  </a:lnTo>
                  <a:cubicBezTo>
                    <a:pt x="1282" y="401"/>
                    <a:pt x="1225" y="448"/>
                    <a:pt x="1166" y="442"/>
                  </a:cubicBezTo>
                  <a:lnTo>
                    <a:pt x="597" y="113"/>
                  </a:lnTo>
                  <a:lnTo>
                    <a:pt x="592" y="121"/>
                  </a:lnTo>
                  <a:lnTo>
                    <a:pt x="592" y="122"/>
                  </a:lnTo>
                  <a:lnTo>
                    <a:pt x="592" y="122"/>
                  </a:lnTo>
                  <a:cubicBezTo>
                    <a:pt x="0" y="1218"/>
                    <a:pt x="40" y="2497"/>
                    <a:pt x="595" y="3526"/>
                  </a:cubicBezTo>
                  <a:lnTo>
                    <a:pt x="1074" y="3250"/>
                  </a:lnTo>
                  <a:lnTo>
                    <a:pt x="1074" y="3250"/>
                  </a:lnTo>
                  <a:cubicBezTo>
                    <a:pt x="1006" y="3193"/>
                    <a:pt x="958" y="3124"/>
                    <a:pt x="937" y="3050"/>
                  </a:cubicBezTo>
                  <a:lnTo>
                    <a:pt x="937" y="3050"/>
                  </a:lnTo>
                  <a:cubicBezTo>
                    <a:pt x="910" y="2958"/>
                    <a:pt x="923" y="2862"/>
                    <a:pt x="974" y="2773"/>
                  </a:cubicBezTo>
                  <a:lnTo>
                    <a:pt x="974" y="2773"/>
                  </a:lnTo>
                  <a:cubicBezTo>
                    <a:pt x="1026" y="2680"/>
                    <a:pt x="1117" y="2612"/>
                    <a:pt x="1223" y="2584"/>
                  </a:cubicBezTo>
                  <a:lnTo>
                    <a:pt x="1223" y="2584"/>
                  </a:lnTo>
                  <a:cubicBezTo>
                    <a:pt x="1329" y="2557"/>
                    <a:pt x="1441" y="2573"/>
                    <a:pt x="1531" y="2628"/>
                  </a:cubicBezTo>
                  <a:lnTo>
                    <a:pt x="1531" y="2628"/>
                  </a:lnTo>
                  <a:cubicBezTo>
                    <a:pt x="1644" y="2697"/>
                    <a:pt x="1682" y="2798"/>
                    <a:pt x="1696" y="2891"/>
                  </a:cubicBezTo>
                  <a:lnTo>
                    <a:pt x="2156" y="2625"/>
                  </a:lnTo>
                  <a:lnTo>
                    <a:pt x="2156" y="2625"/>
                  </a:lnTo>
                  <a:cubicBezTo>
                    <a:pt x="1909" y="2136"/>
                    <a:pt x="1892" y="1542"/>
                    <a:pt x="2152" y="1022"/>
                  </a:cubicBezTo>
                  <a:lnTo>
                    <a:pt x="2153" y="1021"/>
                  </a:lnTo>
                  <a:lnTo>
                    <a:pt x="2158" y="1014"/>
                  </a:lnTo>
                  <a:lnTo>
                    <a:pt x="1595" y="690"/>
                  </a:lnTo>
                  <a:lnTo>
                    <a:pt x="1595" y="690"/>
                  </a:lnTo>
                  <a:cubicBezTo>
                    <a:pt x="1561" y="643"/>
                    <a:pt x="1571" y="572"/>
                    <a:pt x="1627" y="540"/>
                  </a:cubicBezTo>
                  <a:lnTo>
                    <a:pt x="1627" y="540"/>
                  </a:lnTo>
                  <a:cubicBezTo>
                    <a:pt x="1727" y="482"/>
                    <a:pt x="1820" y="420"/>
                    <a:pt x="1823" y="293"/>
                  </a:cubicBezTo>
                  <a:lnTo>
                    <a:pt x="1823" y="293"/>
                  </a:lnTo>
                  <a:cubicBezTo>
                    <a:pt x="1828" y="137"/>
                    <a:pt x="1693" y="0"/>
                    <a:pt x="1537" y="1"/>
                  </a:cubicBezTo>
                </a:path>
              </a:pathLst>
            </a:custGeom>
            <a:grpFill/>
            <a:ln>
              <a:noFill/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txBody>
            <a:bodyPr anchor="ctr" wrap="none"/>
            <a:p>
              <a:pPr defTabSz="2077680"/>
              <a:endParaRPr sz="6550" lang="en-US">
                <a:solidFill>
                  <a:prstClr val="black"/>
                </a:solidFill>
                <a:latin typeface="KievitCyr-Regular"/>
              </a:endParaRPr>
            </a:p>
          </p:txBody>
        </p:sp>
        <p:sp>
          <p:nvSpPr>
            <p:cNvPr id="1048953" name="Freeform 113"/>
            <p:cNvSpPr>
              <a:spLocks noChangeArrowheads="1"/>
            </p:cNvSpPr>
            <p:nvPr/>
          </p:nvSpPr>
          <p:spPr bwMode="auto">
            <a:xfrm>
              <a:off x="8190947" y="8013077"/>
              <a:ext cx="3686647" cy="3444899"/>
            </a:xfrm>
            <a:custGeom>
              <a:avLst/>
              <a:gdLst>
                <a:gd name="T0" fmla="*/ 374 w 2957"/>
                <a:gd name="T1" fmla="*/ 184 h 2764"/>
                <a:gd name="T2" fmla="*/ 374 w 2957"/>
                <a:gd name="T3" fmla="*/ 184 h 2764"/>
                <a:gd name="T4" fmla="*/ 535 w 2957"/>
                <a:gd name="T5" fmla="*/ 574 h 2764"/>
                <a:gd name="T6" fmla="*/ 535 w 2957"/>
                <a:gd name="T7" fmla="*/ 574 h 2764"/>
                <a:gd name="T8" fmla="*/ 570 w 2957"/>
                <a:gd name="T9" fmla="*/ 726 h 2764"/>
                <a:gd name="T10" fmla="*/ 0 w 2957"/>
                <a:gd name="T11" fmla="*/ 1055 h 2764"/>
                <a:gd name="T12" fmla="*/ 5 w 2957"/>
                <a:gd name="T13" fmla="*/ 1062 h 2764"/>
                <a:gd name="T14" fmla="*/ 6 w 2957"/>
                <a:gd name="T15" fmla="*/ 1063 h 2764"/>
                <a:gd name="T16" fmla="*/ 6 w 2957"/>
                <a:gd name="T17" fmla="*/ 1063 h 2764"/>
                <a:gd name="T18" fmla="*/ 2956 w 2957"/>
                <a:gd name="T19" fmla="*/ 2763 h 2764"/>
                <a:gd name="T20" fmla="*/ 2956 w 2957"/>
                <a:gd name="T21" fmla="*/ 2211 h 2764"/>
                <a:gd name="T22" fmla="*/ 2956 w 2957"/>
                <a:gd name="T23" fmla="*/ 2211 h 2764"/>
                <a:gd name="T24" fmla="*/ 2714 w 2957"/>
                <a:gd name="T25" fmla="*/ 2229 h 2764"/>
                <a:gd name="T26" fmla="*/ 2714 w 2957"/>
                <a:gd name="T27" fmla="*/ 2229 h 2764"/>
                <a:gd name="T28" fmla="*/ 2493 w 2957"/>
                <a:gd name="T29" fmla="*/ 2058 h 2764"/>
                <a:gd name="T30" fmla="*/ 2493 w 2957"/>
                <a:gd name="T31" fmla="*/ 2058 h 2764"/>
                <a:gd name="T32" fmla="*/ 2454 w 2957"/>
                <a:gd name="T33" fmla="*/ 1748 h 2764"/>
                <a:gd name="T34" fmla="*/ 2454 w 2957"/>
                <a:gd name="T35" fmla="*/ 1748 h 2764"/>
                <a:gd name="T36" fmla="*/ 2646 w 2957"/>
                <a:gd name="T37" fmla="*/ 1503 h 2764"/>
                <a:gd name="T38" fmla="*/ 2646 w 2957"/>
                <a:gd name="T39" fmla="*/ 1503 h 2764"/>
                <a:gd name="T40" fmla="*/ 2956 w 2957"/>
                <a:gd name="T41" fmla="*/ 1492 h 2764"/>
                <a:gd name="T42" fmla="*/ 2956 w 2957"/>
                <a:gd name="T43" fmla="*/ 961 h 2764"/>
                <a:gd name="T44" fmla="*/ 2956 w 2957"/>
                <a:gd name="T45" fmla="*/ 961 h 2764"/>
                <a:gd name="T46" fmla="*/ 1566 w 2957"/>
                <a:gd name="T47" fmla="*/ 163 h 2764"/>
                <a:gd name="T48" fmla="*/ 1566 w 2957"/>
                <a:gd name="T49" fmla="*/ 161 h 2764"/>
                <a:gd name="T50" fmla="*/ 1561 w 2957"/>
                <a:gd name="T51" fmla="*/ 153 h 2764"/>
                <a:gd name="T52" fmla="*/ 999 w 2957"/>
                <a:gd name="T53" fmla="*/ 478 h 2764"/>
                <a:gd name="T54" fmla="*/ 999 w 2957"/>
                <a:gd name="T55" fmla="*/ 478 h 2764"/>
                <a:gd name="T56" fmla="*/ 885 w 2957"/>
                <a:gd name="T57" fmla="*/ 375 h 2764"/>
                <a:gd name="T58" fmla="*/ 885 w 2957"/>
                <a:gd name="T59" fmla="*/ 375 h 2764"/>
                <a:gd name="T60" fmla="*/ 769 w 2957"/>
                <a:gd name="T61" fmla="*/ 82 h 2764"/>
                <a:gd name="T62" fmla="*/ 769 w 2957"/>
                <a:gd name="T63" fmla="*/ 82 h 2764"/>
                <a:gd name="T64" fmla="*/ 374 w 2957"/>
                <a:gd name="T65" fmla="*/ 184 h 2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57" h="2764" fill="norm" stroke="1" extrusionOk="0">
                  <a:moveTo>
                    <a:pt x="374" y="184"/>
                  </a:moveTo>
                  <a:lnTo>
                    <a:pt x="374" y="184"/>
                  </a:lnTo>
                  <a:cubicBezTo>
                    <a:pt x="279" y="351"/>
                    <a:pt x="386" y="495"/>
                    <a:pt x="535" y="574"/>
                  </a:cubicBezTo>
                  <a:lnTo>
                    <a:pt x="535" y="574"/>
                  </a:lnTo>
                  <a:cubicBezTo>
                    <a:pt x="593" y="605"/>
                    <a:pt x="605" y="677"/>
                    <a:pt x="570" y="726"/>
                  </a:cubicBezTo>
                  <a:lnTo>
                    <a:pt x="0" y="1055"/>
                  </a:lnTo>
                  <a:lnTo>
                    <a:pt x="5" y="1062"/>
                  </a:lnTo>
                  <a:lnTo>
                    <a:pt x="6" y="1063"/>
                  </a:lnTo>
                  <a:lnTo>
                    <a:pt x="6" y="1063"/>
                  </a:lnTo>
                  <a:cubicBezTo>
                    <a:pt x="661" y="2125"/>
                    <a:pt x="1787" y="2729"/>
                    <a:pt x="2956" y="2763"/>
                  </a:cubicBezTo>
                  <a:lnTo>
                    <a:pt x="2956" y="2211"/>
                  </a:lnTo>
                  <a:lnTo>
                    <a:pt x="2956" y="2211"/>
                  </a:lnTo>
                  <a:cubicBezTo>
                    <a:pt x="2873" y="2241"/>
                    <a:pt x="2789" y="2247"/>
                    <a:pt x="2714" y="2229"/>
                  </a:cubicBezTo>
                  <a:lnTo>
                    <a:pt x="2714" y="2229"/>
                  </a:lnTo>
                  <a:cubicBezTo>
                    <a:pt x="2622" y="2206"/>
                    <a:pt x="2545" y="2147"/>
                    <a:pt x="2493" y="2058"/>
                  </a:cubicBezTo>
                  <a:lnTo>
                    <a:pt x="2493" y="2058"/>
                  </a:lnTo>
                  <a:cubicBezTo>
                    <a:pt x="2438" y="1966"/>
                    <a:pt x="2425" y="1854"/>
                    <a:pt x="2454" y="1748"/>
                  </a:cubicBezTo>
                  <a:lnTo>
                    <a:pt x="2454" y="1748"/>
                  </a:lnTo>
                  <a:cubicBezTo>
                    <a:pt x="2484" y="1643"/>
                    <a:pt x="2553" y="1553"/>
                    <a:pt x="2646" y="1503"/>
                  </a:cubicBezTo>
                  <a:lnTo>
                    <a:pt x="2646" y="1503"/>
                  </a:lnTo>
                  <a:cubicBezTo>
                    <a:pt x="2762" y="1440"/>
                    <a:pt x="2870" y="1458"/>
                    <a:pt x="2956" y="1492"/>
                  </a:cubicBezTo>
                  <a:lnTo>
                    <a:pt x="2956" y="961"/>
                  </a:lnTo>
                  <a:lnTo>
                    <a:pt x="2956" y="961"/>
                  </a:lnTo>
                  <a:cubicBezTo>
                    <a:pt x="2409" y="930"/>
                    <a:pt x="1886" y="648"/>
                    <a:pt x="1566" y="163"/>
                  </a:cubicBezTo>
                  <a:lnTo>
                    <a:pt x="1566" y="161"/>
                  </a:lnTo>
                  <a:lnTo>
                    <a:pt x="1561" y="153"/>
                  </a:lnTo>
                  <a:lnTo>
                    <a:pt x="999" y="478"/>
                  </a:lnTo>
                  <a:lnTo>
                    <a:pt x="999" y="478"/>
                  </a:lnTo>
                  <a:cubicBezTo>
                    <a:pt x="941" y="484"/>
                    <a:pt x="885" y="440"/>
                    <a:pt x="885" y="375"/>
                  </a:cubicBezTo>
                  <a:lnTo>
                    <a:pt x="885" y="375"/>
                  </a:lnTo>
                  <a:cubicBezTo>
                    <a:pt x="885" y="260"/>
                    <a:pt x="878" y="149"/>
                    <a:pt x="769" y="82"/>
                  </a:cubicBezTo>
                  <a:lnTo>
                    <a:pt x="769" y="82"/>
                  </a:lnTo>
                  <a:cubicBezTo>
                    <a:pt x="635" y="0"/>
                    <a:pt x="451" y="49"/>
                    <a:pt x="374" y="184"/>
                  </a:cubicBezTo>
                </a:path>
              </a:pathLst>
            </a:custGeom>
            <a:grpFill/>
            <a:ln w="28575">
              <a:solidFill>
                <a:srgbClr val="C00000"/>
              </a:solidFill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txBody>
            <a:bodyPr anchor="ctr" wrap="none"/>
            <a:p>
              <a:pPr defTabSz="2077680"/>
              <a:endParaRPr sz="6550" lang="en-US">
                <a:solidFill>
                  <a:prstClr val="black"/>
                </a:solidFill>
                <a:latin typeface="KievitCyr-Regular"/>
              </a:endParaRPr>
            </a:p>
          </p:txBody>
        </p:sp>
        <p:sp>
          <p:nvSpPr>
            <p:cNvPr id="1048954" name="Freeform 114"/>
            <p:cNvSpPr>
              <a:spLocks noChangeArrowheads="1"/>
            </p:cNvSpPr>
            <p:nvPr/>
          </p:nvSpPr>
          <p:spPr bwMode="auto">
            <a:xfrm>
              <a:off x="13981892" y="4864868"/>
              <a:ext cx="2692185" cy="4395403"/>
            </a:xfrm>
            <a:custGeom>
              <a:avLst/>
              <a:gdLst>
                <a:gd name="T0" fmla="*/ 621 w 2159"/>
                <a:gd name="T1" fmla="*/ 3525 h 3527"/>
                <a:gd name="T2" fmla="*/ 621 w 2159"/>
                <a:gd name="T3" fmla="*/ 3525 h 3527"/>
                <a:gd name="T4" fmla="*/ 878 w 2159"/>
                <a:gd name="T5" fmla="*/ 3191 h 3527"/>
                <a:gd name="T6" fmla="*/ 878 w 2159"/>
                <a:gd name="T7" fmla="*/ 3191 h 3527"/>
                <a:gd name="T8" fmla="*/ 992 w 2159"/>
                <a:gd name="T9" fmla="*/ 3084 h 3527"/>
                <a:gd name="T10" fmla="*/ 1562 w 2159"/>
                <a:gd name="T11" fmla="*/ 3413 h 3527"/>
                <a:gd name="T12" fmla="*/ 1566 w 2159"/>
                <a:gd name="T13" fmla="*/ 3405 h 3527"/>
                <a:gd name="T14" fmla="*/ 1566 w 2159"/>
                <a:gd name="T15" fmla="*/ 3404 h 3527"/>
                <a:gd name="T16" fmla="*/ 1566 w 2159"/>
                <a:gd name="T17" fmla="*/ 3404 h 3527"/>
                <a:gd name="T18" fmla="*/ 1563 w 2159"/>
                <a:gd name="T19" fmla="*/ 0 h 3527"/>
                <a:gd name="T20" fmla="*/ 1084 w 2159"/>
                <a:gd name="T21" fmla="*/ 276 h 3527"/>
                <a:gd name="T22" fmla="*/ 1084 w 2159"/>
                <a:gd name="T23" fmla="*/ 276 h 3527"/>
                <a:gd name="T24" fmla="*/ 1221 w 2159"/>
                <a:gd name="T25" fmla="*/ 476 h 3527"/>
                <a:gd name="T26" fmla="*/ 1221 w 2159"/>
                <a:gd name="T27" fmla="*/ 476 h 3527"/>
                <a:gd name="T28" fmla="*/ 1184 w 2159"/>
                <a:gd name="T29" fmla="*/ 754 h 3527"/>
                <a:gd name="T30" fmla="*/ 1184 w 2159"/>
                <a:gd name="T31" fmla="*/ 754 h 3527"/>
                <a:gd name="T32" fmla="*/ 935 w 2159"/>
                <a:gd name="T33" fmla="*/ 941 h 3527"/>
                <a:gd name="T34" fmla="*/ 935 w 2159"/>
                <a:gd name="T35" fmla="*/ 941 h 3527"/>
                <a:gd name="T36" fmla="*/ 627 w 2159"/>
                <a:gd name="T37" fmla="*/ 897 h 3527"/>
                <a:gd name="T38" fmla="*/ 627 w 2159"/>
                <a:gd name="T39" fmla="*/ 897 h 3527"/>
                <a:gd name="T40" fmla="*/ 463 w 2159"/>
                <a:gd name="T41" fmla="*/ 635 h 3527"/>
                <a:gd name="T42" fmla="*/ 3 w 2159"/>
                <a:gd name="T43" fmla="*/ 900 h 3527"/>
                <a:gd name="T44" fmla="*/ 3 w 2159"/>
                <a:gd name="T45" fmla="*/ 900 h 3527"/>
                <a:gd name="T46" fmla="*/ 6 w 2159"/>
                <a:gd name="T47" fmla="*/ 2503 h 3527"/>
                <a:gd name="T48" fmla="*/ 5 w 2159"/>
                <a:gd name="T49" fmla="*/ 2504 h 3527"/>
                <a:gd name="T50" fmla="*/ 0 w 2159"/>
                <a:gd name="T51" fmla="*/ 2512 h 3527"/>
                <a:gd name="T52" fmla="*/ 563 w 2159"/>
                <a:gd name="T53" fmla="*/ 2837 h 3527"/>
                <a:gd name="T54" fmla="*/ 563 w 2159"/>
                <a:gd name="T55" fmla="*/ 2837 h 3527"/>
                <a:gd name="T56" fmla="*/ 531 w 2159"/>
                <a:gd name="T57" fmla="*/ 2986 h 3527"/>
                <a:gd name="T58" fmla="*/ 531 w 2159"/>
                <a:gd name="T59" fmla="*/ 2986 h 3527"/>
                <a:gd name="T60" fmla="*/ 335 w 2159"/>
                <a:gd name="T61" fmla="*/ 3234 h 3527"/>
                <a:gd name="T62" fmla="*/ 335 w 2159"/>
                <a:gd name="T63" fmla="*/ 3234 h 3527"/>
                <a:gd name="T64" fmla="*/ 621 w 2159"/>
                <a:gd name="T65" fmla="*/ 3525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59" h="3527" fill="norm" stroke="1" extrusionOk="0">
                  <a:moveTo>
                    <a:pt x="621" y="3525"/>
                  </a:moveTo>
                  <a:lnTo>
                    <a:pt x="621" y="3525"/>
                  </a:lnTo>
                  <a:cubicBezTo>
                    <a:pt x="813" y="3523"/>
                    <a:pt x="884" y="3360"/>
                    <a:pt x="878" y="3191"/>
                  </a:cubicBezTo>
                  <a:lnTo>
                    <a:pt x="878" y="3191"/>
                  </a:lnTo>
                  <a:cubicBezTo>
                    <a:pt x="876" y="3125"/>
                    <a:pt x="933" y="3078"/>
                    <a:pt x="992" y="3084"/>
                  </a:cubicBezTo>
                  <a:lnTo>
                    <a:pt x="1562" y="3413"/>
                  </a:lnTo>
                  <a:lnTo>
                    <a:pt x="1566" y="3405"/>
                  </a:lnTo>
                  <a:lnTo>
                    <a:pt x="1566" y="3404"/>
                  </a:lnTo>
                  <a:lnTo>
                    <a:pt x="1566" y="3404"/>
                  </a:lnTo>
                  <a:cubicBezTo>
                    <a:pt x="2158" y="2306"/>
                    <a:pt x="2118" y="1029"/>
                    <a:pt x="1563" y="0"/>
                  </a:cubicBezTo>
                  <a:lnTo>
                    <a:pt x="1084" y="276"/>
                  </a:lnTo>
                  <a:lnTo>
                    <a:pt x="1084" y="276"/>
                  </a:lnTo>
                  <a:cubicBezTo>
                    <a:pt x="1152" y="334"/>
                    <a:pt x="1200" y="402"/>
                    <a:pt x="1221" y="476"/>
                  </a:cubicBezTo>
                  <a:lnTo>
                    <a:pt x="1221" y="476"/>
                  </a:lnTo>
                  <a:cubicBezTo>
                    <a:pt x="1248" y="568"/>
                    <a:pt x="1235" y="663"/>
                    <a:pt x="1184" y="754"/>
                  </a:cubicBezTo>
                  <a:lnTo>
                    <a:pt x="1184" y="754"/>
                  </a:lnTo>
                  <a:cubicBezTo>
                    <a:pt x="1132" y="845"/>
                    <a:pt x="1041" y="913"/>
                    <a:pt x="935" y="941"/>
                  </a:cubicBezTo>
                  <a:lnTo>
                    <a:pt x="935" y="941"/>
                  </a:lnTo>
                  <a:cubicBezTo>
                    <a:pt x="830" y="968"/>
                    <a:pt x="717" y="952"/>
                    <a:pt x="627" y="897"/>
                  </a:cubicBezTo>
                  <a:lnTo>
                    <a:pt x="627" y="897"/>
                  </a:lnTo>
                  <a:cubicBezTo>
                    <a:pt x="515" y="828"/>
                    <a:pt x="476" y="728"/>
                    <a:pt x="463" y="635"/>
                  </a:cubicBezTo>
                  <a:lnTo>
                    <a:pt x="3" y="900"/>
                  </a:lnTo>
                  <a:lnTo>
                    <a:pt x="3" y="900"/>
                  </a:lnTo>
                  <a:cubicBezTo>
                    <a:pt x="249" y="1390"/>
                    <a:pt x="266" y="1983"/>
                    <a:pt x="6" y="2503"/>
                  </a:cubicBezTo>
                  <a:lnTo>
                    <a:pt x="5" y="2504"/>
                  </a:lnTo>
                  <a:lnTo>
                    <a:pt x="0" y="2512"/>
                  </a:lnTo>
                  <a:lnTo>
                    <a:pt x="563" y="2837"/>
                  </a:lnTo>
                  <a:lnTo>
                    <a:pt x="563" y="2837"/>
                  </a:lnTo>
                  <a:cubicBezTo>
                    <a:pt x="597" y="2883"/>
                    <a:pt x="587" y="2954"/>
                    <a:pt x="531" y="2986"/>
                  </a:cubicBezTo>
                  <a:lnTo>
                    <a:pt x="531" y="2986"/>
                  </a:lnTo>
                  <a:cubicBezTo>
                    <a:pt x="431" y="3045"/>
                    <a:pt x="338" y="3106"/>
                    <a:pt x="335" y="3234"/>
                  </a:cubicBezTo>
                  <a:lnTo>
                    <a:pt x="335" y="3234"/>
                  </a:lnTo>
                  <a:cubicBezTo>
                    <a:pt x="330" y="3390"/>
                    <a:pt x="465" y="3526"/>
                    <a:pt x="621" y="3525"/>
                  </a:cubicBezTo>
                </a:path>
              </a:pathLst>
            </a:custGeom>
            <a:grpFill/>
            <a:ln>
              <a:noFill/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txBody>
            <a:bodyPr anchor="ctr" wrap="none"/>
            <a:p>
              <a:pPr defTabSz="2077680"/>
              <a:endParaRPr sz="6550" lang="en-US">
                <a:solidFill>
                  <a:prstClr val="black"/>
                </a:solidFill>
                <a:latin typeface="KievitCyr-Regular"/>
              </a:endParaRPr>
            </a:p>
          </p:txBody>
        </p:sp>
        <p:sp>
          <p:nvSpPr>
            <p:cNvPr id="1048955" name="Freeform 115"/>
            <p:cNvSpPr>
              <a:spLocks noChangeArrowheads="1"/>
            </p:cNvSpPr>
            <p:nvPr/>
          </p:nvSpPr>
          <p:spPr bwMode="auto">
            <a:xfrm>
              <a:off x="12119338" y="2524320"/>
              <a:ext cx="3686644" cy="3439403"/>
            </a:xfrm>
            <a:custGeom>
              <a:avLst/>
              <a:gdLst>
                <a:gd name="T0" fmla="*/ 2582 w 2957"/>
                <a:gd name="T1" fmla="*/ 2578 h 2762"/>
                <a:gd name="T2" fmla="*/ 2582 w 2957"/>
                <a:gd name="T3" fmla="*/ 2578 h 2762"/>
                <a:gd name="T4" fmla="*/ 2422 w 2957"/>
                <a:gd name="T5" fmla="*/ 2188 h 2762"/>
                <a:gd name="T6" fmla="*/ 2422 w 2957"/>
                <a:gd name="T7" fmla="*/ 2188 h 2762"/>
                <a:gd name="T8" fmla="*/ 2386 w 2957"/>
                <a:gd name="T9" fmla="*/ 2036 h 2762"/>
                <a:gd name="T10" fmla="*/ 2956 w 2957"/>
                <a:gd name="T11" fmla="*/ 1708 h 2762"/>
                <a:gd name="T12" fmla="*/ 2951 w 2957"/>
                <a:gd name="T13" fmla="*/ 1700 h 2762"/>
                <a:gd name="T14" fmla="*/ 2950 w 2957"/>
                <a:gd name="T15" fmla="*/ 1699 h 2762"/>
                <a:gd name="T16" fmla="*/ 2950 w 2957"/>
                <a:gd name="T17" fmla="*/ 1699 h 2762"/>
                <a:gd name="T18" fmla="*/ 0 w 2957"/>
                <a:gd name="T19" fmla="*/ 0 h 2762"/>
                <a:gd name="T20" fmla="*/ 0 w 2957"/>
                <a:gd name="T21" fmla="*/ 552 h 2762"/>
                <a:gd name="T22" fmla="*/ 0 w 2957"/>
                <a:gd name="T23" fmla="*/ 552 h 2762"/>
                <a:gd name="T24" fmla="*/ 242 w 2957"/>
                <a:gd name="T25" fmla="*/ 534 h 2762"/>
                <a:gd name="T26" fmla="*/ 242 w 2957"/>
                <a:gd name="T27" fmla="*/ 534 h 2762"/>
                <a:gd name="T28" fmla="*/ 463 w 2957"/>
                <a:gd name="T29" fmla="*/ 704 h 2762"/>
                <a:gd name="T30" fmla="*/ 463 w 2957"/>
                <a:gd name="T31" fmla="*/ 704 h 2762"/>
                <a:gd name="T32" fmla="*/ 502 w 2957"/>
                <a:gd name="T33" fmla="*/ 1014 h 2762"/>
                <a:gd name="T34" fmla="*/ 502 w 2957"/>
                <a:gd name="T35" fmla="*/ 1014 h 2762"/>
                <a:gd name="T36" fmla="*/ 310 w 2957"/>
                <a:gd name="T37" fmla="*/ 1259 h 2762"/>
                <a:gd name="T38" fmla="*/ 310 w 2957"/>
                <a:gd name="T39" fmla="*/ 1259 h 2762"/>
                <a:gd name="T40" fmla="*/ 0 w 2957"/>
                <a:gd name="T41" fmla="*/ 1270 h 2762"/>
                <a:gd name="T42" fmla="*/ 0 w 2957"/>
                <a:gd name="T43" fmla="*/ 1801 h 2762"/>
                <a:gd name="T44" fmla="*/ 0 w 2957"/>
                <a:gd name="T45" fmla="*/ 1801 h 2762"/>
                <a:gd name="T46" fmla="*/ 1391 w 2957"/>
                <a:gd name="T47" fmla="*/ 2600 h 2762"/>
                <a:gd name="T48" fmla="*/ 1391 w 2957"/>
                <a:gd name="T49" fmla="*/ 2601 h 2762"/>
                <a:gd name="T50" fmla="*/ 1395 w 2957"/>
                <a:gd name="T51" fmla="*/ 2609 h 2762"/>
                <a:gd name="T52" fmla="*/ 1957 w 2957"/>
                <a:gd name="T53" fmla="*/ 2284 h 2762"/>
                <a:gd name="T54" fmla="*/ 1957 w 2957"/>
                <a:gd name="T55" fmla="*/ 2284 h 2762"/>
                <a:gd name="T56" fmla="*/ 2071 w 2957"/>
                <a:gd name="T57" fmla="*/ 2386 h 2762"/>
                <a:gd name="T58" fmla="*/ 2071 w 2957"/>
                <a:gd name="T59" fmla="*/ 2386 h 2762"/>
                <a:gd name="T60" fmla="*/ 2187 w 2957"/>
                <a:gd name="T61" fmla="*/ 2680 h 2762"/>
                <a:gd name="T62" fmla="*/ 2187 w 2957"/>
                <a:gd name="T63" fmla="*/ 2680 h 2762"/>
                <a:gd name="T64" fmla="*/ 2582 w 2957"/>
                <a:gd name="T65" fmla="*/ 2578 h 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57" h="2762" fill="norm" stroke="1" extrusionOk="0">
                  <a:moveTo>
                    <a:pt x="2582" y="2578"/>
                  </a:moveTo>
                  <a:lnTo>
                    <a:pt x="2582" y="2578"/>
                  </a:lnTo>
                  <a:cubicBezTo>
                    <a:pt x="2677" y="2411"/>
                    <a:pt x="2571" y="2268"/>
                    <a:pt x="2422" y="2188"/>
                  </a:cubicBezTo>
                  <a:lnTo>
                    <a:pt x="2422" y="2188"/>
                  </a:lnTo>
                  <a:cubicBezTo>
                    <a:pt x="2363" y="2157"/>
                    <a:pt x="2351" y="2084"/>
                    <a:pt x="2386" y="2036"/>
                  </a:cubicBezTo>
                  <a:lnTo>
                    <a:pt x="2956" y="1708"/>
                  </a:lnTo>
                  <a:lnTo>
                    <a:pt x="2951" y="1700"/>
                  </a:lnTo>
                  <a:lnTo>
                    <a:pt x="2950" y="1699"/>
                  </a:lnTo>
                  <a:lnTo>
                    <a:pt x="2950" y="1699"/>
                  </a:lnTo>
                  <a:cubicBezTo>
                    <a:pt x="2296" y="638"/>
                    <a:pt x="1169" y="33"/>
                    <a:pt x="0" y="0"/>
                  </a:cubicBezTo>
                  <a:lnTo>
                    <a:pt x="0" y="552"/>
                  </a:lnTo>
                  <a:lnTo>
                    <a:pt x="0" y="552"/>
                  </a:lnTo>
                  <a:cubicBezTo>
                    <a:pt x="84" y="521"/>
                    <a:pt x="167" y="514"/>
                    <a:pt x="242" y="534"/>
                  </a:cubicBezTo>
                  <a:lnTo>
                    <a:pt x="242" y="534"/>
                  </a:lnTo>
                  <a:cubicBezTo>
                    <a:pt x="334" y="556"/>
                    <a:pt x="411" y="615"/>
                    <a:pt x="463" y="704"/>
                  </a:cubicBezTo>
                  <a:lnTo>
                    <a:pt x="463" y="704"/>
                  </a:lnTo>
                  <a:cubicBezTo>
                    <a:pt x="518" y="796"/>
                    <a:pt x="531" y="908"/>
                    <a:pt x="502" y="1014"/>
                  </a:cubicBezTo>
                  <a:lnTo>
                    <a:pt x="502" y="1014"/>
                  </a:lnTo>
                  <a:cubicBezTo>
                    <a:pt x="473" y="1119"/>
                    <a:pt x="403" y="1209"/>
                    <a:pt x="310" y="1259"/>
                  </a:cubicBezTo>
                  <a:lnTo>
                    <a:pt x="310" y="1259"/>
                  </a:lnTo>
                  <a:cubicBezTo>
                    <a:pt x="194" y="1322"/>
                    <a:pt x="87" y="1305"/>
                    <a:pt x="0" y="1270"/>
                  </a:cubicBezTo>
                  <a:lnTo>
                    <a:pt x="0" y="1801"/>
                  </a:lnTo>
                  <a:lnTo>
                    <a:pt x="0" y="1801"/>
                  </a:lnTo>
                  <a:cubicBezTo>
                    <a:pt x="547" y="1833"/>
                    <a:pt x="1070" y="2114"/>
                    <a:pt x="1391" y="2600"/>
                  </a:cubicBezTo>
                  <a:lnTo>
                    <a:pt x="1391" y="2601"/>
                  </a:lnTo>
                  <a:lnTo>
                    <a:pt x="1395" y="2609"/>
                  </a:lnTo>
                  <a:lnTo>
                    <a:pt x="1957" y="2284"/>
                  </a:lnTo>
                  <a:lnTo>
                    <a:pt x="1957" y="2284"/>
                  </a:lnTo>
                  <a:cubicBezTo>
                    <a:pt x="2015" y="2278"/>
                    <a:pt x="2071" y="2322"/>
                    <a:pt x="2071" y="2386"/>
                  </a:cubicBezTo>
                  <a:lnTo>
                    <a:pt x="2071" y="2386"/>
                  </a:lnTo>
                  <a:cubicBezTo>
                    <a:pt x="2072" y="2503"/>
                    <a:pt x="2078" y="2614"/>
                    <a:pt x="2187" y="2680"/>
                  </a:cubicBezTo>
                  <a:lnTo>
                    <a:pt x="2187" y="2680"/>
                  </a:lnTo>
                  <a:cubicBezTo>
                    <a:pt x="2321" y="2761"/>
                    <a:pt x="2506" y="2713"/>
                    <a:pt x="2582" y="2578"/>
                  </a:cubicBezTo>
                </a:path>
              </a:pathLst>
            </a:custGeom>
            <a:grpFill/>
            <a:ln>
              <a:noFill/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txBody>
            <a:bodyPr anchor="ctr" wrap="none"/>
            <a:p>
              <a:pPr defTabSz="2077680"/>
              <a:endParaRPr sz="6550" lang="en-US">
                <a:solidFill>
                  <a:prstClr val="black"/>
                </a:solidFill>
                <a:latin typeface="KievitCyr-Regular"/>
              </a:endParaRPr>
            </a:p>
          </p:txBody>
        </p:sp>
        <p:sp>
          <p:nvSpPr>
            <p:cNvPr id="1048956" name="Freeform 112"/>
            <p:cNvSpPr>
              <a:spLocks noChangeArrowheads="1"/>
            </p:cNvSpPr>
            <p:nvPr/>
          </p:nvSpPr>
          <p:spPr bwMode="auto">
            <a:xfrm rot="3571682">
              <a:off x="9102996" y="1895189"/>
              <a:ext cx="2692185" cy="4395403"/>
            </a:xfrm>
            <a:custGeom>
              <a:avLst/>
              <a:gdLst>
                <a:gd name="T0" fmla="*/ 1537 w 2159"/>
                <a:gd name="T1" fmla="*/ 1 h 3527"/>
                <a:gd name="T2" fmla="*/ 1537 w 2159"/>
                <a:gd name="T3" fmla="*/ 1 h 3527"/>
                <a:gd name="T4" fmla="*/ 1280 w 2159"/>
                <a:gd name="T5" fmla="*/ 335 h 3527"/>
                <a:gd name="T6" fmla="*/ 1280 w 2159"/>
                <a:gd name="T7" fmla="*/ 335 h 3527"/>
                <a:gd name="T8" fmla="*/ 1166 w 2159"/>
                <a:gd name="T9" fmla="*/ 442 h 3527"/>
                <a:gd name="T10" fmla="*/ 597 w 2159"/>
                <a:gd name="T11" fmla="*/ 113 h 3527"/>
                <a:gd name="T12" fmla="*/ 592 w 2159"/>
                <a:gd name="T13" fmla="*/ 121 h 3527"/>
                <a:gd name="T14" fmla="*/ 592 w 2159"/>
                <a:gd name="T15" fmla="*/ 122 h 3527"/>
                <a:gd name="T16" fmla="*/ 592 w 2159"/>
                <a:gd name="T17" fmla="*/ 122 h 3527"/>
                <a:gd name="T18" fmla="*/ 595 w 2159"/>
                <a:gd name="T19" fmla="*/ 3526 h 3527"/>
                <a:gd name="T20" fmla="*/ 1074 w 2159"/>
                <a:gd name="T21" fmla="*/ 3250 h 3527"/>
                <a:gd name="T22" fmla="*/ 1074 w 2159"/>
                <a:gd name="T23" fmla="*/ 3250 h 3527"/>
                <a:gd name="T24" fmla="*/ 937 w 2159"/>
                <a:gd name="T25" fmla="*/ 3050 h 3527"/>
                <a:gd name="T26" fmla="*/ 937 w 2159"/>
                <a:gd name="T27" fmla="*/ 3050 h 3527"/>
                <a:gd name="T28" fmla="*/ 974 w 2159"/>
                <a:gd name="T29" fmla="*/ 2773 h 3527"/>
                <a:gd name="T30" fmla="*/ 974 w 2159"/>
                <a:gd name="T31" fmla="*/ 2773 h 3527"/>
                <a:gd name="T32" fmla="*/ 1223 w 2159"/>
                <a:gd name="T33" fmla="*/ 2584 h 3527"/>
                <a:gd name="T34" fmla="*/ 1223 w 2159"/>
                <a:gd name="T35" fmla="*/ 2584 h 3527"/>
                <a:gd name="T36" fmla="*/ 1531 w 2159"/>
                <a:gd name="T37" fmla="*/ 2628 h 3527"/>
                <a:gd name="T38" fmla="*/ 1531 w 2159"/>
                <a:gd name="T39" fmla="*/ 2628 h 3527"/>
                <a:gd name="T40" fmla="*/ 1696 w 2159"/>
                <a:gd name="T41" fmla="*/ 2891 h 3527"/>
                <a:gd name="T42" fmla="*/ 2156 w 2159"/>
                <a:gd name="T43" fmla="*/ 2625 h 3527"/>
                <a:gd name="T44" fmla="*/ 2156 w 2159"/>
                <a:gd name="T45" fmla="*/ 2625 h 3527"/>
                <a:gd name="T46" fmla="*/ 2152 w 2159"/>
                <a:gd name="T47" fmla="*/ 1022 h 3527"/>
                <a:gd name="T48" fmla="*/ 2153 w 2159"/>
                <a:gd name="T49" fmla="*/ 1021 h 3527"/>
                <a:gd name="T50" fmla="*/ 2158 w 2159"/>
                <a:gd name="T51" fmla="*/ 1014 h 3527"/>
                <a:gd name="T52" fmla="*/ 1595 w 2159"/>
                <a:gd name="T53" fmla="*/ 690 h 3527"/>
                <a:gd name="T54" fmla="*/ 1595 w 2159"/>
                <a:gd name="T55" fmla="*/ 690 h 3527"/>
                <a:gd name="T56" fmla="*/ 1627 w 2159"/>
                <a:gd name="T57" fmla="*/ 540 h 3527"/>
                <a:gd name="T58" fmla="*/ 1627 w 2159"/>
                <a:gd name="T59" fmla="*/ 540 h 3527"/>
                <a:gd name="T60" fmla="*/ 1823 w 2159"/>
                <a:gd name="T61" fmla="*/ 293 h 3527"/>
                <a:gd name="T62" fmla="*/ 1823 w 2159"/>
                <a:gd name="T63" fmla="*/ 293 h 3527"/>
                <a:gd name="T64" fmla="*/ 1537 w 2159"/>
                <a:gd name="T65" fmla="*/ 1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59" h="3527" fill="norm" stroke="1" extrusionOk="0">
                  <a:moveTo>
                    <a:pt x="1537" y="1"/>
                  </a:moveTo>
                  <a:lnTo>
                    <a:pt x="1537" y="1"/>
                  </a:lnTo>
                  <a:cubicBezTo>
                    <a:pt x="1345" y="3"/>
                    <a:pt x="1274" y="167"/>
                    <a:pt x="1280" y="335"/>
                  </a:cubicBezTo>
                  <a:lnTo>
                    <a:pt x="1280" y="335"/>
                  </a:lnTo>
                  <a:cubicBezTo>
                    <a:pt x="1282" y="401"/>
                    <a:pt x="1225" y="448"/>
                    <a:pt x="1166" y="442"/>
                  </a:cubicBezTo>
                  <a:lnTo>
                    <a:pt x="597" y="113"/>
                  </a:lnTo>
                  <a:lnTo>
                    <a:pt x="592" y="121"/>
                  </a:lnTo>
                  <a:lnTo>
                    <a:pt x="592" y="122"/>
                  </a:lnTo>
                  <a:lnTo>
                    <a:pt x="592" y="122"/>
                  </a:lnTo>
                  <a:cubicBezTo>
                    <a:pt x="0" y="1218"/>
                    <a:pt x="40" y="2497"/>
                    <a:pt x="595" y="3526"/>
                  </a:cubicBezTo>
                  <a:lnTo>
                    <a:pt x="1074" y="3250"/>
                  </a:lnTo>
                  <a:lnTo>
                    <a:pt x="1074" y="3250"/>
                  </a:lnTo>
                  <a:cubicBezTo>
                    <a:pt x="1006" y="3193"/>
                    <a:pt x="958" y="3124"/>
                    <a:pt x="937" y="3050"/>
                  </a:cubicBezTo>
                  <a:lnTo>
                    <a:pt x="937" y="3050"/>
                  </a:lnTo>
                  <a:cubicBezTo>
                    <a:pt x="910" y="2958"/>
                    <a:pt x="923" y="2862"/>
                    <a:pt x="974" y="2773"/>
                  </a:cubicBezTo>
                  <a:lnTo>
                    <a:pt x="974" y="2773"/>
                  </a:lnTo>
                  <a:cubicBezTo>
                    <a:pt x="1026" y="2680"/>
                    <a:pt x="1117" y="2612"/>
                    <a:pt x="1223" y="2584"/>
                  </a:cubicBezTo>
                  <a:lnTo>
                    <a:pt x="1223" y="2584"/>
                  </a:lnTo>
                  <a:cubicBezTo>
                    <a:pt x="1329" y="2557"/>
                    <a:pt x="1441" y="2573"/>
                    <a:pt x="1531" y="2628"/>
                  </a:cubicBezTo>
                  <a:lnTo>
                    <a:pt x="1531" y="2628"/>
                  </a:lnTo>
                  <a:cubicBezTo>
                    <a:pt x="1644" y="2697"/>
                    <a:pt x="1682" y="2798"/>
                    <a:pt x="1696" y="2891"/>
                  </a:cubicBezTo>
                  <a:lnTo>
                    <a:pt x="2156" y="2625"/>
                  </a:lnTo>
                  <a:lnTo>
                    <a:pt x="2156" y="2625"/>
                  </a:lnTo>
                  <a:cubicBezTo>
                    <a:pt x="1909" y="2136"/>
                    <a:pt x="1892" y="1542"/>
                    <a:pt x="2152" y="1022"/>
                  </a:cubicBezTo>
                  <a:lnTo>
                    <a:pt x="2153" y="1021"/>
                  </a:lnTo>
                  <a:lnTo>
                    <a:pt x="2158" y="1014"/>
                  </a:lnTo>
                  <a:lnTo>
                    <a:pt x="1595" y="690"/>
                  </a:lnTo>
                  <a:lnTo>
                    <a:pt x="1595" y="690"/>
                  </a:lnTo>
                  <a:cubicBezTo>
                    <a:pt x="1561" y="643"/>
                    <a:pt x="1571" y="572"/>
                    <a:pt x="1627" y="540"/>
                  </a:cubicBezTo>
                  <a:lnTo>
                    <a:pt x="1627" y="540"/>
                  </a:lnTo>
                  <a:cubicBezTo>
                    <a:pt x="1727" y="482"/>
                    <a:pt x="1820" y="420"/>
                    <a:pt x="1823" y="293"/>
                  </a:cubicBezTo>
                  <a:lnTo>
                    <a:pt x="1823" y="293"/>
                  </a:lnTo>
                  <a:cubicBezTo>
                    <a:pt x="1828" y="137"/>
                    <a:pt x="1693" y="0"/>
                    <a:pt x="1537" y="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txBody>
            <a:bodyPr anchor="ctr" wrap="none"/>
            <a:p>
              <a:pPr defTabSz="2077680"/>
              <a:endParaRPr sz="6550" lang="en-US">
                <a:solidFill>
                  <a:prstClr val="black"/>
                </a:solidFill>
                <a:latin typeface="KievitCyr-Regular"/>
              </a:endParaRPr>
            </a:p>
          </p:txBody>
        </p:sp>
        <p:sp>
          <p:nvSpPr>
            <p:cNvPr id="1048957" name="Freeform 114"/>
            <p:cNvSpPr>
              <a:spLocks noChangeArrowheads="1"/>
            </p:cNvSpPr>
            <p:nvPr/>
          </p:nvSpPr>
          <p:spPr bwMode="auto">
            <a:xfrm rot="3592863">
              <a:off x="12267085" y="7697330"/>
              <a:ext cx="2692185" cy="4395403"/>
            </a:xfrm>
            <a:custGeom>
              <a:avLst/>
              <a:gdLst>
                <a:gd name="T0" fmla="*/ 621 w 2159"/>
                <a:gd name="T1" fmla="*/ 3525 h 3527"/>
                <a:gd name="T2" fmla="*/ 621 w 2159"/>
                <a:gd name="T3" fmla="*/ 3525 h 3527"/>
                <a:gd name="T4" fmla="*/ 878 w 2159"/>
                <a:gd name="T5" fmla="*/ 3191 h 3527"/>
                <a:gd name="T6" fmla="*/ 878 w 2159"/>
                <a:gd name="T7" fmla="*/ 3191 h 3527"/>
                <a:gd name="T8" fmla="*/ 992 w 2159"/>
                <a:gd name="T9" fmla="*/ 3084 h 3527"/>
                <a:gd name="T10" fmla="*/ 1562 w 2159"/>
                <a:gd name="T11" fmla="*/ 3413 h 3527"/>
                <a:gd name="T12" fmla="*/ 1566 w 2159"/>
                <a:gd name="T13" fmla="*/ 3405 h 3527"/>
                <a:gd name="T14" fmla="*/ 1566 w 2159"/>
                <a:gd name="T15" fmla="*/ 3404 h 3527"/>
                <a:gd name="T16" fmla="*/ 1566 w 2159"/>
                <a:gd name="T17" fmla="*/ 3404 h 3527"/>
                <a:gd name="T18" fmla="*/ 1563 w 2159"/>
                <a:gd name="T19" fmla="*/ 0 h 3527"/>
                <a:gd name="T20" fmla="*/ 1084 w 2159"/>
                <a:gd name="T21" fmla="*/ 276 h 3527"/>
                <a:gd name="T22" fmla="*/ 1084 w 2159"/>
                <a:gd name="T23" fmla="*/ 276 h 3527"/>
                <a:gd name="T24" fmla="*/ 1221 w 2159"/>
                <a:gd name="T25" fmla="*/ 476 h 3527"/>
                <a:gd name="T26" fmla="*/ 1221 w 2159"/>
                <a:gd name="T27" fmla="*/ 476 h 3527"/>
                <a:gd name="T28" fmla="*/ 1184 w 2159"/>
                <a:gd name="T29" fmla="*/ 754 h 3527"/>
                <a:gd name="T30" fmla="*/ 1184 w 2159"/>
                <a:gd name="T31" fmla="*/ 754 h 3527"/>
                <a:gd name="T32" fmla="*/ 935 w 2159"/>
                <a:gd name="T33" fmla="*/ 941 h 3527"/>
                <a:gd name="T34" fmla="*/ 935 w 2159"/>
                <a:gd name="T35" fmla="*/ 941 h 3527"/>
                <a:gd name="T36" fmla="*/ 627 w 2159"/>
                <a:gd name="T37" fmla="*/ 897 h 3527"/>
                <a:gd name="T38" fmla="*/ 627 w 2159"/>
                <a:gd name="T39" fmla="*/ 897 h 3527"/>
                <a:gd name="T40" fmla="*/ 463 w 2159"/>
                <a:gd name="T41" fmla="*/ 635 h 3527"/>
                <a:gd name="T42" fmla="*/ 3 w 2159"/>
                <a:gd name="T43" fmla="*/ 900 h 3527"/>
                <a:gd name="T44" fmla="*/ 3 w 2159"/>
                <a:gd name="T45" fmla="*/ 900 h 3527"/>
                <a:gd name="T46" fmla="*/ 6 w 2159"/>
                <a:gd name="T47" fmla="*/ 2503 h 3527"/>
                <a:gd name="T48" fmla="*/ 5 w 2159"/>
                <a:gd name="T49" fmla="*/ 2504 h 3527"/>
                <a:gd name="T50" fmla="*/ 0 w 2159"/>
                <a:gd name="T51" fmla="*/ 2512 h 3527"/>
                <a:gd name="T52" fmla="*/ 563 w 2159"/>
                <a:gd name="T53" fmla="*/ 2837 h 3527"/>
                <a:gd name="T54" fmla="*/ 563 w 2159"/>
                <a:gd name="T55" fmla="*/ 2837 h 3527"/>
                <a:gd name="T56" fmla="*/ 531 w 2159"/>
                <a:gd name="T57" fmla="*/ 2986 h 3527"/>
                <a:gd name="T58" fmla="*/ 531 w 2159"/>
                <a:gd name="T59" fmla="*/ 2986 h 3527"/>
                <a:gd name="T60" fmla="*/ 335 w 2159"/>
                <a:gd name="T61" fmla="*/ 3234 h 3527"/>
                <a:gd name="T62" fmla="*/ 335 w 2159"/>
                <a:gd name="T63" fmla="*/ 3234 h 3527"/>
                <a:gd name="T64" fmla="*/ 621 w 2159"/>
                <a:gd name="T65" fmla="*/ 3525 h 3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59" h="3527" fill="norm" stroke="1" extrusionOk="0">
                  <a:moveTo>
                    <a:pt x="621" y="3525"/>
                  </a:moveTo>
                  <a:lnTo>
                    <a:pt x="621" y="3525"/>
                  </a:lnTo>
                  <a:cubicBezTo>
                    <a:pt x="813" y="3523"/>
                    <a:pt x="884" y="3360"/>
                    <a:pt x="878" y="3191"/>
                  </a:cubicBezTo>
                  <a:lnTo>
                    <a:pt x="878" y="3191"/>
                  </a:lnTo>
                  <a:cubicBezTo>
                    <a:pt x="876" y="3125"/>
                    <a:pt x="933" y="3078"/>
                    <a:pt x="992" y="3084"/>
                  </a:cubicBezTo>
                  <a:lnTo>
                    <a:pt x="1562" y="3413"/>
                  </a:lnTo>
                  <a:lnTo>
                    <a:pt x="1566" y="3405"/>
                  </a:lnTo>
                  <a:lnTo>
                    <a:pt x="1566" y="3404"/>
                  </a:lnTo>
                  <a:lnTo>
                    <a:pt x="1566" y="3404"/>
                  </a:lnTo>
                  <a:cubicBezTo>
                    <a:pt x="2158" y="2306"/>
                    <a:pt x="2118" y="1029"/>
                    <a:pt x="1563" y="0"/>
                  </a:cubicBezTo>
                  <a:lnTo>
                    <a:pt x="1084" y="276"/>
                  </a:lnTo>
                  <a:lnTo>
                    <a:pt x="1084" y="276"/>
                  </a:lnTo>
                  <a:cubicBezTo>
                    <a:pt x="1152" y="334"/>
                    <a:pt x="1200" y="402"/>
                    <a:pt x="1221" y="476"/>
                  </a:cubicBezTo>
                  <a:lnTo>
                    <a:pt x="1221" y="476"/>
                  </a:lnTo>
                  <a:cubicBezTo>
                    <a:pt x="1248" y="568"/>
                    <a:pt x="1235" y="663"/>
                    <a:pt x="1184" y="754"/>
                  </a:cubicBezTo>
                  <a:lnTo>
                    <a:pt x="1184" y="754"/>
                  </a:lnTo>
                  <a:cubicBezTo>
                    <a:pt x="1132" y="845"/>
                    <a:pt x="1041" y="913"/>
                    <a:pt x="935" y="941"/>
                  </a:cubicBezTo>
                  <a:lnTo>
                    <a:pt x="935" y="941"/>
                  </a:lnTo>
                  <a:cubicBezTo>
                    <a:pt x="830" y="968"/>
                    <a:pt x="717" y="952"/>
                    <a:pt x="627" y="897"/>
                  </a:cubicBezTo>
                  <a:lnTo>
                    <a:pt x="627" y="897"/>
                  </a:lnTo>
                  <a:cubicBezTo>
                    <a:pt x="515" y="828"/>
                    <a:pt x="476" y="728"/>
                    <a:pt x="463" y="635"/>
                  </a:cubicBezTo>
                  <a:lnTo>
                    <a:pt x="3" y="900"/>
                  </a:lnTo>
                  <a:lnTo>
                    <a:pt x="3" y="900"/>
                  </a:lnTo>
                  <a:cubicBezTo>
                    <a:pt x="249" y="1390"/>
                    <a:pt x="266" y="1983"/>
                    <a:pt x="6" y="2503"/>
                  </a:cubicBezTo>
                  <a:lnTo>
                    <a:pt x="5" y="2504"/>
                  </a:lnTo>
                  <a:lnTo>
                    <a:pt x="0" y="2512"/>
                  </a:lnTo>
                  <a:lnTo>
                    <a:pt x="563" y="2837"/>
                  </a:lnTo>
                  <a:lnTo>
                    <a:pt x="563" y="2837"/>
                  </a:lnTo>
                  <a:cubicBezTo>
                    <a:pt x="597" y="2883"/>
                    <a:pt x="587" y="2954"/>
                    <a:pt x="531" y="2986"/>
                  </a:cubicBezTo>
                  <a:lnTo>
                    <a:pt x="531" y="2986"/>
                  </a:lnTo>
                  <a:cubicBezTo>
                    <a:pt x="431" y="3045"/>
                    <a:pt x="338" y="3106"/>
                    <a:pt x="335" y="3234"/>
                  </a:cubicBezTo>
                  <a:lnTo>
                    <a:pt x="335" y="3234"/>
                  </a:lnTo>
                  <a:cubicBezTo>
                    <a:pt x="330" y="3390"/>
                    <a:pt x="465" y="3526"/>
                    <a:pt x="621" y="3525"/>
                  </a:cubicBezTo>
                </a:path>
              </a:pathLst>
            </a:custGeom>
            <a:grpFill/>
            <a:ln>
              <a:noFill/>
            </a:ln>
            <a:effectLst>
              <a:outerShdw algn="tl" blurRad="50800" dir="2700000" dist="38100" rotWithShape="0">
                <a:prstClr val="black">
                  <a:alpha val="40000"/>
                </a:prstClr>
              </a:outerShdw>
            </a:effectLst>
          </p:spPr>
          <p:txBody>
            <a:bodyPr anchor="ctr" wrap="none"/>
            <a:p>
              <a:pPr defTabSz="2077680"/>
              <a:endParaRPr sz="6550" lang="en-US">
                <a:solidFill>
                  <a:prstClr val="black"/>
                </a:solidFill>
                <a:latin typeface="KievitCyr-Regular"/>
              </a:endParaRPr>
            </a:p>
          </p:txBody>
        </p:sp>
      </p:grpSp>
      <p:sp>
        <p:nvSpPr>
          <p:cNvPr id="1048958" name="TextBox 60"/>
          <p:cNvSpPr txBox="1"/>
          <p:nvPr/>
        </p:nvSpPr>
        <p:spPr bwMode="auto">
          <a:xfrm>
            <a:off x="4509995" y="1761059"/>
            <a:ext cx="997263" cy="461665"/>
          </a:xfrm>
          <a:prstGeom prst="rect"/>
          <a:noFill/>
        </p:spPr>
        <p:txBody>
          <a:bodyPr rtlCol="0" wrap="square">
            <a:spAutoFit/>
          </a:bodyPr>
          <a:p>
            <a:pPr defTabSz="914263"/>
            <a:r>
              <a:rPr b="1" sz="2400" lang="ru-RU">
                <a:solidFill>
                  <a:prstClr val="white"/>
                </a:solidFill>
                <a:latin typeface="Akrobat"/>
              </a:rPr>
              <a:t>1. ДМС</a:t>
            </a:r>
          </a:p>
        </p:txBody>
      </p:sp>
      <p:sp>
        <p:nvSpPr>
          <p:cNvPr id="1048959" name="TextBox 61"/>
          <p:cNvSpPr txBox="1"/>
          <p:nvPr/>
        </p:nvSpPr>
        <p:spPr bwMode="auto">
          <a:xfrm>
            <a:off x="5797739" y="1821479"/>
            <a:ext cx="2162175" cy="584775"/>
          </a:xfrm>
          <a:prstGeom prst="rect"/>
          <a:noFill/>
        </p:spPr>
        <p:txBody>
          <a:bodyPr rtlCol="0" wrap="square">
            <a:spAutoFit/>
          </a:bodyPr>
          <a:p>
            <a:pPr algn="ctr" defTabSz="914263"/>
            <a:r>
              <a:rPr b="1" sz="1600" lang="ru-RU">
                <a:solidFill>
                  <a:srgbClr val="C00000"/>
                </a:solidFill>
                <a:latin typeface="Akrobat"/>
              </a:rPr>
              <a:t>2. Диагностическое обследование</a:t>
            </a:r>
          </a:p>
        </p:txBody>
      </p:sp>
      <p:sp>
        <p:nvSpPr>
          <p:cNvPr id="1048960" name="TextBox 62"/>
          <p:cNvSpPr txBox="1"/>
          <p:nvPr/>
        </p:nvSpPr>
        <p:spPr bwMode="auto">
          <a:xfrm>
            <a:off x="7023026" y="3120986"/>
            <a:ext cx="1276945" cy="584775"/>
          </a:xfrm>
          <a:prstGeom prst="rect"/>
          <a:noFill/>
        </p:spPr>
        <p:txBody>
          <a:bodyPr rtlCol="0" wrap="square">
            <a:spAutoFit/>
          </a:bodyPr>
          <a:p>
            <a:pPr algn="ctr" defTabSz="914263"/>
            <a:r>
              <a:rPr b="1" sz="1600" lang="ru-RU">
                <a:solidFill>
                  <a:srgbClr val="C00000"/>
                </a:solidFill>
                <a:latin typeface="Akrobat"/>
              </a:rPr>
              <a:t>3. Паспорт здоровья</a:t>
            </a:r>
          </a:p>
        </p:txBody>
      </p:sp>
      <p:sp>
        <p:nvSpPr>
          <p:cNvPr id="1048961" name="TextBox 63"/>
          <p:cNvSpPr txBox="1"/>
          <p:nvPr/>
        </p:nvSpPr>
        <p:spPr bwMode="auto">
          <a:xfrm>
            <a:off x="5773270" y="4763056"/>
            <a:ext cx="1767650" cy="584775"/>
          </a:xfrm>
          <a:prstGeom prst="rect"/>
          <a:noFill/>
        </p:spPr>
        <p:txBody>
          <a:bodyPr rtlCol="0" wrap="square">
            <a:spAutoFit/>
          </a:bodyPr>
          <a:p>
            <a:pPr algn="ctr" defTabSz="914263"/>
            <a:r>
              <a:rPr b="1" sz="1600" lang="ru-RU">
                <a:solidFill>
                  <a:srgbClr val="C00000"/>
                </a:solidFill>
                <a:latin typeface="Akrobat"/>
              </a:rPr>
              <a:t>4. Медицинский советник</a:t>
            </a:r>
          </a:p>
        </p:txBody>
      </p:sp>
      <p:sp>
        <p:nvSpPr>
          <p:cNvPr id="1048962" name="TextBox 64"/>
          <p:cNvSpPr txBox="1"/>
          <p:nvPr/>
        </p:nvSpPr>
        <p:spPr bwMode="auto">
          <a:xfrm>
            <a:off x="3289873" y="3120986"/>
            <a:ext cx="1297998" cy="584775"/>
          </a:xfrm>
          <a:prstGeom prst="rect"/>
          <a:noFill/>
        </p:spPr>
        <p:txBody>
          <a:bodyPr rtlCol="0" wrap="square">
            <a:spAutoFit/>
          </a:bodyPr>
          <a:p>
            <a:pPr algn="ctr" defTabSz="914263"/>
            <a:r>
              <a:rPr b="1" sz="1600" lang="ru-RU">
                <a:solidFill>
                  <a:srgbClr val="C00000"/>
                </a:solidFill>
                <a:latin typeface="Akrobat"/>
              </a:rPr>
              <a:t>6. ЗОЖ мероприятия</a:t>
            </a:r>
          </a:p>
        </p:txBody>
      </p:sp>
      <p:sp>
        <p:nvSpPr>
          <p:cNvPr id="1048963" name="TextBox 65"/>
          <p:cNvSpPr txBox="1"/>
          <p:nvPr/>
        </p:nvSpPr>
        <p:spPr bwMode="auto">
          <a:xfrm>
            <a:off x="4753500" y="2941781"/>
            <a:ext cx="2169768" cy="1015534"/>
          </a:xfrm>
          <a:prstGeom prst="rect"/>
          <a:noFill/>
        </p:spPr>
        <p:txBody>
          <a:bodyPr rtlCol="0" wrap="square">
            <a:spAutoFit/>
          </a:bodyPr>
          <a:p>
            <a:pPr algn="ctr" defTabSz="914263"/>
            <a:r>
              <a:rPr b="1" sz="6000" lang="ru-RU">
                <a:solidFill>
                  <a:srgbClr val="C00000"/>
                </a:solidFill>
                <a:latin typeface="Akrobat Bold"/>
              </a:rPr>
              <a:t>УЗП</a:t>
            </a:r>
          </a:p>
        </p:txBody>
      </p:sp>
      <p:sp>
        <p:nvSpPr>
          <p:cNvPr id="1048964" name="TextBox 66"/>
          <p:cNvSpPr txBox="1"/>
          <p:nvPr/>
        </p:nvSpPr>
        <p:spPr bwMode="auto">
          <a:xfrm>
            <a:off x="3827929" y="4786556"/>
            <a:ext cx="1769364" cy="338554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sz="1600" lang="ru-RU">
                <a:solidFill>
                  <a:srgbClr val="C00000"/>
                </a:solidFill>
                <a:latin typeface="Akrobat"/>
              </a:rPr>
              <a:t>5. </a:t>
            </a:r>
            <a:r>
              <a:rPr b="1" sz="1600" lang="ru-RU">
                <a:solidFill>
                  <a:srgbClr val="C00000"/>
                </a:solidFill>
                <a:latin typeface="Akrobat"/>
              </a:rPr>
              <a:t>Дообследования</a:t>
            </a:r>
            <a:endParaRPr b="1" sz="16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965" name="TextBox 67"/>
          <p:cNvSpPr txBox="1"/>
          <p:nvPr/>
        </p:nvSpPr>
        <p:spPr bwMode="auto">
          <a:xfrm>
            <a:off x="1162916" y="5327712"/>
            <a:ext cx="2515428" cy="523220"/>
          </a:xfrm>
          <a:prstGeom prst="rect"/>
          <a:noFill/>
        </p:spPr>
        <p:txBody>
          <a:bodyPr rtlCol="0" wrap="square">
            <a:spAutoFit/>
          </a:bodyPr>
          <a:p>
            <a:pPr defTabSz="914263"/>
            <a:r>
              <a:rPr sz="14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</a:rPr>
              <a:t>Дополнительные обследования для фокусных нозологий*</a:t>
            </a:r>
          </a:p>
        </p:txBody>
      </p:sp>
      <p:sp>
        <p:nvSpPr>
          <p:cNvPr id="1048966" name="Shape 26"/>
          <p:cNvSpPr/>
          <p:nvPr/>
        </p:nvSpPr>
        <p:spPr bwMode="auto">
          <a:xfrm flipV="1">
            <a:off x="591950" y="3620549"/>
            <a:ext cx="2602475" cy="394738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18686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8102E"/>
            </a:solidFill>
            <a:prstDash val="solid"/>
            <a:miter lim="400000"/>
            <a:tailEnd type="oval"/>
          </a:ln>
          <a:effectLst/>
        </p:spPr>
        <p:txBody>
          <a:bodyPr anchor="ctr" bIns="101576" lIns="101576" numCol="1" rIns="101576" tIns="101576" wrap="square">
            <a:noAutofit/>
          </a:bodyPr>
          <a:p>
            <a:pPr defTabSz="2077680"/>
            <a:endParaRPr sz="720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048967" name="Shape 26"/>
          <p:cNvSpPr/>
          <p:nvPr/>
        </p:nvSpPr>
        <p:spPr bwMode="auto">
          <a:xfrm flipV="1">
            <a:off x="919296" y="5589322"/>
            <a:ext cx="3156697" cy="516219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18686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8102E"/>
            </a:solidFill>
            <a:prstDash val="solid"/>
            <a:miter lim="400000"/>
            <a:tailEnd type="oval"/>
          </a:ln>
          <a:effectLst/>
        </p:spPr>
        <p:txBody>
          <a:bodyPr anchor="ctr" bIns="101576" lIns="101576" numCol="1" rIns="101576" tIns="101576" wrap="square">
            <a:noAutofit/>
          </a:bodyPr>
          <a:p>
            <a:pPr defTabSz="2077680"/>
            <a:endParaRPr sz="7200">
              <a:solidFill>
                <a:prstClr val="black"/>
              </a:solidFill>
              <a:latin typeface="Akrobat"/>
            </a:endParaRPr>
          </a:p>
        </p:txBody>
      </p:sp>
      <p:sp>
        <p:nvSpPr>
          <p:cNvPr id="1048968" name="Shape 26"/>
          <p:cNvSpPr/>
          <p:nvPr/>
        </p:nvSpPr>
        <p:spPr bwMode="auto">
          <a:xfrm flipH="1">
            <a:off x="7894089" y="1559668"/>
            <a:ext cx="3521571" cy="402780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18686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8102E"/>
            </a:solidFill>
            <a:prstDash val="solid"/>
            <a:miter lim="400000"/>
            <a:tailEnd type="oval"/>
          </a:ln>
          <a:effectLst/>
        </p:spPr>
        <p:txBody>
          <a:bodyPr anchor="ctr" bIns="101576" lIns="101576" numCol="1" rIns="101576" tIns="101576" wrap="square">
            <a:noAutofit/>
          </a:bodyPr>
          <a:p>
            <a:pPr defTabSz="2077680"/>
            <a:endParaRPr sz="720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048969" name="Shape 26"/>
          <p:cNvSpPr/>
          <p:nvPr/>
        </p:nvSpPr>
        <p:spPr bwMode="auto">
          <a:xfrm flipH="1" flipV="1">
            <a:off x="8438134" y="3629709"/>
            <a:ext cx="3105440" cy="336843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18686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8102E"/>
            </a:solidFill>
            <a:prstDash val="solid"/>
            <a:miter lim="400000"/>
            <a:tailEnd type="oval"/>
          </a:ln>
          <a:effectLst/>
        </p:spPr>
        <p:txBody>
          <a:bodyPr anchor="ctr" bIns="101576" lIns="101576" numCol="1" rIns="101576" tIns="101576" wrap="square">
            <a:noAutofit/>
          </a:bodyPr>
          <a:p>
            <a:pPr defTabSz="2077680"/>
            <a:endParaRPr sz="720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048970" name="Shape 26"/>
          <p:cNvSpPr/>
          <p:nvPr/>
        </p:nvSpPr>
        <p:spPr bwMode="auto">
          <a:xfrm flipH="1" flipV="1">
            <a:off x="7664116" y="5360171"/>
            <a:ext cx="3711281" cy="657191"/>
          </a:xfrm>
          <a:custGeom>
            <a:av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18686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C8102E"/>
            </a:solidFill>
            <a:prstDash val="solid"/>
            <a:miter lim="400000"/>
            <a:tailEnd type="oval"/>
          </a:ln>
          <a:effectLst/>
        </p:spPr>
        <p:txBody>
          <a:bodyPr anchor="ctr" bIns="101576" lIns="101576" numCol="1" rIns="101576" tIns="101576" wrap="square">
            <a:noAutofit/>
          </a:bodyPr>
          <a:p>
            <a:pPr defTabSz="2077680"/>
            <a:endParaRPr sz="720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048971" name="TextBox 73"/>
          <p:cNvSpPr txBox="1"/>
          <p:nvPr/>
        </p:nvSpPr>
        <p:spPr bwMode="auto">
          <a:xfrm>
            <a:off x="1162915" y="6388032"/>
            <a:ext cx="2816142" cy="261610"/>
          </a:xfrm>
          <a:prstGeom prst="rect"/>
          <a:noFill/>
        </p:spPr>
        <p:txBody>
          <a:bodyPr rtlCol="0" wrap="square">
            <a:spAutoFit/>
          </a:bodyPr>
          <a:p>
            <a:pPr defTabSz="914263"/>
            <a:r>
              <a:rPr sz="1100" lang="ru-RU">
                <a:solidFill>
                  <a:prstClr val="black">
                    <a:lumMod val="65000"/>
                    <a:lumOff val="35000"/>
                  </a:prstClr>
                </a:solidFill>
                <a:latin typeface="Akrobat"/>
                <a:cs typeface="Arial"/>
              </a:rPr>
              <a:t>* В соответствии с программой ДМС</a:t>
            </a:r>
          </a:p>
        </p:txBody>
      </p:sp>
      <p:sp>
        <p:nvSpPr>
          <p:cNvPr id="1048972" name="Заголовок 1"/>
          <p:cNvSpPr txBox="1"/>
          <p:nvPr/>
        </p:nvSpPr>
        <p:spPr bwMode="auto">
          <a:xfrm>
            <a:off x="919293" y="252150"/>
            <a:ext cx="10526164" cy="475848"/>
          </a:xfrm>
          <a:prstGeom prst="rect"/>
        </p:spPr>
        <p:txBody>
          <a:bodyPr wrap="none">
            <a:spAutoFit/>
          </a:bodyPr>
          <a:lstStyle>
            <a:defPPr>
              <a:defRPr lang="ru-RU"/>
            </a:defPPr>
            <a:lvl1pPr>
              <a:defRPr b="1" sz="7000">
                <a:solidFill>
                  <a:srgbClr val="52606B"/>
                </a:solidFill>
                <a:latin typeface="Akrobat Bold"/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sz="2800" lang="ru-RU">
                <a:solidFill>
                  <a:schemeClr val="tx1">
                    <a:lumMod val="65000"/>
                    <a:lumOff val="35000"/>
                  </a:schemeClr>
                </a:solidFill>
              </a:rPr>
              <a:t>У</a:t>
            </a:r>
            <a:r>
              <a:rPr sz="2200" lang="ru-RU">
                <a:solidFill>
                  <a:schemeClr val="tx1">
                    <a:lumMod val="65000"/>
                    <a:lumOff val="35000"/>
                  </a:schemeClr>
                </a:solidFill>
              </a:rPr>
              <a:t>правление Здоровьем Персонала (УЗП) - новый подход к договору ДМС </a:t>
            </a:r>
          </a:p>
        </p:txBody>
      </p:sp>
      <p:sp>
        <p:nvSpPr>
          <p:cNvPr id="1048973" name="Прямоугольник 36"/>
          <p:cNvSpPr/>
          <p:nvPr/>
        </p:nvSpPr>
        <p:spPr bwMode="auto">
          <a:xfrm>
            <a:off x="7463994" y="6278108"/>
            <a:ext cx="3553736" cy="338554"/>
          </a:xfrm>
          <a:prstGeom prst="rect"/>
        </p:spPr>
        <p:txBody>
          <a:bodyPr wrap="square">
            <a:spAutoFit/>
          </a:bodyPr>
          <a:p>
            <a:r>
              <a:rPr b="1" sz="1600" lang="ru-RU">
                <a:solidFill>
                  <a:srgbClr val="C00000"/>
                </a:solidFill>
                <a:latin typeface="Akrobat"/>
                <a:cs typeface="Arial"/>
              </a:rPr>
              <a:t>Проект рассчитан на 3 года</a:t>
            </a:r>
          </a:p>
        </p:txBody>
      </p:sp>
      <p:sp>
        <p:nvSpPr>
          <p:cNvPr id="1048974" name="Freeform 5"/>
          <p:cNvSpPr>
            <a:spLocks noEditPoints="1"/>
          </p:cNvSpPr>
          <p:nvPr/>
        </p:nvSpPr>
        <p:spPr bwMode="auto">
          <a:xfrm>
            <a:off x="218576" y="215667"/>
            <a:ext cx="450833" cy="450033"/>
          </a:xfrm>
          <a:custGeom>
            <a:avLst/>
            <a:gdLst>
              <a:gd name="T0" fmla="*/ 151 w 280"/>
              <a:gd name="T1" fmla="*/ 192 h 280"/>
              <a:gd name="T2" fmla="*/ 170 w 280"/>
              <a:gd name="T3" fmla="*/ 136 h 280"/>
              <a:gd name="T4" fmla="*/ 151 w 280"/>
              <a:gd name="T5" fmla="*/ 88 h 280"/>
              <a:gd name="T6" fmla="*/ 125 w 280"/>
              <a:gd name="T7" fmla="*/ 74 h 280"/>
              <a:gd name="T8" fmla="*/ 98 w 280"/>
              <a:gd name="T9" fmla="*/ 90 h 280"/>
              <a:gd name="T10" fmla="*/ 87 w 280"/>
              <a:gd name="T11" fmla="*/ 139 h 280"/>
              <a:gd name="T12" fmla="*/ 97 w 280"/>
              <a:gd name="T13" fmla="*/ 191 h 280"/>
              <a:gd name="T14" fmla="*/ 125 w 280"/>
              <a:gd name="T15" fmla="*/ 207 h 280"/>
              <a:gd name="T16" fmla="*/ 151 w 280"/>
              <a:gd name="T17" fmla="*/ 192 h 280"/>
              <a:gd name="T18" fmla="*/ 248 w 280"/>
              <a:gd name="T19" fmla="*/ 183 h 280"/>
              <a:gd name="T20" fmla="*/ 242 w 280"/>
              <a:gd name="T21" fmla="*/ 214 h 280"/>
              <a:gd name="T22" fmla="*/ 219 w 280"/>
              <a:gd name="T23" fmla="*/ 227 h 280"/>
              <a:gd name="T24" fmla="*/ 195 w 280"/>
              <a:gd name="T25" fmla="*/ 215 h 280"/>
              <a:gd name="T26" fmla="*/ 185 w 280"/>
              <a:gd name="T27" fmla="*/ 193 h 280"/>
              <a:gd name="T28" fmla="*/ 162 w 280"/>
              <a:gd name="T29" fmla="*/ 216 h 280"/>
              <a:gd name="T30" fmla="*/ 121 w 280"/>
              <a:gd name="T31" fmla="*/ 229 h 280"/>
              <a:gd name="T32" fmla="*/ 61 w 280"/>
              <a:gd name="T33" fmla="*/ 204 h 280"/>
              <a:gd name="T34" fmla="*/ 38 w 280"/>
              <a:gd name="T35" fmla="*/ 139 h 280"/>
              <a:gd name="T36" fmla="*/ 62 w 280"/>
              <a:gd name="T37" fmla="*/ 76 h 280"/>
              <a:gd name="T38" fmla="*/ 120 w 280"/>
              <a:gd name="T39" fmla="*/ 51 h 280"/>
              <a:gd name="T40" fmla="*/ 162 w 280"/>
              <a:gd name="T41" fmla="*/ 67 h 280"/>
              <a:gd name="T42" fmla="*/ 179 w 280"/>
              <a:gd name="T43" fmla="*/ 91 h 280"/>
              <a:gd name="T44" fmla="*/ 180 w 280"/>
              <a:gd name="T45" fmla="*/ 92 h 280"/>
              <a:gd name="T46" fmla="*/ 188 w 280"/>
              <a:gd name="T47" fmla="*/ 54 h 280"/>
              <a:gd name="T48" fmla="*/ 234 w 280"/>
              <a:gd name="T49" fmla="*/ 54 h 280"/>
              <a:gd name="T50" fmla="*/ 202 w 280"/>
              <a:gd name="T51" fmla="*/ 166 h 280"/>
              <a:gd name="T52" fmla="*/ 210 w 280"/>
              <a:gd name="T53" fmla="*/ 181 h 280"/>
              <a:gd name="T54" fmla="*/ 220 w 280"/>
              <a:gd name="T55" fmla="*/ 186 h 280"/>
              <a:gd name="T56" fmla="*/ 228 w 280"/>
              <a:gd name="T57" fmla="*/ 176 h 280"/>
              <a:gd name="T58" fmla="*/ 228 w 280"/>
              <a:gd name="T59" fmla="*/ 175 h 280"/>
              <a:gd name="T60" fmla="*/ 248 w 280"/>
              <a:gd name="T61" fmla="*/ 175 h 280"/>
              <a:gd name="T62" fmla="*/ 248 w 280"/>
              <a:gd name="T63" fmla="*/ 183 h 280"/>
              <a:gd name="T64" fmla="*/ 280 w 280"/>
              <a:gd name="T65" fmla="*/ 197 h 280"/>
              <a:gd name="T66" fmla="*/ 280 w 280"/>
              <a:gd name="T67" fmla="*/ 83 h 280"/>
              <a:gd name="T68" fmla="*/ 197 w 280"/>
              <a:gd name="T69" fmla="*/ 0 h 280"/>
              <a:gd name="T70" fmla="*/ 83 w 280"/>
              <a:gd name="T71" fmla="*/ 0 h 280"/>
              <a:gd name="T72" fmla="*/ 0 w 280"/>
              <a:gd name="T73" fmla="*/ 83 h 280"/>
              <a:gd name="T74" fmla="*/ 0 w 280"/>
              <a:gd name="T75" fmla="*/ 197 h 280"/>
              <a:gd name="T76" fmla="*/ 83 w 280"/>
              <a:gd name="T77" fmla="*/ 280 h 280"/>
              <a:gd name="T78" fmla="*/ 197 w 280"/>
              <a:gd name="T79" fmla="*/ 280 h 280"/>
              <a:gd name="T80" fmla="*/ 280 w 280"/>
              <a:gd name="T81" fmla="*/ 197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0" h="280" fill="norm" stroke="1" extrusionOk="0">
                <a:moveTo>
                  <a:pt x="151" y="192"/>
                </a:moveTo>
                <a:cubicBezTo>
                  <a:pt x="158" y="182"/>
                  <a:pt x="164" y="164"/>
                  <a:pt x="170" y="136"/>
                </a:cubicBezTo>
                <a:cubicBezTo>
                  <a:pt x="165" y="114"/>
                  <a:pt x="159" y="98"/>
                  <a:pt x="151" y="88"/>
                </a:cubicBezTo>
                <a:cubicBezTo>
                  <a:pt x="144" y="78"/>
                  <a:pt x="136" y="74"/>
                  <a:pt x="125" y="74"/>
                </a:cubicBezTo>
                <a:cubicBezTo>
                  <a:pt x="114" y="74"/>
                  <a:pt x="105" y="79"/>
                  <a:pt x="98" y="90"/>
                </a:cubicBezTo>
                <a:cubicBezTo>
                  <a:pt x="91" y="102"/>
                  <a:pt x="87" y="119"/>
                  <a:pt x="87" y="139"/>
                </a:cubicBezTo>
                <a:cubicBezTo>
                  <a:pt x="87" y="162"/>
                  <a:pt x="90" y="179"/>
                  <a:pt x="97" y="191"/>
                </a:cubicBezTo>
                <a:cubicBezTo>
                  <a:pt x="104" y="202"/>
                  <a:pt x="113" y="207"/>
                  <a:pt x="125" y="207"/>
                </a:cubicBezTo>
                <a:cubicBezTo>
                  <a:pt x="135" y="207"/>
                  <a:pt x="144" y="202"/>
                  <a:pt x="151" y="192"/>
                </a:cubicBezTo>
                <a:moveTo>
                  <a:pt x="248" y="183"/>
                </a:moveTo>
                <a:cubicBezTo>
                  <a:pt x="248" y="198"/>
                  <a:pt x="247" y="207"/>
                  <a:pt x="242" y="214"/>
                </a:cubicBezTo>
                <a:cubicBezTo>
                  <a:pt x="238" y="222"/>
                  <a:pt x="229" y="227"/>
                  <a:pt x="219" y="227"/>
                </a:cubicBezTo>
                <a:cubicBezTo>
                  <a:pt x="210" y="227"/>
                  <a:pt x="201" y="223"/>
                  <a:pt x="195" y="215"/>
                </a:cubicBezTo>
                <a:cubicBezTo>
                  <a:pt x="191" y="210"/>
                  <a:pt x="188" y="203"/>
                  <a:pt x="185" y="193"/>
                </a:cubicBezTo>
                <a:cubicBezTo>
                  <a:pt x="178" y="203"/>
                  <a:pt x="170" y="211"/>
                  <a:pt x="162" y="216"/>
                </a:cubicBezTo>
                <a:cubicBezTo>
                  <a:pt x="149" y="225"/>
                  <a:pt x="135" y="229"/>
                  <a:pt x="121" y="229"/>
                </a:cubicBezTo>
                <a:cubicBezTo>
                  <a:pt x="96" y="229"/>
                  <a:pt x="77" y="221"/>
                  <a:pt x="61" y="204"/>
                </a:cubicBezTo>
                <a:cubicBezTo>
                  <a:pt x="46" y="187"/>
                  <a:pt x="38" y="165"/>
                  <a:pt x="38" y="139"/>
                </a:cubicBezTo>
                <a:cubicBezTo>
                  <a:pt x="38" y="115"/>
                  <a:pt x="46" y="93"/>
                  <a:pt x="62" y="76"/>
                </a:cubicBezTo>
                <a:cubicBezTo>
                  <a:pt x="77" y="59"/>
                  <a:pt x="97" y="51"/>
                  <a:pt x="120" y="51"/>
                </a:cubicBezTo>
                <a:cubicBezTo>
                  <a:pt x="137" y="51"/>
                  <a:pt x="151" y="56"/>
                  <a:pt x="162" y="67"/>
                </a:cubicBezTo>
                <a:cubicBezTo>
                  <a:pt x="169" y="74"/>
                  <a:pt x="175" y="83"/>
                  <a:pt x="179" y="91"/>
                </a:cubicBezTo>
                <a:cubicBezTo>
                  <a:pt x="180" y="92"/>
                  <a:pt x="180" y="92"/>
                  <a:pt x="180" y="92"/>
                </a:cubicBezTo>
                <a:cubicBezTo>
                  <a:pt x="184" y="74"/>
                  <a:pt x="188" y="54"/>
                  <a:pt x="188" y="54"/>
                </a:cubicBezTo>
                <a:cubicBezTo>
                  <a:pt x="234" y="54"/>
                  <a:pt x="234" y="54"/>
                  <a:pt x="234" y="54"/>
                </a:cubicBezTo>
                <a:cubicBezTo>
                  <a:pt x="234" y="54"/>
                  <a:pt x="210" y="139"/>
                  <a:pt x="202" y="166"/>
                </a:cubicBezTo>
                <a:cubicBezTo>
                  <a:pt x="205" y="174"/>
                  <a:pt x="207" y="178"/>
                  <a:pt x="210" y="181"/>
                </a:cubicBezTo>
                <a:cubicBezTo>
                  <a:pt x="213" y="184"/>
                  <a:pt x="216" y="186"/>
                  <a:pt x="220" y="186"/>
                </a:cubicBezTo>
                <a:cubicBezTo>
                  <a:pt x="225" y="186"/>
                  <a:pt x="228" y="181"/>
                  <a:pt x="228" y="176"/>
                </a:cubicBezTo>
                <a:cubicBezTo>
                  <a:pt x="228" y="175"/>
                  <a:pt x="228" y="175"/>
                  <a:pt x="228" y="175"/>
                </a:cubicBezTo>
                <a:cubicBezTo>
                  <a:pt x="248" y="175"/>
                  <a:pt x="248" y="175"/>
                  <a:pt x="248" y="175"/>
                </a:cubicBezTo>
                <a:lnTo>
                  <a:pt x="248" y="183"/>
                </a:lnTo>
                <a:close/>
                <a:moveTo>
                  <a:pt x="280" y="197"/>
                </a:moveTo>
                <a:cubicBezTo>
                  <a:pt x="280" y="83"/>
                  <a:pt x="280" y="83"/>
                  <a:pt x="280" y="83"/>
                </a:cubicBezTo>
                <a:cubicBezTo>
                  <a:pt x="280" y="38"/>
                  <a:pt x="243" y="0"/>
                  <a:pt x="19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37" y="0"/>
                  <a:pt x="0" y="38"/>
                  <a:pt x="0" y="83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43"/>
                  <a:pt x="37" y="280"/>
                  <a:pt x="83" y="280"/>
                </a:cubicBezTo>
                <a:cubicBezTo>
                  <a:pt x="197" y="280"/>
                  <a:pt x="197" y="280"/>
                  <a:pt x="197" y="280"/>
                </a:cubicBezTo>
                <a:cubicBezTo>
                  <a:pt x="243" y="280"/>
                  <a:pt x="280" y="243"/>
                  <a:pt x="280" y="197"/>
                </a:cubicBezTo>
              </a:path>
            </a:pathLst>
          </a:custGeom>
          <a:solidFill>
            <a:srgbClr val="D60224"/>
          </a:solidFill>
          <a:ln>
            <a:noFill/>
          </a:ln>
        </p:spPr>
        <p:txBody>
          <a:bodyPr anchor="t" anchorCtr="0" bIns="22859" compatLnSpc="1" lIns="45718" numCol="1" rIns="45718" tIns="22859" vert="horz" wrap="square">
            <a:prstTxWarp prst="textNoShape"/>
          </a:bodyPr>
          <a:p>
            <a:endParaRPr sz="900" lang="ru-RU"/>
          </a:p>
        </p:txBody>
      </p:sp>
      <p:pic>
        <p:nvPicPr>
          <p:cNvPr id="2097168" name="Рисунок 2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687909" y="3304264"/>
            <a:ext cx="232756" cy="218187"/>
          </a:xfrm>
          <a:prstGeom prst="rect"/>
        </p:spPr>
      </p:pic>
      <p:pic>
        <p:nvPicPr>
          <p:cNvPr id="2097169" name="Рисунок 3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907952" y="5408522"/>
            <a:ext cx="232756" cy="218187"/>
          </a:xfrm>
          <a:prstGeom prst="rect"/>
        </p:spPr>
      </p:pic>
      <p:pic>
        <p:nvPicPr>
          <p:cNvPr id="2097170" name="Рисунок 3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8375768" y="1134909"/>
            <a:ext cx="232756" cy="218187"/>
          </a:xfrm>
          <a:prstGeom prst="rect"/>
        </p:spPr>
      </p:pic>
      <p:pic>
        <p:nvPicPr>
          <p:cNvPr id="2097171" name="Рисунок 3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8714458" y="3494728"/>
            <a:ext cx="232756" cy="218187"/>
          </a:xfrm>
          <a:prstGeom prst="rect"/>
        </p:spPr>
      </p:pic>
      <p:pic>
        <p:nvPicPr>
          <p:cNvPr id="2097172" name="Рисунок 3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8232221" y="5141984"/>
            <a:ext cx="232756" cy="218187"/>
          </a:xfrm>
          <a:prstGeom prst="rect"/>
        </p:spPr>
      </p:pic>
      <p:pic>
        <p:nvPicPr>
          <p:cNvPr id="2097173" name="Рисунок 39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8253938" y="5721081"/>
            <a:ext cx="232756" cy="218187"/>
          </a:xfrm>
          <a:prstGeom prst="rect"/>
        </p:spPr>
      </p:pic>
      <p:pic>
        <p:nvPicPr>
          <p:cNvPr id="2097174" name="Рисунок 40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696917" y="3726693"/>
            <a:ext cx="232756" cy="218187"/>
          </a:xfrm>
          <a:prstGeom prst="rect"/>
        </p:spPr>
      </p:pic>
      <p:sp>
        <p:nvSpPr>
          <p:cNvPr id="1048975" name="Прямоугольник 44"/>
          <p:cNvSpPr/>
          <p:nvPr/>
        </p:nvSpPr>
        <p:spPr bwMode="auto">
          <a:xfrm>
            <a:off x="11886907" y="174"/>
            <a:ext cx="304785" cy="280860"/>
          </a:xfrm>
          <a:prstGeom prst="rect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fld id="{3735C2FC-CEFA-4028-A6A4-6C8E5F34DDD8}" type="slidenum">
              <a:rPr sz="900" lang="en-US"/>
              <a:t>13</a:t>
            </a:fld>
            <a:endParaRPr sz="900"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26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79" name="Заголовок 2"/>
          <p:cNvSpPr>
            <a:spLocks noGrp="1"/>
          </p:cNvSpPr>
          <p:nvPr>
            <p:ph type="title" idx="4294967295"/>
          </p:nvPr>
        </p:nvSpPr>
        <p:spPr bwMode="auto">
          <a:xfrm flipH="0" flipV="0">
            <a:off x="1001657" y="260555"/>
            <a:ext cx="10525050" cy="731631"/>
          </a:xfrm>
        </p:spPr>
        <p:txBody>
          <a:bodyPr>
            <a:noAutofit/>
          </a:bodyPr>
          <a:p>
            <a:pPr defTabSz="914263">
              <a:lnSpc>
                <a:spcPts val="2057"/>
              </a:lnSpc>
              <a:spcAft>
                <a:spcPts val="0"/>
              </a:spcAft>
            </a:pPr>
            <a:r>
              <a:rPr sz="26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+mn-ea"/>
                <a:cs typeface="+mn-cs"/>
              </a:rPr>
              <a:t>Преимущества проекта «Управление Здоровьем</a:t>
            </a:r>
            <a:br>
              <a:rPr sz="26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+mn-ea"/>
                <a:cs typeface="+mn-cs"/>
              </a:rPr>
            </a:br>
            <a:r>
              <a:rPr sz="26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+mn-ea"/>
                <a:cs typeface="+mn-cs"/>
              </a:rPr>
              <a:t> </a:t>
            </a:r>
            <a:br>
              <a:rPr sz="26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+mn-ea"/>
                <a:cs typeface="+mn-cs"/>
              </a:rPr>
            </a:br>
            <a:r>
              <a:rPr sz="26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+mn-ea"/>
                <a:cs typeface="+mn-cs"/>
              </a:rPr>
              <a:t> Персонала»</a:t>
            </a:r>
            <a:endParaRPr sz="2600"/>
          </a:p>
        </p:txBody>
      </p:sp>
      <p:sp>
        <p:nvSpPr>
          <p:cNvPr id="1048980" name="Скругленный прямоугольник 70"/>
          <p:cNvSpPr/>
          <p:nvPr/>
        </p:nvSpPr>
        <p:spPr bwMode="auto">
          <a:xfrm flipH="0" flipV="0">
            <a:off x="378046" y="1865115"/>
            <a:ext cx="6092031" cy="4685925"/>
          </a:xfrm>
          <a:prstGeom prst="roundRect">
            <a:avLst>
              <a:gd name="adj" fmla="val 6245"/>
            </a:avLst>
          </a:prstGeom>
          <a:solidFill>
            <a:schemeClr val="bg1"/>
          </a:solidFill>
          <a:ln>
            <a:noFill/>
          </a:ln>
          <a:effectLst>
            <a:outerShdw algn="tl" blurRad="88900" dir="2700000" dist="762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263"/>
            <a:endParaRPr sz="7200" lang="ru-RU">
              <a:solidFill>
                <a:srgbClr val="52606B"/>
              </a:solidFill>
              <a:latin typeface="Calibri"/>
            </a:endParaRPr>
          </a:p>
        </p:txBody>
      </p:sp>
      <p:sp>
        <p:nvSpPr>
          <p:cNvPr id="1048981" name="Прямоугольник 28"/>
          <p:cNvSpPr/>
          <p:nvPr/>
        </p:nvSpPr>
        <p:spPr bwMode="auto">
          <a:xfrm>
            <a:off x="6600030" y="5871074"/>
            <a:ext cx="4926677" cy="338554"/>
          </a:xfrm>
          <a:prstGeom prst="rect"/>
        </p:spPr>
        <p:txBody>
          <a:bodyPr wrap="square">
            <a:spAutoFit/>
          </a:bodyPr>
          <a:p>
            <a:pPr defTabSz="914263"/>
            <a:r>
              <a:rPr sz="16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</a:rPr>
              <a:t>Ключевая фигура проекта – Медицинский советник</a:t>
            </a:r>
          </a:p>
        </p:txBody>
      </p:sp>
      <p:sp>
        <p:nvSpPr>
          <p:cNvPr id="1048982" name="Прямоугольник 29"/>
          <p:cNvSpPr/>
          <p:nvPr/>
        </p:nvSpPr>
        <p:spPr bwMode="auto">
          <a:xfrm>
            <a:off x="670201" y="1114197"/>
            <a:ext cx="11176658" cy="307777"/>
          </a:xfrm>
          <a:prstGeom prst="rect"/>
        </p:spPr>
        <p:txBody>
          <a:bodyPr wrap="square">
            <a:spAutoFit/>
          </a:bodyPr>
          <a:p>
            <a:pPr defTabSz="914263"/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cs typeface="Arial"/>
              </a:rPr>
              <a:t>Ранняя диагностика, лечение, предотвращение заболеваний и снижение показателей временной нетрудоспособности, </a:t>
            </a:r>
            <a:r>
              <a:rPr sz="1400" lang="en-US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cs typeface="Arial"/>
              </a:rPr>
              <a:t> </a:t>
            </a:r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cs typeface="Arial"/>
              </a:rPr>
              <a:t>учитывая специфику компании</a:t>
            </a:r>
          </a:p>
        </p:txBody>
      </p:sp>
      <p:sp>
        <p:nvSpPr>
          <p:cNvPr id="1048983" name="Прямоугольник 30"/>
          <p:cNvSpPr/>
          <p:nvPr/>
        </p:nvSpPr>
        <p:spPr bwMode="auto">
          <a:xfrm>
            <a:off x="1665239" y="2132892"/>
            <a:ext cx="3902283" cy="276999"/>
          </a:xfrm>
          <a:prstGeom prst="rect"/>
        </p:spPr>
        <p:txBody>
          <a:bodyPr anchor="ctr" wrap="square">
            <a:spAutoFit/>
          </a:bodyPr>
          <a:p>
            <a:pPr defTabSz="1042517">
              <a:spcBef>
                <a:spcPts val="0"/>
              </a:spcBef>
              <a:buClr>
                <a:srgbClr val="253471"/>
              </a:buClr>
              <a:buSzPct val="90000"/>
            </a:pPr>
            <a:r>
              <a:rPr sz="12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</a:rPr>
              <a:t>Проактивная медицинская поддержка</a:t>
            </a:r>
          </a:p>
        </p:txBody>
      </p:sp>
      <p:pic>
        <p:nvPicPr>
          <p:cNvPr id="2097175" name="Рисунок 3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1067437" y="2079996"/>
            <a:ext cx="399476" cy="427387"/>
          </a:xfrm>
          <a:prstGeom prst="rect"/>
        </p:spPr>
      </p:pic>
      <p:sp>
        <p:nvSpPr>
          <p:cNvPr id="1048984" name="Прямоугольник 34"/>
          <p:cNvSpPr/>
          <p:nvPr/>
        </p:nvSpPr>
        <p:spPr bwMode="auto">
          <a:xfrm>
            <a:off x="1665241" y="2963586"/>
            <a:ext cx="4359113" cy="276999"/>
          </a:xfrm>
          <a:prstGeom prst="rect"/>
        </p:spPr>
        <p:txBody>
          <a:bodyPr anchor="ctr" wrap="square">
            <a:spAutoFit/>
          </a:bodyPr>
          <a:p>
            <a:pPr defTabSz="1042517">
              <a:spcBef>
                <a:spcPts val="0"/>
              </a:spcBef>
              <a:buClr>
                <a:srgbClr val="253471"/>
              </a:buClr>
              <a:buSzPct val="90000"/>
            </a:pPr>
            <a:r>
              <a:rPr sz="12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</a:rPr>
              <a:t>Нивелирование случаев внезапной смерти</a:t>
            </a:r>
          </a:p>
        </p:txBody>
      </p:sp>
      <p:sp>
        <p:nvSpPr>
          <p:cNvPr id="1048985" name="Прямоугольник 36"/>
          <p:cNvSpPr/>
          <p:nvPr/>
        </p:nvSpPr>
        <p:spPr bwMode="auto">
          <a:xfrm>
            <a:off x="1665241" y="3778890"/>
            <a:ext cx="4359113" cy="276999"/>
          </a:xfrm>
          <a:prstGeom prst="rect"/>
        </p:spPr>
        <p:txBody>
          <a:bodyPr anchor="ctr" wrap="square">
            <a:spAutoFit/>
          </a:bodyPr>
          <a:p>
            <a:pPr defTabSz="1042517">
              <a:spcBef>
                <a:spcPts val="0"/>
              </a:spcBef>
              <a:buClr>
                <a:srgbClr val="253471"/>
              </a:buClr>
              <a:buSzPct val="90000"/>
            </a:pPr>
            <a:r>
              <a:rPr sz="12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</a:rPr>
              <a:t>Профессиональное долголетие сотрудников</a:t>
            </a:r>
          </a:p>
        </p:txBody>
      </p:sp>
      <p:pic>
        <p:nvPicPr>
          <p:cNvPr id="2097176" name="Рисунок 37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 bwMode="auto">
          <a:xfrm>
            <a:off x="1001658" y="3695894"/>
            <a:ext cx="447570" cy="458377"/>
          </a:xfrm>
          <a:prstGeom prst="rect"/>
        </p:spPr>
      </p:pic>
      <p:pic>
        <p:nvPicPr>
          <p:cNvPr id="2097177" name="Рисунок 3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039134" y="4636108"/>
            <a:ext cx="443630" cy="439382"/>
          </a:xfrm>
          <a:prstGeom prst="rect"/>
        </p:spPr>
      </p:pic>
      <p:sp>
        <p:nvSpPr>
          <p:cNvPr id="1048986" name="Прямоугольник 39"/>
          <p:cNvSpPr/>
          <p:nvPr/>
        </p:nvSpPr>
        <p:spPr bwMode="auto">
          <a:xfrm>
            <a:off x="1665241" y="4701912"/>
            <a:ext cx="4359113" cy="276999"/>
          </a:xfrm>
          <a:prstGeom prst="rect"/>
        </p:spPr>
        <p:txBody>
          <a:bodyPr anchor="ctr" wrap="square">
            <a:spAutoFit/>
          </a:bodyPr>
          <a:p>
            <a:pPr defTabSz="1042517">
              <a:spcBef>
                <a:spcPts val="0"/>
              </a:spcBef>
              <a:buClr>
                <a:srgbClr val="253471"/>
              </a:buClr>
              <a:buSzPct val="90000"/>
            </a:pPr>
            <a:r>
              <a:rPr sz="12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</a:rPr>
              <a:t>Эффективное расходование средств ДМС - «SMART ДМС»</a:t>
            </a:r>
          </a:p>
        </p:txBody>
      </p:sp>
      <p:sp>
        <p:nvSpPr>
          <p:cNvPr id="1048987" name="Прямоугольник 40"/>
          <p:cNvSpPr/>
          <p:nvPr/>
        </p:nvSpPr>
        <p:spPr bwMode="auto">
          <a:xfrm>
            <a:off x="1665241" y="5778815"/>
            <a:ext cx="4359113" cy="276999"/>
          </a:xfrm>
          <a:prstGeom prst="rect"/>
        </p:spPr>
        <p:txBody>
          <a:bodyPr anchor="ctr" wrap="square">
            <a:spAutoFit/>
          </a:bodyPr>
          <a:p>
            <a:pPr defTabSz="1042517">
              <a:spcBef>
                <a:spcPts val="0"/>
              </a:spcBef>
              <a:buClr>
                <a:srgbClr val="253471"/>
              </a:buClr>
              <a:buSzPct val="90000"/>
            </a:pPr>
            <a:r>
              <a:rPr sz="12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</a:rPr>
              <a:t>Внедрение осознанного отношения к здоровью и благополучию</a:t>
            </a:r>
          </a:p>
        </p:txBody>
      </p:sp>
      <p:pic>
        <p:nvPicPr>
          <p:cNvPr id="2097178" name="Рисунок 42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rcRect l="0" t="0" r="26436" b="0"/>
          <a:stretch>
            <a:fillRect/>
          </a:stretch>
        </p:blipFill>
        <p:spPr bwMode="auto">
          <a:xfrm>
            <a:off x="6602231" y="1798363"/>
            <a:ext cx="4129220" cy="3743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48988" name="Freeform 5"/>
          <p:cNvSpPr>
            <a:spLocks noEditPoints="1"/>
          </p:cNvSpPr>
          <p:nvPr/>
        </p:nvSpPr>
        <p:spPr bwMode="auto">
          <a:xfrm>
            <a:off x="218576" y="215667"/>
            <a:ext cx="450833" cy="450033"/>
          </a:xfrm>
          <a:custGeom>
            <a:avLst/>
            <a:gdLst>
              <a:gd name="T0" fmla="*/ 151 w 280"/>
              <a:gd name="T1" fmla="*/ 192 h 280"/>
              <a:gd name="T2" fmla="*/ 170 w 280"/>
              <a:gd name="T3" fmla="*/ 136 h 280"/>
              <a:gd name="T4" fmla="*/ 151 w 280"/>
              <a:gd name="T5" fmla="*/ 88 h 280"/>
              <a:gd name="T6" fmla="*/ 125 w 280"/>
              <a:gd name="T7" fmla="*/ 74 h 280"/>
              <a:gd name="T8" fmla="*/ 98 w 280"/>
              <a:gd name="T9" fmla="*/ 90 h 280"/>
              <a:gd name="T10" fmla="*/ 87 w 280"/>
              <a:gd name="T11" fmla="*/ 139 h 280"/>
              <a:gd name="T12" fmla="*/ 97 w 280"/>
              <a:gd name="T13" fmla="*/ 191 h 280"/>
              <a:gd name="T14" fmla="*/ 125 w 280"/>
              <a:gd name="T15" fmla="*/ 207 h 280"/>
              <a:gd name="T16" fmla="*/ 151 w 280"/>
              <a:gd name="T17" fmla="*/ 192 h 280"/>
              <a:gd name="T18" fmla="*/ 248 w 280"/>
              <a:gd name="T19" fmla="*/ 183 h 280"/>
              <a:gd name="T20" fmla="*/ 242 w 280"/>
              <a:gd name="T21" fmla="*/ 214 h 280"/>
              <a:gd name="T22" fmla="*/ 219 w 280"/>
              <a:gd name="T23" fmla="*/ 227 h 280"/>
              <a:gd name="T24" fmla="*/ 195 w 280"/>
              <a:gd name="T25" fmla="*/ 215 h 280"/>
              <a:gd name="T26" fmla="*/ 185 w 280"/>
              <a:gd name="T27" fmla="*/ 193 h 280"/>
              <a:gd name="T28" fmla="*/ 162 w 280"/>
              <a:gd name="T29" fmla="*/ 216 h 280"/>
              <a:gd name="T30" fmla="*/ 121 w 280"/>
              <a:gd name="T31" fmla="*/ 229 h 280"/>
              <a:gd name="T32" fmla="*/ 61 w 280"/>
              <a:gd name="T33" fmla="*/ 204 h 280"/>
              <a:gd name="T34" fmla="*/ 38 w 280"/>
              <a:gd name="T35" fmla="*/ 139 h 280"/>
              <a:gd name="T36" fmla="*/ 62 w 280"/>
              <a:gd name="T37" fmla="*/ 76 h 280"/>
              <a:gd name="T38" fmla="*/ 120 w 280"/>
              <a:gd name="T39" fmla="*/ 51 h 280"/>
              <a:gd name="T40" fmla="*/ 162 w 280"/>
              <a:gd name="T41" fmla="*/ 67 h 280"/>
              <a:gd name="T42" fmla="*/ 179 w 280"/>
              <a:gd name="T43" fmla="*/ 91 h 280"/>
              <a:gd name="T44" fmla="*/ 180 w 280"/>
              <a:gd name="T45" fmla="*/ 92 h 280"/>
              <a:gd name="T46" fmla="*/ 188 w 280"/>
              <a:gd name="T47" fmla="*/ 54 h 280"/>
              <a:gd name="T48" fmla="*/ 234 w 280"/>
              <a:gd name="T49" fmla="*/ 54 h 280"/>
              <a:gd name="T50" fmla="*/ 202 w 280"/>
              <a:gd name="T51" fmla="*/ 166 h 280"/>
              <a:gd name="T52" fmla="*/ 210 w 280"/>
              <a:gd name="T53" fmla="*/ 181 h 280"/>
              <a:gd name="T54" fmla="*/ 220 w 280"/>
              <a:gd name="T55" fmla="*/ 186 h 280"/>
              <a:gd name="T56" fmla="*/ 228 w 280"/>
              <a:gd name="T57" fmla="*/ 176 h 280"/>
              <a:gd name="T58" fmla="*/ 228 w 280"/>
              <a:gd name="T59" fmla="*/ 175 h 280"/>
              <a:gd name="T60" fmla="*/ 248 w 280"/>
              <a:gd name="T61" fmla="*/ 175 h 280"/>
              <a:gd name="T62" fmla="*/ 248 w 280"/>
              <a:gd name="T63" fmla="*/ 183 h 280"/>
              <a:gd name="T64" fmla="*/ 280 w 280"/>
              <a:gd name="T65" fmla="*/ 197 h 280"/>
              <a:gd name="T66" fmla="*/ 280 w 280"/>
              <a:gd name="T67" fmla="*/ 83 h 280"/>
              <a:gd name="T68" fmla="*/ 197 w 280"/>
              <a:gd name="T69" fmla="*/ 0 h 280"/>
              <a:gd name="T70" fmla="*/ 83 w 280"/>
              <a:gd name="T71" fmla="*/ 0 h 280"/>
              <a:gd name="T72" fmla="*/ 0 w 280"/>
              <a:gd name="T73" fmla="*/ 83 h 280"/>
              <a:gd name="T74" fmla="*/ 0 w 280"/>
              <a:gd name="T75" fmla="*/ 197 h 280"/>
              <a:gd name="T76" fmla="*/ 83 w 280"/>
              <a:gd name="T77" fmla="*/ 280 h 280"/>
              <a:gd name="T78" fmla="*/ 197 w 280"/>
              <a:gd name="T79" fmla="*/ 280 h 280"/>
              <a:gd name="T80" fmla="*/ 280 w 280"/>
              <a:gd name="T81" fmla="*/ 197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0" h="280" fill="norm" stroke="1" extrusionOk="0">
                <a:moveTo>
                  <a:pt x="151" y="192"/>
                </a:moveTo>
                <a:cubicBezTo>
                  <a:pt x="158" y="182"/>
                  <a:pt x="164" y="164"/>
                  <a:pt x="170" y="136"/>
                </a:cubicBezTo>
                <a:cubicBezTo>
                  <a:pt x="165" y="114"/>
                  <a:pt x="159" y="98"/>
                  <a:pt x="151" y="88"/>
                </a:cubicBezTo>
                <a:cubicBezTo>
                  <a:pt x="144" y="78"/>
                  <a:pt x="136" y="74"/>
                  <a:pt x="125" y="74"/>
                </a:cubicBezTo>
                <a:cubicBezTo>
                  <a:pt x="114" y="74"/>
                  <a:pt x="105" y="79"/>
                  <a:pt x="98" y="90"/>
                </a:cubicBezTo>
                <a:cubicBezTo>
                  <a:pt x="91" y="102"/>
                  <a:pt x="87" y="119"/>
                  <a:pt x="87" y="139"/>
                </a:cubicBezTo>
                <a:cubicBezTo>
                  <a:pt x="87" y="162"/>
                  <a:pt x="90" y="179"/>
                  <a:pt x="97" y="191"/>
                </a:cubicBezTo>
                <a:cubicBezTo>
                  <a:pt x="104" y="202"/>
                  <a:pt x="113" y="207"/>
                  <a:pt x="125" y="207"/>
                </a:cubicBezTo>
                <a:cubicBezTo>
                  <a:pt x="135" y="207"/>
                  <a:pt x="144" y="202"/>
                  <a:pt x="151" y="192"/>
                </a:cubicBezTo>
                <a:moveTo>
                  <a:pt x="248" y="183"/>
                </a:moveTo>
                <a:cubicBezTo>
                  <a:pt x="248" y="198"/>
                  <a:pt x="247" y="207"/>
                  <a:pt x="242" y="214"/>
                </a:cubicBezTo>
                <a:cubicBezTo>
                  <a:pt x="238" y="222"/>
                  <a:pt x="229" y="227"/>
                  <a:pt x="219" y="227"/>
                </a:cubicBezTo>
                <a:cubicBezTo>
                  <a:pt x="210" y="227"/>
                  <a:pt x="201" y="223"/>
                  <a:pt x="195" y="215"/>
                </a:cubicBezTo>
                <a:cubicBezTo>
                  <a:pt x="191" y="210"/>
                  <a:pt x="188" y="203"/>
                  <a:pt x="185" y="193"/>
                </a:cubicBezTo>
                <a:cubicBezTo>
                  <a:pt x="178" y="203"/>
                  <a:pt x="170" y="211"/>
                  <a:pt x="162" y="216"/>
                </a:cubicBezTo>
                <a:cubicBezTo>
                  <a:pt x="149" y="225"/>
                  <a:pt x="135" y="229"/>
                  <a:pt x="121" y="229"/>
                </a:cubicBezTo>
                <a:cubicBezTo>
                  <a:pt x="96" y="229"/>
                  <a:pt x="77" y="221"/>
                  <a:pt x="61" y="204"/>
                </a:cubicBezTo>
                <a:cubicBezTo>
                  <a:pt x="46" y="187"/>
                  <a:pt x="38" y="165"/>
                  <a:pt x="38" y="139"/>
                </a:cubicBezTo>
                <a:cubicBezTo>
                  <a:pt x="38" y="115"/>
                  <a:pt x="46" y="93"/>
                  <a:pt x="62" y="76"/>
                </a:cubicBezTo>
                <a:cubicBezTo>
                  <a:pt x="77" y="59"/>
                  <a:pt x="97" y="51"/>
                  <a:pt x="120" y="51"/>
                </a:cubicBezTo>
                <a:cubicBezTo>
                  <a:pt x="137" y="51"/>
                  <a:pt x="151" y="56"/>
                  <a:pt x="162" y="67"/>
                </a:cubicBezTo>
                <a:cubicBezTo>
                  <a:pt x="169" y="74"/>
                  <a:pt x="175" y="83"/>
                  <a:pt x="179" y="91"/>
                </a:cubicBezTo>
                <a:cubicBezTo>
                  <a:pt x="180" y="92"/>
                  <a:pt x="180" y="92"/>
                  <a:pt x="180" y="92"/>
                </a:cubicBezTo>
                <a:cubicBezTo>
                  <a:pt x="184" y="74"/>
                  <a:pt x="188" y="54"/>
                  <a:pt x="188" y="54"/>
                </a:cubicBezTo>
                <a:cubicBezTo>
                  <a:pt x="234" y="54"/>
                  <a:pt x="234" y="54"/>
                  <a:pt x="234" y="54"/>
                </a:cubicBezTo>
                <a:cubicBezTo>
                  <a:pt x="234" y="54"/>
                  <a:pt x="210" y="139"/>
                  <a:pt x="202" y="166"/>
                </a:cubicBezTo>
                <a:cubicBezTo>
                  <a:pt x="205" y="174"/>
                  <a:pt x="207" y="178"/>
                  <a:pt x="210" y="181"/>
                </a:cubicBezTo>
                <a:cubicBezTo>
                  <a:pt x="213" y="184"/>
                  <a:pt x="216" y="186"/>
                  <a:pt x="220" y="186"/>
                </a:cubicBezTo>
                <a:cubicBezTo>
                  <a:pt x="225" y="186"/>
                  <a:pt x="228" y="181"/>
                  <a:pt x="228" y="176"/>
                </a:cubicBezTo>
                <a:cubicBezTo>
                  <a:pt x="228" y="175"/>
                  <a:pt x="228" y="175"/>
                  <a:pt x="228" y="175"/>
                </a:cubicBezTo>
                <a:cubicBezTo>
                  <a:pt x="248" y="175"/>
                  <a:pt x="248" y="175"/>
                  <a:pt x="248" y="175"/>
                </a:cubicBezTo>
                <a:lnTo>
                  <a:pt x="248" y="183"/>
                </a:lnTo>
                <a:close/>
                <a:moveTo>
                  <a:pt x="280" y="197"/>
                </a:moveTo>
                <a:cubicBezTo>
                  <a:pt x="280" y="83"/>
                  <a:pt x="280" y="83"/>
                  <a:pt x="280" y="83"/>
                </a:cubicBezTo>
                <a:cubicBezTo>
                  <a:pt x="280" y="38"/>
                  <a:pt x="243" y="0"/>
                  <a:pt x="19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37" y="0"/>
                  <a:pt x="0" y="38"/>
                  <a:pt x="0" y="83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43"/>
                  <a:pt x="37" y="280"/>
                  <a:pt x="83" y="280"/>
                </a:cubicBezTo>
                <a:cubicBezTo>
                  <a:pt x="197" y="280"/>
                  <a:pt x="197" y="280"/>
                  <a:pt x="197" y="280"/>
                </a:cubicBezTo>
                <a:cubicBezTo>
                  <a:pt x="243" y="280"/>
                  <a:pt x="280" y="243"/>
                  <a:pt x="280" y="197"/>
                </a:cubicBezTo>
              </a:path>
            </a:pathLst>
          </a:custGeom>
          <a:solidFill>
            <a:srgbClr val="D60224"/>
          </a:solidFill>
          <a:ln>
            <a:noFill/>
          </a:ln>
        </p:spPr>
        <p:txBody>
          <a:bodyPr anchor="t" anchorCtr="0" bIns="22859" compatLnSpc="1" lIns="45718" numCol="1" rIns="45718" tIns="22859" vert="horz" wrap="square">
            <a:prstTxWarp prst="textNoShape"/>
          </a:bodyPr>
          <a:p>
            <a:endParaRPr sz="900" lang="ru-RU"/>
          </a:p>
        </p:txBody>
      </p:sp>
      <p:sp>
        <p:nvSpPr>
          <p:cNvPr id="1048989" name="Прямоугольник 22"/>
          <p:cNvSpPr/>
          <p:nvPr/>
        </p:nvSpPr>
        <p:spPr bwMode="auto">
          <a:xfrm flipH="0" flipV="0">
            <a:off x="11708827" y="173"/>
            <a:ext cx="482863" cy="280859"/>
          </a:xfrm>
          <a:prstGeom prst="rect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fld id="{3735C2FC-CEFA-4028-A6A4-6C8E5F34DDD8}" type="slidenum">
              <a:rPr sz="900" lang="en-US"/>
              <a:t>14</a:t>
            </a:fld>
            <a:endParaRPr sz="900"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29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993" name="Заголовок 2"/>
          <p:cNvSpPr>
            <a:spLocks noGrp="1"/>
          </p:cNvSpPr>
          <p:nvPr>
            <p:ph type="title" idx="4294967295"/>
          </p:nvPr>
        </p:nvSpPr>
        <p:spPr bwMode="auto">
          <a:xfrm flipH="0" flipV="0">
            <a:off x="795961" y="198065"/>
            <a:ext cx="8273647" cy="561945"/>
          </a:xfrm>
          <a:prstGeom prst="rect"/>
          <a:noFill/>
        </p:spPr>
        <p:txBody>
          <a:bodyPr>
            <a:noAutofit/>
          </a:bodyPr>
          <a:p>
            <a:pPr defTabSz="914263"/>
            <a:r>
              <a:rPr sz="28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+mn-ea"/>
                <a:cs typeface="+mn-cs"/>
              </a:rPr>
              <a:t>Статистика по клиентам с  проектом УЗП </a:t>
            </a:r>
          </a:p>
        </p:txBody>
      </p:sp>
      <p:grpSp>
        <p:nvGrpSpPr>
          <p:cNvPr id="130" name="Группа 20"/>
          <p:cNvGrpSpPr/>
          <p:nvPr/>
        </p:nvGrpSpPr>
        <p:grpSpPr bwMode="auto">
          <a:xfrm>
            <a:off x="390708" y="3735009"/>
            <a:ext cx="6730475" cy="698690"/>
            <a:chOff x="0" y="0"/>
            <a:chExt cx="6730475" cy="698690"/>
          </a:xfrm>
        </p:grpSpPr>
        <p:grpSp>
          <p:nvGrpSpPr>
            <p:cNvPr id="131" name="Группа 4"/>
            <p:cNvGrpSpPr/>
            <p:nvPr/>
          </p:nvGrpSpPr>
          <p:grpSpPr bwMode="auto">
            <a:xfrm>
              <a:off x="0" y="55607"/>
              <a:ext cx="6730475" cy="539972"/>
              <a:chOff x="0" y="0"/>
              <a:chExt cx="6730475" cy="539972"/>
            </a:xfrm>
          </p:grpSpPr>
          <p:sp>
            <p:nvSpPr>
              <p:cNvPr id="1048994" name="Скругленный прямоугольник 70"/>
              <p:cNvSpPr/>
              <p:nvPr/>
            </p:nvSpPr>
            <p:spPr bwMode="auto">
              <a:xfrm>
                <a:off x="0" y="0"/>
                <a:ext cx="6093509" cy="539972"/>
              </a:xfrm>
              <a:prstGeom prst="roundRect">
                <a:avLst>
                  <a:gd name="adj" fmla="val 7386"/>
                </a:avLst>
              </a:prstGeom>
              <a:solidFill>
                <a:srgbClr val="EBECF0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srgbClr val="52606B"/>
                  </a:solidFill>
                  <a:latin typeface="Calibri"/>
                </a:endParaRPr>
              </a:p>
            </p:txBody>
          </p:sp>
          <p:sp>
            <p:nvSpPr>
              <p:cNvPr id="1048995" name="TextBox 38"/>
              <p:cNvSpPr txBox="1"/>
              <p:nvPr/>
            </p:nvSpPr>
            <p:spPr bwMode="auto">
              <a:xfrm>
                <a:off x="1097107" y="83470"/>
                <a:ext cx="5633368" cy="343939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defTabSz="1038787">
                  <a:lnSpc>
                    <a:spcPct val="113999"/>
                  </a:lnSpc>
                </a:pPr>
                <a:r>
                  <a:rPr b="1" sz="1600" lang="ru-RU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krobat"/>
                  </a:rPr>
                  <a:t>Участники Фокус-группы выведены в состояние ремиссии</a:t>
                </a:r>
                <a:endParaRPr sz="1600" lang="ru-RU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/>
                </a:endParaRPr>
              </a:p>
            </p:txBody>
          </p:sp>
        </p:grpSp>
        <p:grpSp>
          <p:nvGrpSpPr>
            <p:cNvPr id="132" name="Группа 10"/>
            <p:cNvGrpSpPr/>
            <p:nvPr/>
          </p:nvGrpSpPr>
          <p:grpSpPr bwMode="auto">
            <a:xfrm>
              <a:off x="53283" y="0"/>
              <a:ext cx="898995" cy="698690"/>
              <a:chOff x="0" y="0"/>
              <a:chExt cx="898995" cy="698690"/>
            </a:xfrm>
          </p:grpSpPr>
          <p:sp>
            <p:nvSpPr>
              <p:cNvPr id="1048996" name="Овал 64"/>
              <p:cNvSpPr/>
              <p:nvPr/>
            </p:nvSpPr>
            <p:spPr bwMode="auto">
              <a:xfrm>
                <a:off x="119846" y="45275"/>
                <a:ext cx="670104" cy="607557"/>
              </a:xfrm>
              <a:prstGeom prst="ellipse"/>
              <a:solidFill>
                <a:schemeClr val="bg1"/>
              </a:solidFill>
              <a:ln>
                <a:noFill/>
              </a:ln>
              <a:effectLst>
                <a:innerShdw blurRad="101600" dir="13500000" dist="381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8997" name="Овал 40"/>
              <p:cNvSpPr/>
              <p:nvPr/>
            </p:nvSpPr>
            <p:spPr bwMode="auto">
              <a:xfrm>
                <a:off x="100510" y="0"/>
                <a:ext cx="698690" cy="698690"/>
              </a:xfrm>
              <a:prstGeom prst="ellipse"/>
              <a:noFill/>
              <a:ln w="9525">
                <a:solidFill>
                  <a:srgbClr val="CD0A3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8998" name="Овал 41"/>
              <p:cNvSpPr/>
              <p:nvPr/>
            </p:nvSpPr>
            <p:spPr bwMode="auto">
              <a:xfrm>
                <a:off x="158709" y="60755"/>
                <a:ext cx="577179" cy="577179"/>
              </a:xfrm>
              <a:prstGeom prst="ellipse"/>
              <a:gradFill>
                <a:gsLst>
                  <a:gs pos="0">
                    <a:srgbClr val="C80F2E">
                      <a:shade val="30000"/>
                      <a:satMod val="115000"/>
                    </a:srgbClr>
                  </a:gs>
                  <a:gs pos="23000">
                    <a:srgbClr val="C80F2E">
                      <a:shade val="67500"/>
                      <a:satMod val="115000"/>
                      <a:lumMod val="98000"/>
                    </a:srgbClr>
                  </a:gs>
                  <a:gs pos="100000">
                    <a:srgbClr val="C80F2E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solidFill>
                  <a:srgbClr val="C80F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8999" name="TextBox 42"/>
              <p:cNvSpPr txBox="1"/>
              <p:nvPr/>
            </p:nvSpPr>
            <p:spPr bwMode="auto">
              <a:xfrm flipH="0" flipV="0">
                <a:off x="0" y="45275"/>
                <a:ext cx="898995" cy="457560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algn="ctr" defTabSz="914263"/>
                <a:r>
                  <a:rPr sz="2400" lang="en-US">
                    <a:solidFill>
                      <a:prstClr val="white"/>
                    </a:solidFill>
                    <a:latin typeface="Akrobat Bold"/>
                  </a:rPr>
                  <a:t>68%</a:t>
                </a:r>
                <a:endParaRPr sz="2400" lang="ru-RU">
                  <a:solidFill>
                    <a:prstClr val="white"/>
                  </a:solidFill>
                  <a:latin typeface="Akrobat Bold"/>
                </a:endParaRPr>
              </a:p>
            </p:txBody>
          </p:sp>
        </p:grpSp>
      </p:grpSp>
      <p:grpSp>
        <p:nvGrpSpPr>
          <p:cNvPr id="133" name="Группа 18"/>
          <p:cNvGrpSpPr/>
          <p:nvPr/>
        </p:nvGrpSpPr>
        <p:grpSpPr bwMode="auto">
          <a:xfrm>
            <a:off x="389248" y="1891857"/>
            <a:ext cx="6095334" cy="698690"/>
            <a:chOff x="0" y="0"/>
            <a:chExt cx="6095334" cy="698690"/>
          </a:xfrm>
        </p:grpSpPr>
        <p:grpSp>
          <p:nvGrpSpPr>
            <p:cNvPr id="134" name="Группа 5"/>
            <p:cNvGrpSpPr/>
            <p:nvPr/>
          </p:nvGrpSpPr>
          <p:grpSpPr bwMode="auto">
            <a:xfrm>
              <a:off x="0" y="71281"/>
              <a:ext cx="6095334" cy="539972"/>
              <a:chOff x="0" y="0"/>
              <a:chExt cx="6095334" cy="539972"/>
            </a:xfrm>
          </p:grpSpPr>
          <p:sp>
            <p:nvSpPr>
              <p:cNvPr id="1049000" name="Скругленный прямоугольник 70"/>
              <p:cNvSpPr/>
              <p:nvPr/>
            </p:nvSpPr>
            <p:spPr bwMode="auto">
              <a:xfrm>
                <a:off x="0" y="0"/>
                <a:ext cx="6094658" cy="539972"/>
              </a:xfrm>
              <a:prstGeom prst="roundRect">
                <a:avLst>
                  <a:gd name="adj" fmla="val 7386"/>
                </a:avLst>
              </a:prstGeom>
              <a:solidFill>
                <a:srgbClr val="EBECF0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srgbClr val="52606B"/>
                  </a:solidFill>
                  <a:latin typeface="Calibri"/>
                </a:endParaRPr>
              </a:p>
            </p:txBody>
          </p:sp>
          <p:sp>
            <p:nvSpPr>
              <p:cNvPr id="1049001" name="Прямоугольник 39"/>
              <p:cNvSpPr/>
              <p:nvPr/>
            </p:nvSpPr>
            <p:spPr bwMode="auto">
              <a:xfrm>
                <a:off x="885306" y="100717"/>
                <a:ext cx="5210028" cy="343939"/>
              </a:xfrm>
              <a:prstGeom prst="rect"/>
              <a:grpFill/>
            </p:spPr>
            <p:txBody>
              <a:bodyPr wrap="square">
                <a:spAutoFit/>
              </a:bodyPr>
              <a:p>
                <a:pPr defTabSz="1038787">
                  <a:lnSpc>
                    <a:spcPct val="113999"/>
                  </a:lnSpc>
                </a:pPr>
                <a:r>
                  <a:rPr b="1" sz="1600" lang="ru-RU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krobat"/>
                  </a:rPr>
                  <a:t>Впервые выявленных ХНИЗ*</a:t>
                </a:r>
                <a:r>
                  <a:rPr b="1" sz="1600"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krobat"/>
                  </a:rPr>
                  <a:t> </a:t>
                </a:r>
                <a:endParaRPr b="1" sz="1600" lang="ru-RU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/>
                </a:endParaRPr>
              </a:p>
            </p:txBody>
          </p:sp>
        </p:grpSp>
        <p:grpSp>
          <p:nvGrpSpPr>
            <p:cNvPr id="135" name="Группа 11"/>
            <p:cNvGrpSpPr/>
            <p:nvPr/>
          </p:nvGrpSpPr>
          <p:grpSpPr bwMode="auto">
            <a:xfrm>
              <a:off x="54743" y="0"/>
              <a:ext cx="897915" cy="698690"/>
              <a:chOff x="0" y="0"/>
              <a:chExt cx="897915" cy="698690"/>
            </a:xfrm>
          </p:grpSpPr>
          <p:sp>
            <p:nvSpPr>
              <p:cNvPr id="1049002" name="Овал 64"/>
              <p:cNvSpPr/>
              <p:nvPr/>
            </p:nvSpPr>
            <p:spPr bwMode="auto">
              <a:xfrm>
                <a:off x="100711" y="42761"/>
                <a:ext cx="670105" cy="607557"/>
              </a:xfrm>
              <a:prstGeom prst="ellipse"/>
              <a:solidFill>
                <a:schemeClr val="bg1"/>
              </a:solidFill>
              <a:ln>
                <a:noFill/>
              </a:ln>
              <a:effectLst>
                <a:innerShdw blurRad="101600" dir="13500000" dist="381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03" name="Овал 44"/>
              <p:cNvSpPr/>
              <p:nvPr/>
            </p:nvSpPr>
            <p:spPr bwMode="auto">
              <a:xfrm>
                <a:off x="81376" y="0"/>
                <a:ext cx="698690" cy="698690"/>
              </a:xfrm>
              <a:prstGeom prst="ellipse"/>
              <a:noFill/>
              <a:ln w="9525">
                <a:solidFill>
                  <a:srgbClr val="CD0A3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04" name="Овал 45"/>
              <p:cNvSpPr/>
              <p:nvPr/>
            </p:nvSpPr>
            <p:spPr bwMode="auto">
              <a:xfrm>
                <a:off x="139575" y="60755"/>
                <a:ext cx="577179" cy="577179"/>
              </a:xfrm>
              <a:prstGeom prst="ellipse"/>
              <a:gradFill>
                <a:gsLst>
                  <a:gs pos="0">
                    <a:srgbClr val="C80F2E">
                      <a:shade val="30000"/>
                      <a:satMod val="115000"/>
                    </a:srgbClr>
                  </a:gs>
                  <a:gs pos="23000">
                    <a:srgbClr val="C80F2E">
                      <a:shade val="67500"/>
                      <a:satMod val="115000"/>
                      <a:lumMod val="98000"/>
                    </a:srgbClr>
                  </a:gs>
                  <a:gs pos="100000">
                    <a:srgbClr val="C80F2E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solidFill>
                  <a:srgbClr val="C80F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05" name="TextBox 46"/>
              <p:cNvSpPr txBox="1"/>
              <p:nvPr/>
            </p:nvSpPr>
            <p:spPr bwMode="auto">
              <a:xfrm flipH="0" flipV="0">
                <a:off x="0" y="115672"/>
                <a:ext cx="897915" cy="457560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algn="ctr" defTabSz="914263"/>
                <a:r>
                  <a:rPr sz="2400" lang="en-US">
                    <a:solidFill>
                      <a:prstClr val="white"/>
                    </a:solidFill>
                    <a:latin typeface="Akrobat Bold"/>
                  </a:rPr>
                  <a:t>36%</a:t>
                </a:r>
                <a:endParaRPr sz="2400" lang="ru-RU">
                  <a:solidFill>
                    <a:prstClr val="white"/>
                  </a:solidFill>
                  <a:latin typeface="Akrobat Bold"/>
                </a:endParaRPr>
              </a:p>
            </p:txBody>
          </p:sp>
        </p:grpSp>
      </p:grpSp>
      <p:grpSp>
        <p:nvGrpSpPr>
          <p:cNvPr id="136" name="Группа 21"/>
          <p:cNvGrpSpPr/>
          <p:nvPr/>
        </p:nvGrpSpPr>
        <p:grpSpPr bwMode="auto">
          <a:xfrm>
            <a:off x="389250" y="4656584"/>
            <a:ext cx="6094657" cy="807352"/>
            <a:chOff x="0" y="0"/>
            <a:chExt cx="6094657" cy="807352"/>
          </a:xfrm>
        </p:grpSpPr>
        <p:grpSp>
          <p:nvGrpSpPr>
            <p:cNvPr id="137" name="Группа 3"/>
            <p:cNvGrpSpPr/>
            <p:nvPr/>
          </p:nvGrpSpPr>
          <p:grpSpPr bwMode="auto">
            <a:xfrm>
              <a:off x="0" y="76125"/>
              <a:ext cx="6094657" cy="731225"/>
              <a:chOff x="0" y="0"/>
              <a:chExt cx="6094657" cy="731225"/>
            </a:xfrm>
          </p:grpSpPr>
          <p:sp>
            <p:nvSpPr>
              <p:cNvPr id="1049006" name="Скругленный прямоугольник 70"/>
              <p:cNvSpPr/>
              <p:nvPr/>
            </p:nvSpPr>
            <p:spPr bwMode="auto">
              <a:xfrm>
                <a:off x="0" y="0"/>
                <a:ext cx="6094657" cy="539972"/>
              </a:xfrm>
              <a:prstGeom prst="roundRect">
                <a:avLst>
                  <a:gd name="adj" fmla="val 7386"/>
                </a:avLst>
              </a:prstGeom>
              <a:solidFill>
                <a:srgbClr val="EBECF0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srgbClr val="52606B"/>
                  </a:solidFill>
                  <a:latin typeface="Calibri"/>
                </a:endParaRPr>
              </a:p>
            </p:txBody>
          </p:sp>
          <p:sp>
            <p:nvSpPr>
              <p:cNvPr id="1049007" name="TextBox 49"/>
              <p:cNvSpPr txBox="1"/>
              <p:nvPr/>
            </p:nvSpPr>
            <p:spPr bwMode="auto">
              <a:xfrm flipH="0" flipV="0">
                <a:off x="952297" y="83470"/>
                <a:ext cx="5080488" cy="647754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defTabSz="1038787">
                  <a:lnSpc>
                    <a:spcPct val="113999"/>
                  </a:lnSpc>
                </a:pPr>
                <a:r>
                  <a:rPr b="1" sz="1600" lang="ru-RU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krobat"/>
                  </a:rPr>
                  <a:t>Снижение средней продолжительности больничных листов</a:t>
                </a:r>
                <a:endParaRPr sz="1600" lang="ru-RU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/>
                </a:endParaRPr>
              </a:p>
            </p:txBody>
          </p:sp>
        </p:grpSp>
        <p:grpSp>
          <p:nvGrpSpPr>
            <p:cNvPr id="138" name="Группа 9"/>
            <p:cNvGrpSpPr/>
            <p:nvPr/>
          </p:nvGrpSpPr>
          <p:grpSpPr bwMode="auto">
            <a:xfrm>
              <a:off x="54741" y="0"/>
              <a:ext cx="898275" cy="698690"/>
              <a:chOff x="0" y="0"/>
              <a:chExt cx="898275" cy="698690"/>
            </a:xfrm>
          </p:grpSpPr>
          <p:sp>
            <p:nvSpPr>
              <p:cNvPr id="1049008" name="Овал 64"/>
              <p:cNvSpPr/>
              <p:nvPr/>
            </p:nvSpPr>
            <p:spPr bwMode="auto">
              <a:xfrm>
                <a:off x="119846" y="52859"/>
                <a:ext cx="670105" cy="607557"/>
              </a:xfrm>
              <a:prstGeom prst="ellipse"/>
              <a:solidFill>
                <a:schemeClr val="bg1"/>
              </a:solidFill>
              <a:ln>
                <a:noFill/>
              </a:ln>
              <a:effectLst>
                <a:innerShdw blurRad="101600" dir="13500000" dist="381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09" name="Овал 50"/>
              <p:cNvSpPr/>
              <p:nvPr/>
            </p:nvSpPr>
            <p:spPr bwMode="auto">
              <a:xfrm>
                <a:off x="100510" y="0"/>
                <a:ext cx="698690" cy="698690"/>
              </a:xfrm>
              <a:prstGeom prst="ellipse"/>
              <a:noFill/>
              <a:ln w="9525">
                <a:solidFill>
                  <a:srgbClr val="CD0A3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10" name="Овал 51"/>
              <p:cNvSpPr/>
              <p:nvPr/>
            </p:nvSpPr>
            <p:spPr bwMode="auto">
              <a:xfrm>
                <a:off x="158709" y="52859"/>
                <a:ext cx="577179" cy="577179"/>
              </a:xfrm>
              <a:prstGeom prst="ellipse"/>
              <a:gradFill>
                <a:gsLst>
                  <a:gs pos="0">
                    <a:srgbClr val="C80F2E">
                      <a:shade val="30000"/>
                      <a:satMod val="115000"/>
                    </a:srgbClr>
                  </a:gs>
                  <a:gs pos="23000">
                    <a:srgbClr val="C80F2E">
                      <a:shade val="67500"/>
                      <a:satMod val="115000"/>
                      <a:lumMod val="98000"/>
                    </a:srgbClr>
                  </a:gs>
                  <a:gs pos="100000">
                    <a:srgbClr val="C80F2E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solidFill>
                  <a:srgbClr val="C80F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11" name="TextBox 56"/>
              <p:cNvSpPr txBox="1"/>
              <p:nvPr/>
            </p:nvSpPr>
            <p:spPr bwMode="auto">
              <a:xfrm flipH="0" flipV="0">
                <a:off x="0" y="114320"/>
                <a:ext cx="898275" cy="457560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algn="ctr" defTabSz="914263"/>
                <a:r>
                  <a:rPr sz="2400" lang="en-US">
                    <a:solidFill>
                      <a:prstClr val="white"/>
                    </a:solidFill>
                    <a:latin typeface="Akrobat Bold"/>
                  </a:rPr>
                  <a:t>24%</a:t>
                </a:r>
                <a:endParaRPr sz="2400" lang="ru-RU">
                  <a:solidFill>
                    <a:prstClr val="white"/>
                  </a:solidFill>
                  <a:latin typeface="Akrobat Bold"/>
                </a:endParaRPr>
              </a:p>
            </p:txBody>
          </p:sp>
        </p:grpSp>
      </p:grpSp>
      <p:grpSp>
        <p:nvGrpSpPr>
          <p:cNvPr id="139" name="Группа 22"/>
          <p:cNvGrpSpPr/>
          <p:nvPr/>
        </p:nvGrpSpPr>
        <p:grpSpPr bwMode="auto">
          <a:xfrm>
            <a:off x="389248" y="5578157"/>
            <a:ext cx="6094658" cy="698690"/>
            <a:chOff x="0" y="0"/>
            <a:chExt cx="6094658" cy="698690"/>
          </a:xfrm>
        </p:grpSpPr>
        <p:grpSp>
          <p:nvGrpSpPr>
            <p:cNvPr id="140" name="Группа 1"/>
            <p:cNvGrpSpPr/>
            <p:nvPr/>
          </p:nvGrpSpPr>
          <p:grpSpPr bwMode="auto">
            <a:xfrm>
              <a:off x="0" y="77740"/>
              <a:ext cx="6094658" cy="539972"/>
              <a:chOff x="0" y="0"/>
              <a:chExt cx="6094658" cy="539972"/>
            </a:xfrm>
          </p:grpSpPr>
          <p:sp>
            <p:nvSpPr>
              <p:cNvPr id="1049012" name="Скругленный прямоугольник 31"/>
              <p:cNvSpPr/>
              <p:nvPr/>
            </p:nvSpPr>
            <p:spPr bwMode="auto">
              <a:xfrm>
                <a:off x="0" y="0"/>
                <a:ext cx="6094658" cy="539972"/>
              </a:xfrm>
              <a:prstGeom prst="roundRect">
                <a:avLst>
                  <a:gd name="adj" fmla="val 7386"/>
                </a:avLst>
              </a:prstGeom>
              <a:solidFill>
                <a:srgbClr val="EBECF0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srgbClr val="52606B"/>
                  </a:solidFill>
                  <a:latin typeface="Calibri"/>
                </a:endParaRPr>
              </a:p>
            </p:txBody>
          </p:sp>
          <p:sp>
            <p:nvSpPr>
              <p:cNvPr id="1049013" name="TextBox 47"/>
              <p:cNvSpPr txBox="1"/>
              <p:nvPr/>
            </p:nvSpPr>
            <p:spPr bwMode="auto">
              <a:xfrm>
                <a:off x="863363" y="100717"/>
                <a:ext cx="5168701" cy="338553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defTabSz="1038787"/>
                <a:r>
                  <a:rPr b="1" sz="1600" lang="ru-RU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krobat"/>
                  </a:rPr>
                  <a:t>Сокращение количества больничных листов на 1 сотрудника</a:t>
                </a:r>
              </a:p>
            </p:txBody>
          </p:sp>
        </p:grpSp>
        <p:grpSp>
          <p:nvGrpSpPr>
            <p:cNvPr id="141" name="Группа 8"/>
            <p:cNvGrpSpPr/>
            <p:nvPr/>
          </p:nvGrpSpPr>
          <p:grpSpPr bwMode="auto">
            <a:xfrm>
              <a:off x="54743" y="0"/>
              <a:ext cx="884052" cy="698690"/>
              <a:chOff x="0" y="0"/>
              <a:chExt cx="884052" cy="698690"/>
            </a:xfrm>
          </p:grpSpPr>
          <p:sp>
            <p:nvSpPr>
              <p:cNvPr id="1049014" name="Овал 64"/>
              <p:cNvSpPr/>
              <p:nvPr/>
            </p:nvSpPr>
            <p:spPr bwMode="auto">
              <a:xfrm>
                <a:off x="109962" y="42905"/>
                <a:ext cx="670105" cy="607557"/>
              </a:xfrm>
              <a:prstGeom prst="ellipse"/>
              <a:solidFill>
                <a:schemeClr val="bg1"/>
              </a:solidFill>
              <a:ln>
                <a:noFill/>
              </a:ln>
              <a:effectLst>
                <a:innerShdw blurRad="101600" dir="13500000" dist="381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15" name="Овал 52"/>
              <p:cNvSpPr/>
              <p:nvPr/>
            </p:nvSpPr>
            <p:spPr bwMode="auto">
              <a:xfrm>
                <a:off x="90625" y="0"/>
                <a:ext cx="698690" cy="698690"/>
              </a:xfrm>
              <a:prstGeom prst="ellipse"/>
              <a:noFill/>
              <a:ln w="9525">
                <a:solidFill>
                  <a:srgbClr val="CD0A3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16" name="Овал 53"/>
              <p:cNvSpPr/>
              <p:nvPr/>
            </p:nvSpPr>
            <p:spPr bwMode="auto">
              <a:xfrm>
                <a:off x="148824" y="60755"/>
                <a:ext cx="577179" cy="577179"/>
              </a:xfrm>
              <a:prstGeom prst="ellipse"/>
              <a:gradFill>
                <a:gsLst>
                  <a:gs pos="0">
                    <a:srgbClr val="C80F2E">
                      <a:shade val="30000"/>
                      <a:satMod val="115000"/>
                    </a:srgbClr>
                  </a:gs>
                  <a:gs pos="23000">
                    <a:srgbClr val="C80F2E">
                      <a:shade val="67500"/>
                      <a:satMod val="115000"/>
                      <a:lumMod val="98000"/>
                    </a:srgbClr>
                  </a:gs>
                  <a:gs pos="100000">
                    <a:srgbClr val="C80F2E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solidFill>
                  <a:srgbClr val="C80F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17" name="TextBox 57"/>
              <p:cNvSpPr txBox="1"/>
              <p:nvPr/>
            </p:nvSpPr>
            <p:spPr bwMode="auto">
              <a:xfrm flipH="0" flipV="0">
                <a:off x="0" y="96679"/>
                <a:ext cx="884052" cy="457560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algn="ctr" defTabSz="914263"/>
                <a:r>
                  <a:rPr sz="2400" lang="en-US">
                    <a:solidFill>
                      <a:prstClr val="white"/>
                    </a:solidFill>
                    <a:latin typeface="Akrobat Bold"/>
                  </a:rPr>
                  <a:t>13%</a:t>
                </a:r>
                <a:endParaRPr sz="2400" lang="ru-RU">
                  <a:solidFill>
                    <a:prstClr val="white"/>
                  </a:solidFill>
                  <a:latin typeface="Akrobat Bold"/>
                </a:endParaRPr>
              </a:p>
            </p:txBody>
          </p:sp>
        </p:grpSp>
      </p:grpSp>
      <p:grpSp>
        <p:nvGrpSpPr>
          <p:cNvPr id="142" name="Группа 23"/>
          <p:cNvGrpSpPr/>
          <p:nvPr/>
        </p:nvGrpSpPr>
        <p:grpSpPr bwMode="auto">
          <a:xfrm flipH="0" flipV="0">
            <a:off x="6886796" y="1774639"/>
            <a:ext cx="4845360" cy="762264"/>
            <a:chOff x="0" y="0"/>
            <a:chExt cx="4845360" cy="762264"/>
          </a:xfrm>
        </p:grpSpPr>
        <p:sp>
          <p:nvSpPr>
            <p:cNvPr id="1049018" name="Скругленный прямоугольник 70"/>
            <p:cNvSpPr/>
            <p:nvPr/>
          </p:nvSpPr>
          <p:spPr bwMode="auto">
            <a:xfrm flipH="0" flipV="0">
              <a:off x="118496" y="79358"/>
              <a:ext cx="4726144" cy="682905"/>
            </a:xfrm>
            <a:prstGeom prst="roundRect">
              <a:avLst>
                <a:gd name="adj" fmla="val 7386"/>
              </a:avLst>
            </a:prstGeom>
            <a:solidFill>
              <a:srgbClr val="EBECF0"/>
            </a:solidFill>
            <a:ln>
              <a:noFill/>
            </a:ln>
            <a:effectLst>
              <a:outerShdw algn="tl" blurRad="88900" dir="2700000" dist="762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263"/>
              <a:endParaRPr sz="7200" lang="ru-RU">
                <a:solidFill>
                  <a:srgbClr val="52606B"/>
                </a:solidFill>
                <a:latin typeface="Calibri"/>
              </a:endParaRPr>
            </a:p>
          </p:txBody>
        </p:sp>
        <p:sp>
          <p:nvSpPr>
            <p:cNvPr id="1049019" name="Прямоугольник 48"/>
            <p:cNvSpPr/>
            <p:nvPr/>
          </p:nvSpPr>
          <p:spPr bwMode="auto">
            <a:xfrm flipH="0" flipV="0">
              <a:off x="0" y="128009"/>
              <a:ext cx="4628040" cy="579479"/>
            </a:xfrm>
            <a:prstGeom prst="rect"/>
            <a:grpFill/>
          </p:spPr>
          <p:txBody>
            <a:bodyPr wrap="square">
              <a:spAutoFit/>
            </a:bodyPr>
            <a:p>
              <a:pPr defTabSz="2085767">
                <a:buClr>
                  <a:srgbClr val="253471"/>
                </a:buClr>
                <a:buSzPct val="90000"/>
              </a:pPr>
              <a:r>
                <a:rPr b="1" sz="1600" lang="ru-RU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/>
                </a:rPr>
                <a:t>Фактический </a:t>
              </a:r>
              <a:r>
                <a:rPr b="1" sz="1600"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/>
                </a:rPr>
                <a:t>NPS</a:t>
              </a:r>
              <a:r>
                <a:rPr b="1" sz="1600" lang="ru-RU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/>
                </a:rPr>
                <a:t> по итогам проекта </a:t>
              </a:r>
              <a:r>
                <a:rPr b="1" sz="1600" lang="ru-RU">
                  <a:solidFill>
                    <a:srgbClr val="C00000"/>
                  </a:solidFill>
                  <a:latin typeface="Akrobat"/>
                </a:rPr>
                <a:t>БОЛЕЕ</a:t>
              </a:r>
            </a:p>
          </p:txBody>
        </p:sp>
        <p:grpSp>
          <p:nvGrpSpPr>
            <p:cNvPr id="143" name="Группа 6"/>
            <p:cNvGrpSpPr/>
            <p:nvPr/>
          </p:nvGrpSpPr>
          <p:grpSpPr bwMode="auto">
            <a:xfrm flipH="0" flipV="0">
              <a:off x="3958005" y="0"/>
              <a:ext cx="887354" cy="698690"/>
              <a:chOff x="0" y="0"/>
              <a:chExt cx="887354" cy="698690"/>
            </a:xfrm>
          </p:grpSpPr>
          <p:sp>
            <p:nvSpPr>
              <p:cNvPr id="1049020" name="Овал 64"/>
              <p:cNvSpPr/>
              <p:nvPr/>
            </p:nvSpPr>
            <p:spPr bwMode="auto">
              <a:xfrm>
                <a:off x="14995" y="45566"/>
                <a:ext cx="703067" cy="607557"/>
              </a:xfrm>
              <a:prstGeom prst="ellipse"/>
              <a:solidFill>
                <a:schemeClr val="bg1"/>
              </a:solidFill>
              <a:ln>
                <a:noFill/>
              </a:ln>
              <a:effectLst>
                <a:innerShdw blurRad="101600" dir="13500000" dist="381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21" name="Овал 54"/>
              <p:cNvSpPr/>
              <p:nvPr/>
            </p:nvSpPr>
            <p:spPr bwMode="auto">
              <a:xfrm>
                <a:off x="0" y="0"/>
                <a:ext cx="733058" cy="698690"/>
              </a:xfrm>
              <a:prstGeom prst="ellipse"/>
              <a:noFill/>
              <a:ln w="9525">
                <a:solidFill>
                  <a:srgbClr val="CD0A3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22" name="Овал 55"/>
              <p:cNvSpPr/>
              <p:nvPr/>
            </p:nvSpPr>
            <p:spPr bwMode="auto">
              <a:xfrm>
                <a:off x="63744" y="60755"/>
                <a:ext cx="605570" cy="577179"/>
              </a:xfrm>
              <a:prstGeom prst="ellipse"/>
              <a:gradFill>
                <a:gsLst>
                  <a:gs pos="0">
                    <a:srgbClr val="C80F2E">
                      <a:shade val="30000"/>
                      <a:satMod val="115000"/>
                    </a:srgbClr>
                  </a:gs>
                  <a:gs pos="23000">
                    <a:srgbClr val="C80F2E">
                      <a:shade val="67500"/>
                      <a:satMod val="115000"/>
                      <a:lumMod val="98000"/>
                    </a:srgbClr>
                  </a:gs>
                  <a:gs pos="100000">
                    <a:srgbClr val="C80F2E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solidFill>
                  <a:srgbClr val="C80F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23" name="TextBox 58"/>
              <p:cNvSpPr txBox="1"/>
              <p:nvPr/>
            </p:nvSpPr>
            <p:spPr bwMode="auto">
              <a:xfrm flipH="0" flipV="0">
                <a:off x="58138" y="9151"/>
                <a:ext cx="829216" cy="457560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algn="ctr" defTabSz="914263"/>
                <a:r>
                  <a:rPr sz="2400" lang="ru-RU">
                    <a:solidFill>
                      <a:prstClr val="white"/>
                    </a:solidFill>
                    <a:latin typeface="Akrobat Bold"/>
                  </a:rPr>
                  <a:t>5</a:t>
                </a:r>
                <a:r>
                  <a:rPr sz="2400" lang="en-US">
                    <a:solidFill>
                      <a:prstClr val="white"/>
                    </a:solidFill>
                    <a:latin typeface="Akrobat Bold"/>
                  </a:rPr>
                  <a:t>0%</a:t>
                </a:r>
                <a:endParaRPr sz="2400" lang="ru-RU">
                  <a:solidFill>
                    <a:prstClr val="white"/>
                  </a:solidFill>
                  <a:latin typeface="Akrobat Bold"/>
                </a:endParaRPr>
              </a:p>
            </p:txBody>
          </p:sp>
        </p:grpSp>
      </p:grpSp>
      <p:sp>
        <p:nvSpPr>
          <p:cNvPr id="1049024" name="Прямоугольник 60"/>
          <p:cNvSpPr/>
          <p:nvPr/>
        </p:nvSpPr>
        <p:spPr bwMode="auto">
          <a:xfrm flipH="0" flipV="0">
            <a:off x="1006659" y="808938"/>
            <a:ext cx="6386872" cy="457560"/>
          </a:xfrm>
          <a:prstGeom prst="rect"/>
        </p:spPr>
        <p:txBody>
          <a:bodyPr wrap="square">
            <a:spAutoFit/>
          </a:bodyPr>
          <a:p>
            <a:pPr defTabSz="914263"/>
            <a:r>
              <a:rPr sz="2400" lang="ru-RU" spc="-50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</a:rPr>
              <a:t>По итогам 3х-летнего цикла программы</a:t>
            </a:r>
          </a:p>
        </p:txBody>
      </p:sp>
      <p:grpSp>
        <p:nvGrpSpPr>
          <p:cNvPr id="144" name="Группа 19"/>
          <p:cNvGrpSpPr/>
          <p:nvPr/>
        </p:nvGrpSpPr>
        <p:grpSpPr bwMode="auto">
          <a:xfrm>
            <a:off x="401536" y="2813434"/>
            <a:ext cx="6084977" cy="698691"/>
            <a:chOff x="401247" y="2965798"/>
            <a:chExt cx="6085284" cy="698726"/>
          </a:xfrm>
        </p:grpSpPr>
        <p:grpSp>
          <p:nvGrpSpPr>
            <p:cNvPr id="145" name="Группа 12"/>
            <p:cNvGrpSpPr/>
            <p:nvPr/>
          </p:nvGrpSpPr>
          <p:grpSpPr bwMode="auto">
            <a:xfrm>
              <a:off x="401247" y="3038698"/>
              <a:ext cx="6085284" cy="540000"/>
              <a:chOff x="466368" y="2361866"/>
              <a:chExt cx="7721872" cy="540000"/>
            </a:xfrm>
          </p:grpSpPr>
          <p:sp>
            <p:nvSpPr>
              <p:cNvPr id="1049025" name="Скругленный прямоугольник 70"/>
              <p:cNvSpPr/>
              <p:nvPr/>
            </p:nvSpPr>
            <p:spPr bwMode="auto">
              <a:xfrm>
                <a:off x="466368" y="2361866"/>
                <a:ext cx="7721872" cy="540000"/>
              </a:xfrm>
              <a:prstGeom prst="roundRect">
                <a:avLst>
                  <a:gd name="adj" fmla="val 7386"/>
                </a:avLst>
              </a:prstGeom>
              <a:solidFill>
                <a:srgbClr val="EBECF0"/>
              </a:solidFill>
              <a:ln>
                <a:noFill/>
              </a:ln>
              <a:effectLst>
                <a:outerShdw algn="tl" blurRad="88900" dir="2700000" dist="762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srgbClr val="52606B"/>
                  </a:solidFill>
                  <a:latin typeface="Calibri"/>
                </a:endParaRPr>
              </a:p>
            </p:txBody>
          </p:sp>
          <p:sp>
            <p:nvSpPr>
              <p:cNvPr id="1049026" name="Прямоугольник 68"/>
              <p:cNvSpPr/>
              <p:nvPr/>
            </p:nvSpPr>
            <p:spPr bwMode="auto">
              <a:xfrm>
                <a:off x="1576681" y="2445341"/>
                <a:ext cx="6532127" cy="343957"/>
              </a:xfrm>
              <a:prstGeom prst="rect"/>
              <a:grpFill/>
            </p:spPr>
            <p:txBody>
              <a:bodyPr wrap="square">
                <a:spAutoFit/>
              </a:bodyPr>
              <a:p>
                <a:pPr defTabSz="1038787">
                  <a:lnSpc>
                    <a:spcPct val="113999"/>
                  </a:lnSpc>
                </a:pPr>
                <a:r>
                  <a:rPr b="1" sz="1600" lang="ru-RU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krobat"/>
                  </a:rPr>
                  <a:t>Выявленные новообразования</a:t>
                </a:r>
              </a:p>
            </p:txBody>
          </p:sp>
        </p:grpSp>
        <p:grpSp>
          <p:nvGrpSpPr>
            <p:cNvPr id="146" name="Группа 63"/>
            <p:cNvGrpSpPr/>
            <p:nvPr/>
          </p:nvGrpSpPr>
          <p:grpSpPr bwMode="auto">
            <a:xfrm>
              <a:off x="530129" y="2965798"/>
              <a:ext cx="698727" cy="698726"/>
              <a:chOff x="599459" y="1511946"/>
              <a:chExt cx="828000" cy="828000"/>
            </a:xfrm>
          </p:grpSpPr>
          <p:sp>
            <p:nvSpPr>
              <p:cNvPr id="1049027" name="Овал 64"/>
              <p:cNvSpPr/>
              <p:nvPr/>
            </p:nvSpPr>
            <p:spPr bwMode="auto">
              <a:xfrm>
                <a:off x="622374" y="1562622"/>
                <a:ext cx="794124" cy="720000"/>
              </a:xfrm>
              <a:prstGeom prst="ellipse"/>
              <a:solidFill>
                <a:schemeClr val="bg1"/>
              </a:solidFill>
              <a:ln>
                <a:noFill/>
              </a:ln>
              <a:effectLst>
                <a:innerShdw blurRad="101600" dir="13500000" dist="381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sz="7200"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28" name="Овал 65"/>
              <p:cNvSpPr/>
              <p:nvPr/>
            </p:nvSpPr>
            <p:spPr bwMode="auto">
              <a:xfrm>
                <a:off x="599459" y="1511946"/>
                <a:ext cx="828000" cy="828000"/>
              </a:xfrm>
              <a:prstGeom prst="ellipse"/>
              <a:noFill/>
              <a:ln w="9525">
                <a:solidFill>
                  <a:srgbClr val="CD0A3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29" name="Овал 66"/>
              <p:cNvSpPr/>
              <p:nvPr/>
            </p:nvSpPr>
            <p:spPr bwMode="auto">
              <a:xfrm>
                <a:off x="668429" y="1583946"/>
                <a:ext cx="684000" cy="684000"/>
              </a:xfrm>
              <a:prstGeom prst="ellipse"/>
              <a:gradFill>
                <a:gsLst>
                  <a:gs pos="0">
                    <a:srgbClr val="C80F2E">
                      <a:shade val="30000"/>
                      <a:satMod val="115000"/>
                    </a:srgbClr>
                  </a:gs>
                  <a:gs pos="23000">
                    <a:srgbClr val="C80F2E">
                      <a:shade val="67500"/>
                      <a:satMod val="115000"/>
                      <a:lumMod val="98000"/>
                    </a:srgbClr>
                  </a:gs>
                  <a:gs pos="100000">
                    <a:srgbClr val="C80F2E">
                      <a:shade val="100000"/>
                      <a:satMod val="115000"/>
                    </a:srgbClr>
                  </a:gs>
                </a:gsLst>
                <a:lin ang="2700000" scaled="1"/>
              </a:gradFill>
              <a:ln>
                <a:solidFill>
                  <a:srgbClr val="C80F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 defTabSz="914263"/>
                <a:endParaRPr lang="ru-RU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9030" name="TextBox 67"/>
              <p:cNvSpPr txBox="1"/>
              <p:nvPr/>
            </p:nvSpPr>
            <p:spPr bwMode="auto">
              <a:xfrm>
                <a:off x="626302" y="1638088"/>
                <a:ext cx="769905" cy="547107"/>
              </a:xfrm>
              <a:prstGeom prst="rect"/>
              <a:noFill/>
            </p:spPr>
            <p:txBody>
              <a:bodyPr rtlCol="0" wrap="square">
                <a:spAutoFit/>
              </a:bodyPr>
              <a:p>
                <a:pPr algn="ctr" defTabSz="914263"/>
                <a:r>
                  <a:rPr sz="2400" lang="en-US">
                    <a:solidFill>
                      <a:prstClr val="white"/>
                    </a:solidFill>
                    <a:latin typeface="Akrobat Bold"/>
                  </a:rPr>
                  <a:t>8%</a:t>
                </a:r>
                <a:endParaRPr sz="2400" lang="ru-RU">
                  <a:solidFill>
                    <a:prstClr val="white"/>
                  </a:solidFill>
                  <a:latin typeface="Akrobat Bold"/>
                </a:endParaRPr>
              </a:p>
            </p:txBody>
          </p:sp>
        </p:grpSp>
      </p:grpSp>
      <p:sp>
        <p:nvSpPr>
          <p:cNvPr id="1049031" name="Прямоугольник 7"/>
          <p:cNvSpPr/>
          <p:nvPr/>
        </p:nvSpPr>
        <p:spPr bwMode="auto">
          <a:xfrm>
            <a:off x="637955" y="1241374"/>
            <a:ext cx="2938057" cy="430887"/>
          </a:xfrm>
          <a:prstGeom prst="rect"/>
        </p:spPr>
        <p:txBody>
          <a:bodyPr wrap="square">
            <a:spAutoFit/>
          </a:bodyPr>
          <a:p>
            <a:r>
              <a:rPr b="1" sz="22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         В среднем:</a:t>
            </a:r>
            <a:endParaRPr sz="2200"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97179" name="Рисунок 1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46258" t="0" r="2688" b="18625"/>
          <a:stretch>
            <a:fillRect/>
          </a:stretch>
        </p:blipFill>
        <p:spPr bwMode="auto">
          <a:xfrm>
            <a:off x="7439938" y="2813432"/>
            <a:ext cx="3969642" cy="3419837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9032" name="Прямоугольник 61"/>
          <p:cNvSpPr/>
          <p:nvPr/>
        </p:nvSpPr>
        <p:spPr bwMode="auto">
          <a:xfrm flipH="0" flipV="0">
            <a:off x="7640727" y="6095170"/>
            <a:ext cx="3874108" cy="731879"/>
          </a:xfrm>
          <a:prstGeom prst="rect"/>
        </p:spPr>
        <p:txBody>
          <a:bodyPr wrap="square">
            <a:spAutoFit/>
          </a:bodyPr>
          <a:p>
            <a:r>
              <a:rPr sz="42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  <a:cs typeface="Arial"/>
              </a:rPr>
              <a:t>*</a:t>
            </a:r>
            <a:r>
              <a:rPr sz="105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  <a:cs typeface="Arial"/>
              </a:rPr>
              <a:t>ХНИЗ - Хронические неинфекционные заболевания</a:t>
            </a:r>
          </a:p>
        </p:txBody>
      </p:sp>
      <p:sp>
        <p:nvSpPr>
          <p:cNvPr id="1049033" name="Freeform 5"/>
          <p:cNvSpPr>
            <a:spLocks noEditPoints="1"/>
          </p:cNvSpPr>
          <p:nvPr/>
        </p:nvSpPr>
        <p:spPr bwMode="auto">
          <a:xfrm>
            <a:off x="218576" y="215667"/>
            <a:ext cx="450833" cy="450033"/>
          </a:xfrm>
          <a:custGeom>
            <a:avLst/>
            <a:gdLst>
              <a:gd name="T0" fmla="*/ 151 w 280"/>
              <a:gd name="T1" fmla="*/ 192 h 280"/>
              <a:gd name="T2" fmla="*/ 170 w 280"/>
              <a:gd name="T3" fmla="*/ 136 h 280"/>
              <a:gd name="T4" fmla="*/ 151 w 280"/>
              <a:gd name="T5" fmla="*/ 88 h 280"/>
              <a:gd name="T6" fmla="*/ 125 w 280"/>
              <a:gd name="T7" fmla="*/ 74 h 280"/>
              <a:gd name="T8" fmla="*/ 98 w 280"/>
              <a:gd name="T9" fmla="*/ 90 h 280"/>
              <a:gd name="T10" fmla="*/ 87 w 280"/>
              <a:gd name="T11" fmla="*/ 139 h 280"/>
              <a:gd name="T12" fmla="*/ 97 w 280"/>
              <a:gd name="T13" fmla="*/ 191 h 280"/>
              <a:gd name="T14" fmla="*/ 125 w 280"/>
              <a:gd name="T15" fmla="*/ 207 h 280"/>
              <a:gd name="T16" fmla="*/ 151 w 280"/>
              <a:gd name="T17" fmla="*/ 192 h 280"/>
              <a:gd name="T18" fmla="*/ 248 w 280"/>
              <a:gd name="T19" fmla="*/ 183 h 280"/>
              <a:gd name="T20" fmla="*/ 242 w 280"/>
              <a:gd name="T21" fmla="*/ 214 h 280"/>
              <a:gd name="T22" fmla="*/ 219 w 280"/>
              <a:gd name="T23" fmla="*/ 227 h 280"/>
              <a:gd name="T24" fmla="*/ 195 w 280"/>
              <a:gd name="T25" fmla="*/ 215 h 280"/>
              <a:gd name="T26" fmla="*/ 185 w 280"/>
              <a:gd name="T27" fmla="*/ 193 h 280"/>
              <a:gd name="T28" fmla="*/ 162 w 280"/>
              <a:gd name="T29" fmla="*/ 216 h 280"/>
              <a:gd name="T30" fmla="*/ 121 w 280"/>
              <a:gd name="T31" fmla="*/ 229 h 280"/>
              <a:gd name="T32" fmla="*/ 61 w 280"/>
              <a:gd name="T33" fmla="*/ 204 h 280"/>
              <a:gd name="T34" fmla="*/ 38 w 280"/>
              <a:gd name="T35" fmla="*/ 139 h 280"/>
              <a:gd name="T36" fmla="*/ 62 w 280"/>
              <a:gd name="T37" fmla="*/ 76 h 280"/>
              <a:gd name="T38" fmla="*/ 120 w 280"/>
              <a:gd name="T39" fmla="*/ 51 h 280"/>
              <a:gd name="T40" fmla="*/ 162 w 280"/>
              <a:gd name="T41" fmla="*/ 67 h 280"/>
              <a:gd name="T42" fmla="*/ 179 w 280"/>
              <a:gd name="T43" fmla="*/ 91 h 280"/>
              <a:gd name="T44" fmla="*/ 180 w 280"/>
              <a:gd name="T45" fmla="*/ 92 h 280"/>
              <a:gd name="T46" fmla="*/ 188 w 280"/>
              <a:gd name="T47" fmla="*/ 54 h 280"/>
              <a:gd name="T48" fmla="*/ 234 w 280"/>
              <a:gd name="T49" fmla="*/ 54 h 280"/>
              <a:gd name="T50" fmla="*/ 202 w 280"/>
              <a:gd name="T51" fmla="*/ 166 h 280"/>
              <a:gd name="T52" fmla="*/ 210 w 280"/>
              <a:gd name="T53" fmla="*/ 181 h 280"/>
              <a:gd name="T54" fmla="*/ 220 w 280"/>
              <a:gd name="T55" fmla="*/ 186 h 280"/>
              <a:gd name="T56" fmla="*/ 228 w 280"/>
              <a:gd name="T57" fmla="*/ 176 h 280"/>
              <a:gd name="T58" fmla="*/ 228 w 280"/>
              <a:gd name="T59" fmla="*/ 175 h 280"/>
              <a:gd name="T60" fmla="*/ 248 w 280"/>
              <a:gd name="T61" fmla="*/ 175 h 280"/>
              <a:gd name="T62" fmla="*/ 248 w 280"/>
              <a:gd name="T63" fmla="*/ 183 h 280"/>
              <a:gd name="T64" fmla="*/ 280 w 280"/>
              <a:gd name="T65" fmla="*/ 197 h 280"/>
              <a:gd name="T66" fmla="*/ 280 w 280"/>
              <a:gd name="T67" fmla="*/ 83 h 280"/>
              <a:gd name="T68" fmla="*/ 197 w 280"/>
              <a:gd name="T69" fmla="*/ 0 h 280"/>
              <a:gd name="T70" fmla="*/ 83 w 280"/>
              <a:gd name="T71" fmla="*/ 0 h 280"/>
              <a:gd name="T72" fmla="*/ 0 w 280"/>
              <a:gd name="T73" fmla="*/ 83 h 280"/>
              <a:gd name="T74" fmla="*/ 0 w 280"/>
              <a:gd name="T75" fmla="*/ 197 h 280"/>
              <a:gd name="T76" fmla="*/ 83 w 280"/>
              <a:gd name="T77" fmla="*/ 280 h 280"/>
              <a:gd name="T78" fmla="*/ 197 w 280"/>
              <a:gd name="T79" fmla="*/ 280 h 280"/>
              <a:gd name="T80" fmla="*/ 280 w 280"/>
              <a:gd name="T81" fmla="*/ 197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0" h="280" fill="norm" stroke="1" extrusionOk="0">
                <a:moveTo>
                  <a:pt x="151" y="192"/>
                </a:moveTo>
                <a:cubicBezTo>
                  <a:pt x="158" y="182"/>
                  <a:pt x="164" y="164"/>
                  <a:pt x="170" y="136"/>
                </a:cubicBezTo>
                <a:cubicBezTo>
                  <a:pt x="165" y="114"/>
                  <a:pt x="159" y="98"/>
                  <a:pt x="151" y="88"/>
                </a:cubicBezTo>
                <a:cubicBezTo>
                  <a:pt x="144" y="78"/>
                  <a:pt x="136" y="74"/>
                  <a:pt x="125" y="74"/>
                </a:cubicBezTo>
                <a:cubicBezTo>
                  <a:pt x="114" y="74"/>
                  <a:pt x="105" y="79"/>
                  <a:pt x="98" y="90"/>
                </a:cubicBezTo>
                <a:cubicBezTo>
                  <a:pt x="91" y="102"/>
                  <a:pt x="87" y="119"/>
                  <a:pt x="87" y="139"/>
                </a:cubicBezTo>
                <a:cubicBezTo>
                  <a:pt x="87" y="162"/>
                  <a:pt x="90" y="179"/>
                  <a:pt x="97" y="191"/>
                </a:cubicBezTo>
                <a:cubicBezTo>
                  <a:pt x="104" y="202"/>
                  <a:pt x="113" y="207"/>
                  <a:pt x="125" y="207"/>
                </a:cubicBezTo>
                <a:cubicBezTo>
                  <a:pt x="135" y="207"/>
                  <a:pt x="144" y="202"/>
                  <a:pt x="151" y="192"/>
                </a:cubicBezTo>
                <a:moveTo>
                  <a:pt x="248" y="183"/>
                </a:moveTo>
                <a:cubicBezTo>
                  <a:pt x="248" y="198"/>
                  <a:pt x="247" y="207"/>
                  <a:pt x="242" y="214"/>
                </a:cubicBezTo>
                <a:cubicBezTo>
                  <a:pt x="238" y="222"/>
                  <a:pt x="229" y="227"/>
                  <a:pt x="219" y="227"/>
                </a:cubicBezTo>
                <a:cubicBezTo>
                  <a:pt x="210" y="227"/>
                  <a:pt x="201" y="223"/>
                  <a:pt x="195" y="215"/>
                </a:cubicBezTo>
                <a:cubicBezTo>
                  <a:pt x="191" y="210"/>
                  <a:pt x="188" y="203"/>
                  <a:pt x="185" y="193"/>
                </a:cubicBezTo>
                <a:cubicBezTo>
                  <a:pt x="178" y="203"/>
                  <a:pt x="170" y="211"/>
                  <a:pt x="162" y="216"/>
                </a:cubicBezTo>
                <a:cubicBezTo>
                  <a:pt x="149" y="225"/>
                  <a:pt x="135" y="229"/>
                  <a:pt x="121" y="229"/>
                </a:cubicBezTo>
                <a:cubicBezTo>
                  <a:pt x="96" y="229"/>
                  <a:pt x="77" y="221"/>
                  <a:pt x="61" y="204"/>
                </a:cubicBezTo>
                <a:cubicBezTo>
                  <a:pt x="46" y="187"/>
                  <a:pt x="38" y="165"/>
                  <a:pt x="38" y="139"/>
                </a:cubicBezTo>
                <a:cubicBezTo>
                  <a:pt x="38" y="115"/>
                  <a:pt x="46" y="93"/>
                  <a:pt x="62" y="76"/>
                </a:cubicBezTo>
                <a:cubicBezTo>
                  <a:pt x="77" y="59"/>
                  <a:pt x="97" y="51"/>
                  <a:pt x="120" y="51"/>
                </a:cubicBezTo>
                <a:cubicBezTo>
                  <a:pt x="137" y="51"/>
                  <a:pt x="151" y="56"/>
                  <a:pt x="162" y="67"/>
                </a:cubicBezTo>
                <a:cubicBezTo>
                  <a:pt x="169" y="74"/>
                  <a:pt x="175" y="83"/>
                  <a:pt x="179" y="91"/>
                </a:cubicBezTo>
                <a:cubicBezTo>
                  <a:pt x="180" y="92"/>
                  <a:pt x="180" y="92"/>
                  <a:pt x="180" y="92"/>
                </a:cubicBezTo>
                <a:cubicBezTo>
                  <a:pt x="184" y="74"/>
                  <a:pt x="188" y="54"/>
                  <a:pt x="188" y="54"/>
                </a:cubicBezTo>
                <a:cubicBezTo>
                  <a:pt x="234" y="54"/>
                  <a:pt x="234" y="54"/>
                  <a:pt x="234" y="54"/>
                </a:cubicBezTo>
                <a:cubicBezTo>
                  <a:pt x="234" y="54"/>
                  <a:pt x="210" y="139"/>
                  <a:pt x="202" y="166"/>
                </a:cubicBezTo>
                <a:cubicBezTo>
                  <a:pt x="205" y="174"/>
                  <a:pt x="207" y="178"/>
                  <a:pt x="210" y="181"/>
                </a:cubicBezTo>
                <a:cubicBezTo>
                  <a:pt x="213" y="184"/>
                  <a:pt x="216" y="186"/>
                  <a:pt x="220" y="186"/>
                </a:cubicBezTo>
                <a:cubicBezTo>
                  <a:pt x="225" y="186"/>
                  <a:pt x="228" y="181"/>
                  <a:pt x="228" y="176"/>
                </a:cubicBezTo>
                <a:cubicBezTo>
                  <a:pt x="228" y="175"/>
                  <a:pt x="228" y="175"/>
                  <a:pt x="228" y="175"/>
                </a:cubicBezTo>
                <a:cubicBezTo>
                  <a:pt x="248" y="175"/>
                  <a:pt x="248" y="175"/>
                  <a:pt x="248" y="175"/>
                </a:cubicBezTo>
                <a:lnTo>
                  <a:pt x="248" y="183"/>
                </a:lnTo>
                <a:close/>
                <a:moveTo>
                  <a:pt x="280" y="197"/>
                </a:moveTo>
                <a:cubicBezTo>
                  <a:pt x="280" y="83"/>
                  <a:pt x="280" y="83"/>
                  <a:pt x="280" y="83"/>
                </a:cubicBezTo>
                <a:cubicBezTo>
                  <a:pt x="280" y="38"/>
                  <a:pt x="243" y="0"/>
                  <a:pt x="19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37" y="0"/>
                  <a:pt x="0" y="38"/>
                  <a:pt x="0" y="83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43"/>
                  <a:pt x="37" y="280"/>
                  <a:pt x="83" y="280"/>
                </a:cubicBezTo>
                <a:cubicBezTo>
                  <a:pt x="197" y="280"/>
                  <a:pt x="197" y="280"/>
                  <a:pt x="197" y="280"/>
                </a:cubicBezTo>
                <a:cubicBezTo>
                  <a:pt x="243" y="280"/>
                  <a:pt x="280" y="243"/>
                  <a:pt x="280" y="197"/>
                </a:cubicBezTo>
              </a:path>
            </a:pathLst>
          </a:custGeom>
          <a:solidFill>
            <a:srgbClr val="D60224"/>
          </a:solidFill>
          <a:ln>
            <a:noFill/>
          </a:ln>
        </p:spPr>
        <p:txBody>
          <a:bodyPr anchor="t" anchorCtr="0" bIns="22859" compatLnSpc="1" lIns="45718" numCol="1" rIns="45718" tIns="22859" vert="horz" wrap="square">
            <a:prstTxWarp prst="textNoShape"/>
          </a:bodyPr>
          <a:p>
            <a:endParaRPr sz="900" lang="ru-RU"/>
          </a:p>
        </p:txBody>
      </p:sp>
      <p:sp>
        <p:nvSpPr>
          <p:cNvPr id="1049034" name="Прямоугольник 70"/>
          <p:cNvSpPr/>
          <p:nvPr/>
        </p:nvSpPr>
        <p:spPr bwMode="auto">
          <a:xfrm flipH="0" flipV="0">
            <a:off x="11778279" y="173"/>
            <a:ext cx="413410" cy="280859"/>
          </a:xfrm>
          <a:prstGeom prst="rect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fld id="{3735C2FC-CEFA-4028-A6A4-6C8E5F34DDD8}" type="slidenum">
              <a:rPr sz="900" lang="en-US"/>
              <a:t>15</a:t>
            </a:fld>
            <a:endParaRPr sz="900"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5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043" name="Freeform 8"/>
          <p:cNvSpPr/>
          <p:nvPr/>
        </p:nvSpPr>
        <p:spPr bwMode="auto">
          <a:xfrm>
            <a:off x="327485" y="615377"/>
            <a:ext cx="6211459" cy="4872991"/>
          </a:xfrm>
          <a:custGeom>
            <a:avLst/>
            <a:gdLst>
              <a:gd name="T0" fmla="*/ 645 w 11160"/>
              <a:gd name="T1" fmla="*/ 4 h 9236"/>
              <a:gd name="T2" fmla="*/ 540 w 11160"/>
              <a:gd name="T3" fmla="*/ 23 h 9236"/>
              <a:gd name="T4" fmla="*/ 439 w 11160"/>
              <a:gd name="T5" fmla="*/ 56 h 9236"/>
              <a:gd name="T6" fmla="*/ 345 w 11160"/>
              <a:gd name="T7" fmla="*/ 103 h 9236"/>
              <a:gd name="T8" fmla="*/ 260 w 11160"/>
              <a:gd name="T9" fmla="*/ 164 h 9236"/>
              <a:gd name="T10" fmla="*/ 185 w 11160"/>
              <a:gd name="T11" fmla="*/ 236 h 9236"/>
              <a:gd name="T12" fmla="*/ 122 w 11160"/>
              <a:gd name="T13" fmla="*/ 316 h 9236"/>
              <a:gd name="T14" fmla="*/ 70 w 11160"/>
              <a:gd name="T15" fmla="*/ 407 h 9236"/>
              <a:gd name="T16" fmla="*/ 31 w 11160"/>
              <a:gd name="T17" fmla="*/ 505 h 9236"/>
              <a:gd name="T18" fmla="*/ 7 w 11160"/>
              <a:gd name="T19" fmla="*/ 610 h 9236"/>
              <a:gd name="T20" fmla="*/ 0 w 11160"/>
              <a:gd name="T21" fmla="*/ 720 h 9236"/>
              <a:gd name="T22" fmla="*/ 3 w 11160"/>
              <a:gd name="T23" fmla="*/ 8590 h 9236"/>
              <a:gd name="T24" fmla="*/ 21 w 11160"/>
              <a:gd name="T25" fmla="*/ 8696 h 9236"/>
              <a:gd name="T26" fmla="*/ 56 w 11160"/>
              <a:gd name="T27" fmla="*/ 8796 h 9236"/>
              <a:gd name="T28" fmla="*/ 103 w 11160"/>
              <a:gd name="T29" fmla="*/ 8889 h 9236"/>
              <a:gd name="T30" fmla="*/ 164 w 11160"/>
              <a:gd name="T31" fmla="*/ 8974 h 9236"/>
              <a:gd name="T32" fmla="*/ 234 w 11160"/>
              <a:gd name="T33" fmla="*/ 9049 h 9236"/>
              <a:gd name="T34" fmla="*/ 317 w 11160"/>
              <a:gd name="T35" fmla="*/ 9112 h 9236"/>
              <a:gd name="T36" fmla="*/ 407 w 11160"/>
              <a:gd name="T37" fmla="*/ 9164 h 9236"/>
              <a:gd name="T38" fmla="*/ 505 w 11160"/>
              <a:gd name="T39" fmla="*/ 9203 h 9236"/>
              <a:gd name="T40" fmla="*/ 609 w 11160"/>
              <a:gd name="T41" fmla="*/ 9227 h 9236"/>
              <a:gd name="T42" fmla="*/ 720 w 11160"/>
              <a:gd name="T43" fmla="*/ 9236 h 9236"/>
              <a:gd name="T44" fmla="*/ 10513 w 11160"/>
              <a:gd name="T45" fmla="*/ 9232 h 9236"/>
              <a:gd name="T46" fmla="*/ 10618 w 11160"/>
              <a:gd name="T47" fmla="*/ 9213 h 9236"/>
              <a:gd name="T48" fmla="*/ 10719 w 11160"/>
              <a:gd name="T49" fmla="*/ 9178 h 9236"/>
              <a:gd name="T50" fmla="*/ 10813 w 11160"/>
              <a:gd name="T51" fmla="*/ 9131 h 9236"/>
              <a:gd name="T52" fmla="*/ 10898 w 11160"/>
              <a:gd name="T53" fmla="*/ 9071 h 9236"/>
              <a:gd name="T54" fmla="*/ 10973 w 11160"/>
              <a:gd name="T55" fmla="*/ 9000 h 9236"/>
              <a:gd name="T56" fmla="*/ 11036 w 11160"/>
              <a:gd name="T57" fmla="*/ 8918 h 9236"/>
              <a:gd name="T58" fmla="*/ 11088 w 11160"/>
              <a:gd name="T59" fmla="*/ 8827 h 9236"/>
              <a:gd name="T60" fmla="*/ 11127 w 11160"/>
              <a:gd name="T61" fmla="*/ 8729 h 9236"/>
              <a:gd name="T62" fmla="*/ 11151 w 11160"/>
              <a:gd name="T63" fmla="*/ 8626 h 9236"/>
              <a:gd name="T64" fmla="*/ 11160 w 11160"/>
              <a:gd name="T65" fmla="*/ 8516 h 9236"/>
              <a:gd name="T66" fmla="*/ 11155 w 11160"/>
              <a:gd name="T67" fmla="*/ 646 h 9236"/>
              <a:gd name="T68" fmla="*/ 11137 w 11160"/>
              <a:gd name="T69" fmla="*/ 540 h 9236"/>
              <a:gd name="T70" fmla="*/ 11102 w 11160"/>
              <a:gd name="T71" fmla="*/ 439 h 9236"/>
              <a:gd name="T72" fmla="*/ 11055 w 11160"/>
              <a:gd name="T73" fmla="*/ 347 h 9236"/>
              <a:gd name="T74" fmla="*/ 10994 w 11160"/>
              <a:gd name="T75" fmla="*/ 262 h 9236"/>
              <a:gd name="T76" fmla="*/ 10924 w 11160"/>
              <a:gd name="T77" fmla="*/ 187 h 9236"/>
              <a:gd name="T78" fmla="*/ 10841 w 11160"/>
              <a:gd name="T79" fmla="*/ 122 h 9236"/>
              <a:gd name="T80" fmla="*/ 10751 w 11160"/>
              <a:gd name="T81" fmla="*/ 70 h 9236"/>
              <a:gd name="T82" fmla="*/ 10653 w 11160"/>
              <a:gd name="T83" fmla="*/ 31 h 9236"/>
              <a:gd name="T84" fmla="*/ 10549 w 11160"/>
              <a:gd name="T85" fmla="*/ 8 h 9236"/>
              <a:gd name="T86" fmla="*/ 10440 w 11160"/>
              <a:gd name="T87" fmla="*/ 0 h 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160" h="9236" fill="norm" stroke="1" extrusionOk="0">
                <a:moveTo>
                  <a:pt x="720" y="0"/>
                </a:moveTo>
                <a:lnTo>
                  <a:pt x="682" y="1"/>
                </a:lnTo>
                <a:lnTo>
                  <a:pt x="645" y="4"/>
                </a:lnTo>
                <a:lnTo>
                  <a:pt x="609" y="8"/>
                </a:lnTo>
                <a:lnTo>
                  <a:pt x="574" y="14"/>
                </a:lnTo>
                <a:lnTo>
                  <a:pt x="540" y="23"/>
                </a:lnTo>
                <a:lnTo>
                  <a:pt x="505" y="31"/>
                </a:lnTo>
                <a:lnTo>
                  <a:pt x="472" y="43"/>
                </a:lnTo>
                <a:lnTo>
                  <a:pt x="439" y="56"/>
                </a:lnTo>
                <a:lnTo>
                  <a:pt x="407" y="70"/>
                </a:lnTo>
                <a:lnTo>
                  <a:pt x="376" y="86"/>
                </a:lnTo>
                <a:lnTo>
                  <a:pt x="345" y="103"/>
                </a:lnTo>
                <a:lnTo>
                  <a:pt x="317" y="122"/>
                </a:lnTo>
                <a:lnTo>
                  <a:pt x="288" y="142"/>
                </a:lnTo>
                <a:lnTo>
                  <a:pt x="260" y="164"/>
                </a:lnTo>
                <a:lnTo>
                  <a:pt x="234" y="187"/>
                </a:lnTo>
                <a:lnTo>
                  <a:pt x="210" y="210"/>
                </a:lnTo>
                <a:lnTo>
                  <a:pt x="185" y="236"/>
                </a:lnTo>
                <a:lnTo>
                  <a:pt x="164" y="262"/>
                </a:lnTo>
                <a:lnTo>
                  <a:pt x="142" y="289"/>
                </a:lnTo>
                <a:lnTo>
                  <a:pt x="122" y="316"/>
                </a:lnTo>
                <a:lnTo>
                  <a:pt x="103" y="347"/>
                </a:lnTo>
                <a:lnTo>
                  <a:pt x="86" y="377"/>
                </a:lnTo>
                <a:lnTo>
                  <a:pt x="70" y="407"/>
                </a:lnTo>
                <a:lnTo>
                  <a:pt x="56" y="439"/>
                </a:lnTo>
                <a:lnTo>
                  <a:pt x="43" y="472"/>
                </a:lnTo>
                <a:lnTo>
                  <a:pt x="31" y="505"/>
                </a:lnTo>
                <a:lnTo>
                  <a:pt x="21" y="540"/>
                </a:lnTo>
                <a:lnTo>
                  <a:pt x="14" y="574"/>
                </a:lnTo>
                <a:lnTo>
                  <a:pt x="7" y="610"/>
                </a:lnTo>
                <a:lnTo>
                  <a:pt x="3" y="646"/>
                </a:lnTo>
                <a:lnTo>
                  <a:pt x="0" y="682"/>
                </a:lnTo>
                <a:lnTo>
                  <a:pt x="0" y="720"/>
                </a:lnTo>
                <a:lnTo>
                  <a:pt x="0" y="8516"/>
                </a:lnTo>
                <a:lnTo>
                  <a:pt x="0" y="8552"/>
                </a:lnTo>
                <a:lnTo>
                  <a:pt x="3" y="8590"/>
                </a:lnTo>
                <a:lnTo>
                  <a:pt x="7" y="8626"/>
                </a:lnTo>
                <a:lnTo>
                  <a:pt x="14" y="8660"/>
                </a:lnTo>
                <a:lnTo>
                  <a:pt x="21" y="8696"/>
                </a:lnTo>
                <a:lnTo>
                  <a:pt x="31" y="8729"/>
                </a:lnTo>
                <a:lnTo>
                  <a:pt x="43" y="8764"/>
                </a:lnTo>
                <a:lnTo>
                  <a:pt x="56" y="8796"/>
                </a:lnTo>
                <a:lnTo>
                  <a:pt x="70" y="8827"/>
                </a:lnTo>
                <a:lnTo>
                  <a:pt x="86" y="8859"/>
                </a:lnTo>
                <a:lnTo>
                  <a:pt x="103" y="8889"/>
                </a:lnTo>
                <a:lnTo>
                  <a:pt x="122" y="8918"/>
                </a:lnTo>
                <a:lnTo>
                  <a:pt x="142" y="8947"/>
                </a:lnTo>
                <a:lnTo>
                  <a:pt x="164" y="8974"/>
                </a:lnTo>
                <a:lnTo>
                  <a:pt x="185" y="9000"/>
                </a:lnTo>
                <a:lnTo>
                  <a:pt x="210" y="9024"/>
                </a:lnTo>
                <a:lnTo>
                  <a:pt x="234" y="9049"/>
                </a:lnTo>
                <a:lnTo>
                  <a:pt x="260" y="9071"/>
                </a:lnTo>
                <a:lnTo>
                  <a:pt x="288" y="9092"/>
                </a:lnTo>
                <a:lnTo>
                  <a:pt x="317" y="9112"/>
                </a:lnTo>
                <a:lnTo>
                  <a:pt x="345" y="9131"/>
                </a:lnTo>
                <a:lnTo>
                  <a:pt x="376" y="9148"/>
                </a:lnTo>
                <a:lnTo>
                  <a:pt x="407" y="9164"/>
                </a:lnTo>
                <a:lnTo>
                  <a:pt x="439" y="9178"/>
                </a:lnTo>
                <a:lnTo>
                  <a:pt x="472" y="9191"/>
                </a:lnTo>
                <a:lnTo>
                  <a:pt x="505" y="9203"/>
                </a:lnTo>
                <a:lnTo>
                  <a:pt x="540" y="9213"/>
                </a:lnTo>
                <a:lnTo>
                  <a:pt x="574" y="9222"/>
                </a:lnTo>
                <a:lnTo>
                  <a:pt x="609" y="9227"/>
                </a:lnTo>
                <a:lnTo>
                  <a:pt x="645" y="9232"/>
                </a:lnTo>
                <a:lnTo>
                  <a:pt x="682" y="9235"/>
                </a:lnTo>
                <a:lnTo>
                  <a:pt x="720" y="9236"/>
                </a:lnTo>
                <a:lnTo>
                  <a:pt x="10440" y="9236"/>
                </a:lnTo>
                <a:lnTo>
                  <a:pt x="10476" y="9235"/>
                </a:lnTo>
                <a:lnTo>
                  <a:pt x="10513" y="9232"/>
                </a:lnTo>
                <a:lnTo>
                  <a:pt x="10549" y="9227"/>
                </a:lnTo>
                <a:lnTo>
                  <a:pt x="10584" y="9222"/>
                </a:lnTo>
                <a:lnTo>
                  <a:pt x="10618" y="9213"/>
                </a:lnTo>
                <a:lnTo>
                  <a:pt x="10653" y="9203"/>
                </a:lnTo>
                <a:lnTo>
                  <a:pt x="10686" y="9191"/>
                </a:lnTo>
                <a:lnTo>
                  <a:pt x="10719" y="9178"/>
                </a:lnTo>
                <a:lnTo>
                  <a:pt x="10751" y="9164"/>
                </a:lnTo>
                <a:lnTo>
                  <a:pt x="10782" y="9148"/>
                </a:lnTo>
                <a:lnTo>
                  <a:pt x="10813" y="9131"/>
                </a:lnTo>
                <a:lnTo>
                  <a:pt x="10841" y="9112"/>
                </a:lnTo>
                <a:lnTo>
                  <a:pt x="10870" y="9092"/>
                </a:lnTo>
                <a:lnTo>
                  <a:pt x="10898" y="9071"/>
                </a:lnTo>
                <a:lnTo>
                  <a:pt x="10924" y="9049"/>
                </a:lnTo>
                <a:lnTo>
                  <a:pt x="10948" y="9024"/>
                </a:lnTo>
                <a:lnTo>
                  <a:pt x="10973" y="9000"/>
                </a:lnTo>
                <a:lnTo>
                  <a:pt x="10994" y="8974"/>
                </a:lnTo>
                <a:lnTo>
                  <a:pt x="11016" y="8947"/>
                </a:lnTo>
                <a:lnTo>
                  <a:pt x="11036" y="8918"/>
                </a:lnTo>
                <a:lnTo>
                  <a:pt x="11055" y="8889"/>
                </a:lnTo>
                <a:lnTo>
                  <a:pt x="11072" y="8859"/>
                </a:lnTo>
                <a:lnTo>
                  <a:pt x="11088" y="8827"/>
                </a:lnTo>
                <a:lnTo>
                  <a:pt x="11102" y="8796"/>
                </a:lnTo>
                <a:lnTo>
                  <a:pt x="11115" y="8764"/>
                </a:lnTo>
                <a:lnTo>
                  <a:pt x="11127" y="8729"/>
                </a:lnTo>
                <a:lnTo>
                  <a:pt x="11137" y="8696"/>
                </a:lnTo>
                <a:lnTo>
                  <a:pt x="11144" y="8660"/>
                </a:lnTo>
                <a:lnTo>
                  <a:pt x="11151" y="8626"/>
                </a:lnTo>
                <a:lnTo>
                  <a:pt x="11155" y="8590"/>
                </a:lnTo>
                <a:lnTo>
                  <a:pt x="11158" y="8552"/>
                </a:lnTo>
                <a:lnTo>
                  <a:pt x="11160" y="8516"/>
                </a:lnTo>
                <a:lnTo>
                  <a:pt x="11160" y="720"/>
                </a:lnTo>
                <a:lnTo>
                  <a:pt x="11158" y="682"/>
                </a:lnTo>
                <a:lnTo>
                  <a:pt x="11155" y="646"/>
                </a:lnTo>
                <a:lnTo>
                  <a:pt x="11151" y="610"/>
                </a:lnTo>
                <a:lnTo>
                  <a:pt x="11144" y="574"/>
                </a:lnTo>
                <a:lnTo>
                  <a:pt x="11137" y="540"/>
                </a:lnTo>
                <a:lnTo>
                  <a:pt x="11127" y="505"/>
                </a:lnTo>
                <a:lnTo>
                  <a:pt x="11115" y="472"/>
                </a:lnTo>
                <a:lnTo>
                  <a:pt x="11102" y="439"/>
                </a:lnTo>
                <a:lnTo>
                  <a:pt x="11088" y="407"/>
                </a:lnTo>
                <a:lnTo>
                  <a:pt x="11072" y="377"/>
                </a:lnTo>
                <a:lnTo>
                  <a:pt x="11055" y="347"/>
                </a:lnTo>
                <a:lnTo>
                  <a:pt x="11036" y="316"/>
                </a:lnTo>
                <a:lnTo>
                  <a:pt x="11016" y="289"/>
                </a:lnTo>
                <a:lnTo>
                  <a:pt x="10994" y="262"/>
                </a:lnTo>
                <a:lnTo>
                  <a:pt x="10973" y="236"/>
                </a:lnTo>
                <a:lnTo>
                  <a:pt x="10948" y="210"/>
                </a:lnTo>
                <a:lnTo>
                  <a:pt x="10924" y="187"/>
                </a:lnTo>
                <a:lnTo>
                  <a:pt x="10898" y="164"/>
                </a:lnTo>
                <a:lnTo>
                  <a:pt x="10870" y="142"/>
                </a:lnTo>
                <a:lnTo>
                  <a:pt x="10841" y="122"/>
                </a:lnTo>
                <a:lnTo>
                  <a:pt x="10813" y="103"/>
                </a:lnTo>
                <a:lnTo>
                  <a:pt x="10782" y="86"/>
                </a:lnTo>
                <a:lnTo>
                  <a:pt x="10751" y="70"/>
                </a:lnTo>
                <a:lnTo>
                  <a:pt x="10719" y="56"/>
                </a:lnTo>
                <a:lnTo>
                  <a:pt x="10686" y="43"/>
                </a:lnTo>
                <a:lnTo>
                  <a:pt x="10653" y="31"/>
                </a:lnTo>
                <a:lnTo>
                  <a:pt x="10618" y="23"/>
                </a:lnTo>
                <a:lnTo>
                  <a:pt x="10584" y="14"/>
                </a:lnTo>
                <a:lnTo>
                  <a:pt x="10549" y="8"/>
                </a:lnTo>
                <a:lnTo>
                  <a:pt x="10513" y="4"/>
                </a:lnTo>
                <a:lnTo>
                  <a:pt x="10476" y="1"/>
                </a:lnTo>
                <a:lnTo>
                  <a:pt x="10440" y="0"/>
                </a:lnTo>
                <a:lnTo>
                  <a:pt x="72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t" anchorCtr="0" bIns="45718" compatLnSpc="1" lIns="91435" numCol="1" rIns="91435" tIns="45718" vert="horz" wrap="square">
            <a:prstTxWarp prst="textNoShape"/>
          </a:bodyPr>
          <a:p>
            <a:pPr defTabSz="914263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9044" name="Freeform 9"/>
          <p:cNvSpPr/>
          <p:nvPr/>
        </p:nvSpPr>
        <p:spPr bwMode="auto">
          <a:xfrm>
            <a:off x="3619413" y="641751"/>
            <a:ext cx="5763331" cy="4886077"/>
          </a:xfrm>
          <a:custGeom>
            <a:avLst/>
            <a:gdLst>
              <a:gd name="T0" fmla="*/ 647 w 11280"/>
              <a:gd name="T1" fmla="*/ 4 h 9236"/>
              <a:gd name="T2" fmla="*/ 540 w 11280"/>
              <a:gd name="T3" fmla="*/ 23 h 9236"/>
              <a:gd name="T4" fmla="*/ 439 w 11280"/>
              <a:gd name="T5" fmla="*/ 56 h 9236"/>
              <a:gd name="T6" fmla="*/ 347 w 11280"/>
              <a:gd name="T7" fmla="*/ 103 h 9236"/>
              <a:gd name="T8" fmla="*/ 262 w 11280"/>
              <a:gd name="T9" fmla="*/ 164 h 9236"/>
              <a:gd name="T10" fmla="*/ 187 w 11280"/>
              <a:gd name="T11" fmla="*/ 236 h 9236"/>
              <a:gd name="T12" fmla="*/ 122 w 11280"/>
              <a:gd name="T13" fmla="*/ 316 h 9236"/>
              <a:gd name="T14" fmla="*/ 71 w 11280"/>
              <a:gd name="T15" fmla="*/ 407 h 9236"/>
              <a:gd name="T16" fmla="*/ 32 w 11280"/>
              <a:gd name="T17" fmla="*/ 505 h 9236"/>
              <a:gd name="T18" fmla="*/ 9 w 11280"/>
              <a:gd name="T19" fmla="*/ 610 h 9236"/>
              <a:gd name="T20" fmla="*/ 0 w 11280"/>
              <a:gd name="T21" fmla="*/ 720 h 9236"/>
              <a:gd name="T22" fmla="*/ 4 w 11280"/>
              <a:gd name="T23" fmla="*/ 8590 h 9236"/>
              <a:gd name="T24" fmla="*/ 23 w 11280"/>
              <a:gd name="T25" fmla="*/ 8696 h 9236"/>
              <a:gd name="T26" fmla="*/ 56 w 11280"/>
              <a:gd name="T27" fmla="*/ 8796 h 9236"/>
              <a:gd name="T28" fmla="*/ 104 w 11280"/>
              <a:gd name="T29" fmla="*/ 8889 h 9236"/>
              <a:gd name="T30" fmla="*/ 164 w 11280"/>
              <a:gd name="T31" fmla="*/ 8974 h 9236"/>
              <a:gd name="T32" fmla="*/ 236 w 11280"/>
              <a:gd name="T33" fmla="*/ 9049 h 9236"/>
              <a:gd name="T34" fmla="*/ 317 w 11280"/>
              <a:gd name="T35" fmla="*/ 9112 h 9236"/>
              <a:gd name="T36" fmla="*/ 408 w 11280"/>
              <a:gd name="T37" fmla="*/ 9164 h 9236"/>
              <a:gd name="T38" fmla="*/ 505 w 11280"/>
              <a:gd name="T39" fmla="*/ 9203 h 9236"/>
              <a:gd name="T40" fmla="*/ 611 w 11280"/>
              <a:gd name="T41" fmla="*/ 9227 h 9236"/>
              <a:gd name="T42" fmla="*/ 720 w 11280"/>
              <a:gd name="T43" fmla="*/ 9236 h 9236"/>
              <a:gd name="T44" fmla="*/ 10633 w 11280"/>
              <a:gd name="T45" fmla="*/ 9232 h 9236"/>
              <a:gd name="T46" fmla="*/ 10740 w 11280"/>
              <a:gd name="T47" fmla="*/ 9213 h 9236"/>
              <a:gd name="T48" fmla="*/ 10840 w 11280"/>
              <a:gd name="T49" fmla="*/ 9178 h 9236"/>
              <a:gd name="T50" fmla="*/ 10934 w 11280"/>
              <a:gd name="T51" fmla="*/ 9131 h 9236"/>
              <a:gd name="T52" fmla="*/ 11017 w 11280"/>
              <a:gd name="T53" fmla="*/ 9071 h 9236"/>
              <a:gd name="T54" fmla="*/ 11092 w 11280"/>
              <a:gd name="T55" fmla="*/ 9000 h 9236"/>
              <a:gd name="T56" fmla="*/ 11157 w 11280"/>
              <a:gd name="T57" fmla="*/ 8918 h 9236"/>
              <a:gd name="T58" fmla="*/ 11209 w 11280"/>
              <a:gd name="T59" fmla="*/ 8827 h 9236"/>
              <a:gd name="T60" fmla="*/ 11248 w 11280"/>
              <a:gd name="T61" fmla="*/ 8729 h 9236"/>
              <a:gd name="T62" fmla="*/ 11272 w 11280"/>
              <a:gd name="T63" fmla="*/ 8626 h 9236"/>
              <a:gd name="T64" fmla="*/ 11280 w 11280"/>
              <a:gd name="T65" fmla="*/ 8516 h 9236"/>
              <a:gd name="T66" fmla="*/ 11277 w 11280"/>
              <a:gd name="T67" fmla="*/ 646 h 9236"/>
              <a:gd name="T68" fmla="*/ 11258 w 11280"/>
              <a:gd name="T69" fmla="*/ 540 h 9236"/>
              <a:gd name="T70" fmla="*/ 11223 w 11280"/>
              <a:gd name="T71" fmla="*/ 439 h 9236"/>
              <a:gd name="T72" fmla="*/ 11176 w 11280"/>
              <a:gd name="T73" fmla="*/ 347 h 9236"/>
              <a:gd name="T74" fmla="*/ 11115 w 11280"/>
              <a:gd name="T75" fmla="*/ 262 h 9236"/>
              <a:gd name="T76" fmla="*/ 11045 w 11280"/>
              <a:gd name="T77" fmla="*/ 187 h 9236"/>
              <a:gd name="T78" fmla="*/ 10963 w 11280"/>
              <a:gd name="T79" fmla="*/ 122 h 9236"/>
              <a:gd name="T80" fmla="*/ 10872 w 11280"/>
              <a:gd name="T81" fmla="*/ 70 h 9236"/>
              <a:gd name="T82" fmla="*/ 10774 w 11280"/>
              <a:gd name="T83" fmla="*/ 31 h 9236"/>
              <a:gd name="T84" fmla="*/ 10669 w 11280"/>
              <a:gd name="T85" fmla="*/ 8 h 9236"/>
              <a:gd name="T86" fmla="*/ 10560 w 11280"/>
              <a:gd name="T87" fmla="*/ 0 h 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80" h="9236" fill="norm" stroke="1" extrusionOk="0">
                <a:moveTo>
                  <a:pt x="720" y="0"/>
                </a:moveTo>
                <a:lnTo>
                  <a:pt x="683" y="1"/>
                </a:lnTo>
                <a:lnTo>
                  <a:pt x="647" y="4"/>
                </a:lnTo>
                <a:lnTo>
                  <a:pt x="611" y="8"/>
                </a:lnTo>
                <a:lnTo>
                  <a:pt x="575" y="14"/>
                </a:lnTo>
                <a:lnTo>
                  <a:pt x="540" y="23"/>
                </a:lnTo>
                <a:lnTo>
                  <a:pt x="505" y="31"/>
                </a:lnTo>
                <a:lnTo>
                  <a:pt x="472" y="43"/>
                </a:lnTo>
                <a:lnTo>
                  <a:pt x="439" y="56"/>
                </a:lnTo>
                <a:lnTo>
                  <a:pt x="408" y="70"/>
                </a:lnTo>
                <a:lnTo>
                  <a:pt x="377" y="86"/>
                </a:lnTo>
                <a:lnTo>
                  <a:pt x="347" y="103"/>
                </a:lnTo>
                <a:lnTo>
                  <a:pt x="317" y="122"/>
                </a:lnTo>
                <a:lnTo>
                  <a:pt x="289" y="142"/>
                </a:lnTo>
                <a:lnTo>
                  <a:pt x="262" y="164"/>
                </a:lnTo>
                <a:lnTo>
                  <a:pt x="236" y="187"/>
                </a:lnTo>
                <a:lnTo>
                  <a:pt x="210" y="210"/>
                </a:lnTo>
                <a:lnTo>
                  <a:pt x="187" y="236"/>
                </a:lnTo>
                <a:lnTo>
                  <a:pt x="164" y="262"/>
                </a:lnTo>
                <a:lnTo>
                  <a:pt x="143" y="289"/>
                </a:lnTo>
                <a:lnTo>
                  <a:pt x="122" y="316"/>
                </a:lnTo>
                <a:lnTo>
                  <a:pt x="104" y="347"/>
                </a:lnTo>
                <a:lnTo>
                  <a:pt x="86" y="377"/>
                </a:lnTo>
                <a:lnTo>
                  <a:pt x="71" y="407"/>
                </a:lnTo>
                <a:lnTo>
                  <a:pt x="56" y="439"/>
                </a:lnTo>
                <a:lnTo>
                  <a:pt x="43" y="472"/>
                </a:lnTo>
                <a:lnTo>
                  <a:pt x="32" y="505"/>
                </a:lnTo>
                <a:lnTo>
                  <a:pt x="23" y="540"/>
                </a:lnTo>
                <a:lnTo>
                  <a:pt x="14" y="574"/>
                </a:lnTo>
                <a:lnTo>
                  <a:pt x="9" y="610"/>
                </a:lnTo>
                <a:lnTo>
                  <a:pt x="4" y="646"/>
                </a:lnTo>
                <a:lnTo>
                  <a:pt x="1" y="682"/>
                </a:lnTo>
                <a:lnTo>
                  <a:pt x="0" y="720"/>
                </a:lnTo>
                <a:lnTo>
                  <a:pt x="0" y="8516"/>
                </a:lnTo>
                <a:lnTo>
                  <a:pt x="1" y="8552"/>
                </a:lnTo>
                <a:lnTo>
                  <a:pt x="4" y="8590"/>
                </a:lnTo>
                <a:lnTo>
                  <a:pt x="9" y="8626"/>
                </a:lnTo>
                <a:lnTo>
                  <a:pt x="14" y="8660"/>
                </a:lnTo>
                <a:lnTo>
                  <a:pt x="23" y="8696"/>
                </a:lnTo>
                <a:lnTo>
                  <a:pt x="32" y="8729"/>
                </a:lnTo>
                <a:lnTo>
                  <a:pt x="43" y="8764"/>
                </a:lnTo>
                <a:lnTo>
                  <a:pt x="56" y="8796"/>
                </a:lnTo>
                <a:lnTo>
                  <a:pt x="71" y="8827"/>
                </a:lnTo>
                <a:lnTo>
                  <a:pt x="86" y="8859"/>
                </a:lnTo>
                <a:lnTo>
                  <a:pt x="104" y="8889"/>
                </a:lnTo>
                <a:lnTo>
                  <a:pt x="122" y="8918"/>
                </a:lnTo>
                <a:lnTo>
                  <a:pt x="143" y="8947"/>
                </a:lnTo>
                <a:lnTo>
                  <a:pt x="164" y="8974"/>
                </a:lnTo>
                <a:lnTo>
                  <a:pt x="187" y="9000"/>
                </a:lnTo>
                <a:lnTo>
                  <a:pt x="210" y="9024"/>
                </a:lnTo>
                <a:lnTo>
                  <a:pt x="236" y="9049"/>
                </a:lnTo>
                <a:lnTo>
                  <a:pt x="262" y="9071"/>
                </a:lnTo>
                <a:lnTo>
                  <a:pt x="289" y="9092"/>
                </a:lnTo>
                <a:lnTo>
                  <a:pt x="317" y="9112"/>
                </a:lnTo>
                <a:lnTo>
                  <a:pt x="347" y="9131"/>
                </a:lnTo>
                <a:lnTo>
                  <a:pt x="377" y="9148"/>
                </a:lnTo>
                <a:lnTo>
                  <a:pt x="408" y="9164"/>
                </a:lnTo>
                <a:lnTo>
                  <a:pt x="439" y="9178"/>
                </a:lnTo>
                <a:lnTo>
                  <a:pt x="472" y="9191"/>
                </a:lnTo>
                <a:lnTo>
                  <a:pt x="505" y="9203"/>
                </a:lnTo>
                <a:lnTo>
                  <a:pt x="540" y="9213"/>
                </a:lnTo>
                <a:lnTo>
                  <a:pt x="575" y="9222"/>
                </a:lnTo>
                <a:lnTo>
                  <a:pt x="611" y="9227"/>
                </a:lnTo>
                <a:lnTo>
                  <a:pt x="647" y="9232"/>
                </a:lnTo>
                <a:lnTo>
                  <a:pt x="683" y="9235"/>
                </a:lnTo>
                <a:lnTo>
                  <a:pt x="720" y="9236"/>
                </a:lnTo>
                <a:lnTo>
                  <a:pt x="10560" y="9236"/>
                </a:lnTo>
                <a:lnTo>
                  <a:pt x="10597" y="9235"/>
                </a:lnTo>
                <a:lnTo>
                  <a:pt x="10633" y="9232"/>
                </a:lnTo>
                <a:lnTo>
                  <a:pt x="10669" y="9227"/>
                </a:lnTo>
                <a:lnTo>
                  <a:pt x="10705" y="9222"/>
                </a:lnTo>
                <a:lnTo>
                  <a:pt x="10740" y="9213"/>
                </a:lnTo>
                <a:lnTo>
                  <a:pt x="10774" y="9203"/>
                </a:lnTo>
                <a:lnTo>
                  <a:pt x="10807" y="9191"/>
                </a:lnTo>
                <a:lnTo>
                  <a:pt x="10840" y="9178"/>
                </a:lnTo>
                <a:lnTo>
                  <a:pt x="10872" y="9164"/>
                </a:lnTo>
                <a:lnTo>
                  <a:pt x="10904" y="9148"/>
                </a:lnTo>
                <a:lnTo>
                  <a:pt x="10934" y="9131"/>
                </a:lnTo>
                <a:lnTo>
                  <a:pt x="10963" y="9112"/>
                </a:lnTo>
                <a:lnTo>
                  <a:pt x="10990" y="9092"/>
                </a:lnTo>
                <a:lnTo>
                  <a:pt x="11017" y="9071"/>
                </a:lnTo>
                <a:lnTo>
                  <a:pt x="11045" y="9049"/>
                </a:lnTo>
                <a:lnTo>
                  <a:pt x="11069" y="9024"/>
                </a:lnTo>
                <a:lnTo>
                  <a:pt x="11092" y="9000"/>
                </a:lnTo>
                <a:lnTo>
                  <a:pt x="11115" y="8974"/>
                </a:lnTo>
                <a:lnTo>
                  <a:pt x="11137" y="8947"/>
                </a:lnTo>
                <a:lnTo>
                  <a:pt x="11157" y="8918"/>
                </a:lnTo>
                <a:lnTo>
                  <a:pt x="11176" y="8889"/>
                </a:lnTo>
                <a:lnTo>
                  <a:pt x="11193" y="8859"/>
                </a:lnTo>
                <a:lnTo>
                  <a:pt x="11209" y="8827"/>
                </a:lnTo>
                <a:lnTo>
                  <a:pt x="11223" y="8796"/>
                </a:lnTo>
                <a:lnTo>
                  <a:pt x="11236" y="8764"/>
                </a:lnTo>
                <a:lnTo>
                  <a:pt x="11248" y="8729"/>
                </a:lnTo>
                <a:lnTo>
                  <a:pt x="11258" y="8696"/>
                </a:lnTo>
                <a:lnTo>
                  <a:pt x="11265" y="8660"/>
                </a:lnTo>
                <a:lnTo>
                  <a:pt x="11272" y="8626"/>
                </a:lnTo>
                <a:lnTo>
                  <a:pt x="11277" y="8590"/>
                </a:lnTo>
                <a:lnTo>
                  <a:pt x="11280" y="8552"/>
                </a:lnTo>
                <a:lnTo>
                  <a:pt x="11280" y="8516"/>
                </a:lnTo>
                <a:lnTo>
                  <a:pt x="11280" y="720"/>
                </a:lnTo>
                <a:lnTo>
                  <a:pt x="11280" y="682"/>
                </a:lnTo>
                <a:lnTo>
                  <a:pt x="11277" y="646"/>
                </a:lnTo>
                <a:lnTo>
                  <a:pt x="11272" y="610"/>
                </a:lnTo>
                <a:lnTo>
                  <a:pt x="11265" y="574"/>
                </a:lnTo>
                <a:lnTo>
                  <a:pt x="11258" y="540"/>
                </a:lnTo>
                <a:lnTo>
                  <a:pt x="11248" y="505"/>
                </a:lnTo>
                <a:lnTo>
                  <a:pt x="11236" y="472"/>
                </a:lnTo>
                <a:lnTo>
                  <a:pt x="11223" y="439"/>
                </a:lnTo>
                <a:lnTo>
                  <a:pt x="11209" y="407"/>
                </a:lnTo>
                <a:lnTo>
                  <a:pt x="11193" y="377"/>
                </a:lnTo>
                <a:lnTo>
                  <a:pt x="11176" y="347"/>
                </a:lnTo>
                <a:lnTo>
                  <a:pt x="11157" y="316"/>
                </a:lnTo>
                <a:lnTo>
                  <a:pt x="11137" y="289"/>
                </a:lnTo>
                <a:lnTo>
                  <a:pt x="11115" y="262"/>
                </a:lnTo>
                <a:lnTo>
                  <a:pt x="11092" y="236"/>
                </a:lnTo>
                <a:lnTo>
                  <a:pt x="11069" y="210"/>
                </a:lnTo>
                <a:lnTo>
                  <a:pt x="11045" y="187"/>
                </a:lnTo>
                <a:lnTo>
                  <a:pt x="11017" y="164"/>
                </a:lnTo>
                <a:lnTo>
                  <a:pt x="10990" y="142"/>
                </a:lnTo>
                <a:lnTo>
                  <a:pt x="10963" y="122"/>
                </a:lnTo>
                <a:lnTo>
                  <a:pt x="10934" y="103"/>
                </a:lnTo>
                <a:lnTo>
                  <a:pt x="10904" y="86"/>
                </a:lnTo>
                <a:lnTo>
                  <a:pt x="10872" y="70"/>
                </a:lnTo>
                <a:lnTo>
                  <a:pt x="10840" y="56"/>
                </a:lnTo>
                <a:lnTo>
                  <a:pt x="10807" y="43"/>
                </a:lnTo>
                <a:lnTo>
                  <a:pt x="10774" y="31"/>
                </a:lnTo>
                <a:lnTo>
                  <a:pt x="10740" y="23"/>
                </a:lnTo>
                <a:lnTo>
                  <a:pt x="10705" y="14"/>
                </a:lnTo>
                <a:lnTo>
                  <a:pt x="10669" y="8"/>
                </a:lnTo>
                <a:lnTo>
                  <a:pt x="10633" y="4"/>
                </a:lnTo>
                <a:lnTo>
                  <a:pt x="10597" y="1"/>
                </a:lnTo>
                <a:lnTo>
                  <a:pt x="10560" y="0"/>
                </a:lnTo>
                <a:lnTo>
                  <a:pt x="72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t" anchorCtr="0" bIns="45718" compatLnSpc="1" lIns="91435" numCol="1" rIns="91435" tIns="45718" vert="horz" wrap="square">
            <a:prstTxWarp prst="textNoShape"/>
          </a:bodyPr>
          <a:p>
            <a:pPr defTabSz="914263"/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97180" name="Рисунок 51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1567" t="90329" r="0" b="1328"/>
          <a:stretch>
            <a:fillRect/>
          </a:stretch>
        </p:blipFill>
        <p:spPr bwMode="auto">
          <a:xfrm>
            <a:off x="6689910" y="915909"/>
            <a:ext cx="4628143" cy="4792419"/>
          </a:xfrm>
          <a:prstGeom prst="roundRect">
            <a:avLst>
              <a:gd name="adj" fmla="val 273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sp>
        <p:nvSpPr>
          <p:cNvPr id="1049045" name="Прямоугольник 19"/>
          <p:cNvSpPr/>
          <p:nvPr/>
        </p:nvSpPr>
        <p:spPr bwMode="auto">
          <a:xfrm flipH="0" flipV="0">
            <a:off x="416200" y="4345110"/>
            <a:ext cx="3147487" cy="640440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Персонифицированный </a:t>
            </a:r>
            <a:endParaRPr b="1" lang="en-US">
              <a:solidFill>
                <a:schemeClr val="tx1">
                  <a:lumMod val="65000"/>
                  <a:lumOff val="35000"/>
                </a:schemeClr>
              </a:solidFill>
              <a:latin typeface="Akrobat"/>
            </a:endParaRPr>
          </a:p>
          <a:p>
            <a:pPr defTabSz="1038787"/>
            <a:r>
              <a:rPr b="1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подход</a:t>
            </a:r>
          </a:p>
        </p:txBody>
      </p:sp>
      <p:sp>
        <p:nvSpPr>
          <p:cNvPr id="1049046" name="Прямоугольник 20"/>
          <p:cNvSpPr/>
          <p:nvPr/>
        </p:nvSpPr>
        <p:spPr bwMode="auto">
          <a:xfrm flipH="0" flipV="0">
            <a:off x="3621453" y="4419789"/>
            <a:ext cx="3106980" cy="1189079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Формирование корпоративной</a:t>
            </a:r>
          </a:p>
          <a:p>
            <a:pPr defTabSz="1038787"/>
            <a:r>
              <a:rPr b="1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культуры заботы о здоровье</a:t>
            </a:r>
          </a:p>
        </p:txBody>
      </p:sp>
      <p:sp>
        <p:nvSpPr>
          <p:cNvPr id="1049047" name="Прямоугольник 21"/>
          <p:cNvSpPr/>
          <p:nvPr/>
        </p:nvSpPr>
        <p:spPr bwMode="auto">
          <a:xfrm>
            <a:off x="443991" y="2013394"/>
            <a:ext cx="2860427" cy="861774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sz="25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Повышение эффективности ДМС</a:t>
            </a:r>
          </a:p>
        </p:txBody>
      </p:sp>
      <p:sp>
        <p:nvSpPr>
          <p:cNvPr id="1049048" name="Прямоугольник 24"/>
          <p:cNvSpPr/>
          <p:nvPr/>
        </p:nvSpPr>
        <p:spPr bwMode="auto">
          <a:xfrm flipH="0" flipV="0">
            <a:off x="3687517" y="2244379"/>
            <a:ext cx="2814280" cy="853799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sz="25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Вовлеченность сотрудников</a:t>
            </a:r>
          </a:p>
        </p:txBody>
      </p:sp>
      <p:sp>
        <p:nvSpPr>
          <p:cNvPr id="1049049" name="Freeform: Shape 58"/>
          <p:cNvSpPr/>
          <p:nvPr/>
        </p:nvSpPr>
        <p:spPr bwMode="auto">
          <a:xfrm>
            <a:off x="788437" y="993448"/>
            <a:ext cx="795166" cy="795166"/>
          </a:xfrm>
          <a:custGeom>
            <a:avLst/>
            <a:gdLst>
              <a:gd name="connsiteX0" fmla="*/ 397603 w 795206"/>
              <a:gd name="connsiteY0" fmla="*/ 795207 h 795206"/>
              <a:gd name="connsiteX1" fmla="*/ 795207 w 795206"/>
              <a:gd name="connsiteY1" fmla="*/ 397603 h 795206"/>
              <a:gd name="connsiteX2" fmla="*/ 397603 w 795206"/>
              <a:gd name="connsiteY2" fmla="*/ 0 h 795206"/>
              <a:gd name="connsiteX3" fmla="*/ 0 w 795206"/>
              <a:gd name="connsiteY3" fmla="*/ 397603 h 795206"/>
              <a:gd name="connsiteX4" fmla="*/ 397603 w 795206"/>
              <a:gd name="connsiteY4" fmla="*/ 795207 h 79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206" h="795206" fill="norm" stroke="1" extrusionOk="0">
                <a:moveTo>
                  <a:pt x="397603" y="795207"/>
                </a:moveTo>
                <a:cubicBezTo>
                  <a:pt x="617365" y="795207"/>
                  <a:pt x="795207" y="617365"/>
                  <a:pt x="795207" y="397603"/>
                </a:cubicBezTo>
                <a:cubicBezTo>
                  <a:pt x="795207" y="177842"/>
                  <a:pt x="617365" y="0"/>
                  <a:pt x="397603" y="0"/>
                </a:cubicBezTo>
                <a:cubicBezTo>
                  <a:pt x="177842" y="0"/>
                  <a:pt x="0" y="177842"/>
                  <a:pt x="0" y="397603"/>
                </a:cubicBezTo>
                <a:cubicBezTo>
                  <a:pt x="0" y="616730"/>
                  <a:pt x="177842" y="795207"/>
                  <a:pt x="397603" y="795207"/>
                </a:cubicBezTo>
                <a:close/>
              </a:path>
            </a:pathLst>
          </a:custGeom>
          <a:noFill/>
          <a:ln w="81571" cap="flat">
            <a:gradFill>
              <a:gsLst>
                <a:gs pos="0">
                  <a:srgbClr val="C8202F"/>
                </a:gs>
                <a:gs pos="100000">
                  <a:srgbClr val="C8202F">
                    <a:alpha val="65000"/>
                  </a:srgbClr>
                </a:gs>
              </a:gsLst>
              <a:lin ang="0" scaled="0"/>
            </a:gradFill>
            <a:prstDash val="solid"/>
            <a:miter/>
          </a:ln>
        </p:spPr>
        <p:txBody>
          <a:bodyPr anchor="ctr" rtlCol="0"/>
          <a:p>
            <a:pPr defTabSz="914263"/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9050" name="Rectangle 65"/>
          <p:cNvSpPr/>
          <p:nvPr/>
        </p:nvSpPr>
        <p:spPr bwMode="auto">
          <a:xfrm>
            <a:off x="1000282" y="1715926"/>
            <a:ext cx="542515" cy="594937"/>
          </a:xfrm>
          <a:prstGeom prst="rect"/>
          <a:gradFill>
            <a:gsLst>
              <a:gs pos="2000">
                <a:srgbClr val="F2F2F2"/>
              </a:gs>
              <a:gs pos="12922">
                <a:srgbClr val="F2F2F2"/>
              </a:gs>
              <a:gs pos="45000">
                <a:srgbClr val="F2F2F2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263"/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45733" name="Прямая соединительная линия 43"/>
          <p:cNvCxnSpPr>
            <a:cxnSpLocks/>
          </p:cNvCxnSpPr>
          <p:nvPr/>
        </p:nvCxnSpPr>
        <p:spPr bwMode="auto">
          <a:xfrm>
            <a:off x="747290" y="3030462"/>
            <a:ext cx="0" cy="1145252"/>
          </a:xfrm>
          <a:prstGeom prst="line"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Прямая соединительная линия 44"/>
          <p:cNvCxnSpPr>
            <a:cxnSpLocks/>
          </p:cNvCxnSpPr>
          <p:nvPr/>
        </p:nvCxnSpPr>
        <p:spPr bwMode="auto">
          <a:xfrm>
            <a:off x="3817129" y="3067044"/>
            <a:ext cx="11929" cy="1193610"/>
          </a:xfrm>
          <a:prstGeom prst="line"/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51" name="Овал 46"/>
          <p:cNvSpPr/>
          <p:nvPr/>
        </p:nvSpPr>
        <p:spPr bwMode="auto">
          <a:xfrm>
            <a:off x="693293" y="4216336"/>
            <a:ext cx="107995" cy="107995"/>
          </a:xfrm>
          <a:prstGeom prst="ellipse"/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263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9052" name="Овал 47"/>
          <p:cNvSpPr/>
          <p:nvPr/>
        </p:nvSpPr>
        <p:spPr bwMode="auto">
          <a:xfrm>
            <a:off x="3780603" y="4336699"/>
            <a:ext cx="107995" cy="107995"/>
          </a:xfrm>
          <a:prstGeom prst="ellipse"/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263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97181" name="Рисунок 5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l="20234" t="11228" r="16174" b="13510"/>
          <a:stretch>
            <a:fillRect/>
          </a:stretch>
        </p:blipFill>
        <p:spPr bwMode="auto">
          <a:xfrm>
            <a:off x="1031747" y="1192529"/>
            <a:ext cx="356694" cy="422143"/>
          </a:xfrm>
          <a:prstGeom prst="rect"/>
        </p:spPr>
      </p:pic>
      <p:grpSp>
        <p:nvGrpSpPr>
          <p:cNvPr id="151" name="Группа 5"/>
          <p:cNvGrpSpPr/>
          <p:nvPr/>
        </p:nvGrpSpPr>
        <p:grpSpPr bwMode="auto">
          <a:xfrm>
            <a:off x="3812314" y="1004722"/>
            <a:ext cx="970528" cy="889250"/>
            <a:chOff x="3784659" y="1683829"/>
            <a:chExt cx="970578" cy="889295"/>
          </a:xfrm>
        </p:grpSpPr>
        <p:sp>
          <p:nvSpPr>
            <p:cNvPr id="1049053" name="Freeform: Shape 79"/>
            <p:cNvSpPr/>
            <p:nvPr/>
          </p:nvSpPr>
          <p:spPr bwMode="auto">
            <a:xfrm>
              <a:off x="3784659" y="1777918"/>
              <a:ext cx="795206" cy="795206"/>
            </a:xfrm>
            <a:custGeom>
              <a:avLst/>
              <a:gdLst>
                <a:gd name="connsiteX0" fmla="*/ 397603 w 795206"/>
                <a:gd name="connsiteY0" fmla="*/ 795207 h 795206"/>
                <a:gd name="connsiteX1" fmla="*/ 795207 w 795206"/>
                <a:gd name="connsiteY1" fmla="*/ 397603 h 795206"/>
                <a:gd name="connsiteX2" fmla="*/ 397603 w 795206"/>
                <a:gd name="connsiteY2" fmla="*/ 0 h 795206"/>
                <a:gd name="connsiteX3" fmla="*/ 0 w 795206"/>
                <a:gd name="connsiteY3" fmla="*/ 397603 h 795206"/>
                <a:gd name="connsiteX4" fmla="*/ 397603 w 795206"/>
                <a:gd name="connsiteY4" fmla="*/ 795207 h 79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206" h="795206" fill="norm" stroke="1" extrusionOk="0">
                  <a:moveTo>
                    <a:pt x="397603" y="795207"/>
                  </a:moveTo>
                  <a:cubicBezTo>
                    <a:pt x="617365" y="795207"/>
                    <a:pt x="795207" y="617365"/>
                    <a:pt x="795207" y="397603"/>
                  </a:cubicBezTo>
                  <a:cubicBezTo>
                    <a:pt x="795207" y="177842"/>
                    <a:pt x="617365" y="0"/>
                    <a:pt x="397603" y="0"/>
                  </a:cubicBezTo>
                  <a:cubicBezTo>
                    <a:pt x="177842" y="0"/>
                    <a:pt x="0" y="177842"/>
                    <a:pt x="0" y="397603"/>
                  </a:cubicBezTo>
                  <a:cubicBezTo>
                    <a:pt x="0" y="616730"/>
                    <a:pt x="177842" y="795207"/>
                    <a:pt x="397603" y="795207"/>
                  </a:cubicBezTo>
                  <a:close/>
                </a:path>
              </a:pathLst>
            </a:custGeom>
            <a:noFill/>
            <a:ln w="81571" cap="flat">
              <a:gradFill>
                <a:gsLst>
                  <a:gs pos="0">
                    <a:srgbClr val="C8202F"/>
                  </a:gs>
                  <a:gs pos="100000">
                    <a:srgbClr val="C8202F">
                      <a:alpha val="65000"/>
                    </a:srgbClr>
                  </a:gs>
                </a:gsLst>
                <a:lin ang="0" scaled="0"/>
              </a:gradFill>
              <a:prstDash val="solid"/>
              <a:miter/>
            </a:ln>
          </p:spPr>
          <p:txBody>
            <a:bodyPr anchor="ctr" rtlCol="0"/>
            <a:p>
              <a:pPr defTabSz="914263"/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9054" name="Rectangle 65"/>
            <p:cNvSpPr/>
            <p:nvPr/>
          </p:nvSpPr>
          <p:spPr bwMode="auto">
            <a:xfrm>
              <a:off x="4159785" y="1683829"/>
              <a:ext cx="595452" cy="498043"/>
            </a:xfrm>
            <a:prstGeom prst="rect"/>
            <a:gradFill>
              <a:gsLst>
                <a:gs pos="0">
                  <a:srgbClr val="D9D9D9">
                    <a:alpha val="0"/>
                  </a:srgbClr>
                </a:gs>
                <a:gs pos="30000">
                  <a:srgbClr val="D9D9D9"/>
                </a:gs>
                <a:gs pos="71000">
                  <a:srgbClr val="D9D9D9"/>
                </a:gs>
                <a:gs pos="100000">
                  <a:srgbClr val="D9D9D9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 defTabSz="914263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52" name="Группа 4"/>
            <p:cNvGrpSpPr/>
            <p:nvPr/>
          </p:nvGrpSpPr>
          <p:grpSpPr bwMode="auto">
            <a:xfrm>
              <a:off x="4001244" y="2000855"/>
              <a:ext cx="362035" cy="362035"/>
              <a:chOff x="4043493" y="1882083"/>
              <a:chExt cx="362035" cy="362035"/>
            </a:xfrm>
          </p:grpSpPr>
          <p:sp>
            <p:nvSpPr>
              <p:cNvPr id="1049055" name="Freeform: Shape 66"/>
              <p:cNvSpPr/>
              <p:nvPr/>
            </p:nvSpPr>
            <p:spPr bwMode="auto">
              <a:xfrm>
                <a:off x="4200299" y="1946868"/>
                <a:ext cx="94637" cy="124489"/>
              </a:xfrm>
              <a:custGeom>
                <a:avLst/>
                <a:gdLst>
                  <a:gd name="connsiteX0" fmla="*/ 0 w 94637"/>
                  <a:gd name="connsiteY0" fmla="*/ 0 h 124489"/>
                  <a:gd name="connsiteX1" fmla="*/ 0 w 94637"/>
                  <a:gd name="connsiteY1" fmla="*/ 124489 h 124489"/>
                  <a:gd name="connsiteX2" fmla="*/ 94637 w 94637"/>
                  <a:gd name="connsiteY2" fmla="*/ 124489 h 12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637" h="124489" fill="norm" stroke="1" extrusionOk="0">
                    <a:moveTo>
                      <a:pt x="0" y="0"/>
                    </a:moveTo>
                    <a:lnTo>
                      <a:pt x="0" y="124489"/>
                    </a:lnTo>
                    <a:lnTo>
                      <a:pt x="94637" y="124489"/>
                    </a:lnTo>
                  </a:path>
                </a:pathLst>
              </a:custGeom>
              <a:noFill/>
              <a:ln w="18152" cap="flat">
                <a:solidFill>
                  <a:srgbClr val="C8102E"/>
                </a:solidFill>
                <a:prstDash val="solid"/>
                <a:miter/>
              </a:ln>
            </p:spPr>
            <p:txBody>
              <a:bodyPr anchor="ctr" rtlCol="0"/>
              <a:p>
                <a:pPr defTabSz="914263"/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9056" name="Freeform: Shape 67"/>
              <p:cNvSpPr/>
              <p:nvPr/>
            </p:nvSpPr>
            <p:spPr bwMode="auto">
              <a:xfrm>
                <a:off x="4224510" y="2175521"/>
                <a:ext cx="6351" cy="24770"/>
              </a:xfrm>
              <a:custGeom>
                <a:avLst/>
                <a:gdLst>
                  <a:gd name="connsiteX0" fmla="*/ 0 w 6351"/>
                  <a:gd name="connsiteY0" fmla="*/ 0 h 24770"/>
                  <a:gd name="connsiteX1" fmla="*/ 0 w 6351"/>
                  <a:gd name="connsiteY1" fmla="*/ 24771 h 2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1" h="24770" fill="norm" stroke="1" extrusionOk="0">
                    <a:moveTo>
                      <a:pt x="0" y="0"/>
                    </a:moveTo>
                    <a:lnTo>
                      <a:pt x="0" y="24771"/>
                    </a:lnTo>
                  </a:path>
                </a:pathLst>
              </a:custGeom>
              <a:grpFill/>
              <a:ln w="18152" cap="flat">
                <a:solidFill>
                  <a:srgbClr val="C8102E"/>
                </a:solidFill>
                <a:prstDash val="solid"/>
                <a:miter/>
              </a:ln>
            </p:spPr>
            <p:txBody>
              <a:bodyPr anchor="ctr" rtlCol="0"/>
              <a:p>
                <a:pPr defTabSz="914263"/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9057" name="Freeform: Shape 68"/>
              <p:cNvSpPr/>
              <p:nvPr/>
            </p:nvSpPr>
            <p:spPr bwMode="auto">
              <a:xfrm>
                <a:off x="4092399" y="2063099"/>
                <a:ext cx="24135" cy="6351"/>
              </a:xfrm>
              <a:custGeom>
                <a:avLst/>
                <a:gdLst>
                  <a:gd name="connsiteX0" fmla="*/ 0 w 24135"/>
                  <a:gd name="connsiteY0" fmla="*/ 0 h 6351"/>
                  <a:gd name="connsiteX1" fmla="*/ 24136 w 24135"/>
                  <a:gd name="connsiteY1" fmla="*/ 0 h 6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35" h="6351" fill="norm" stroke="1" extrusionOk="0">
                    <a:moveTo>
                      <a:pt x="0" y="0"/>
                    </a:moveTo>
                    <a:lnTo>
                      <a:pt x="24136" y="0"/>
                    </a:lnTo>
                  </a:path>
                </a:pathLst>
              </a:custGeom>
              <a:grpFill/>
              <a:ln w="18152" cap="flat">
                <a:solidFill>
                  <a:srgbClr val="C8102E"/>
                </a:solidFill>
                <a:prstDash val="solid"/>
                <a:miter/>
              </a:ln>
            </p:spPr>
            <p:txBody>
              <a:bodyPr anchor="ctr" rtlCol="0"/>
              <a:p>
                <a:pPr defTabSz="914263"/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9058" name="Freeform: Shape 69"/>
              <p:cNvSpPr/>
              <p:nvPr/>
            </p:nvSpPr>
            <p:spPr bwMode="auto">
              <a:xfrm>
                <a:off x="4338837" y="2063099"/>
                <a:ext cx="24135" cy="6351"/>
              </a:xfrm>
              <a:custGeom>
                <a:avLst/>
                <a:gdLst>
                  <a:gd name="connsiteX0" fmla="*/ 0 w 24135"/>
                  <a:gd name="connsiteY0" fmla="*/ 0 h 6351"/>
                  <a:gd name="connsiteX1" fmla="*/ 24135 w 24135"/>
                  <a:gd name="connsiteY1" fmla="*/ 0 h 6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135" h="6351" fill="norm" stroke="1" extrusionOk="0">
                    <a:moveTo>
                      <a:pt x="0" y="0"/>
                    </a:moveTo>
                    <a:lnTo>
                      <a:pt x="24135" y="0"/>
                    </a:lnTo>
                  </a:path>
                </a:pathLst>
              </a:custGeom>
              <a:grpFill/>
              <a:ln w="18152" cap="flat">
                <a:solidFill>
                  <a:srgbClr val="C8102E"/>
                </a:solidFill>
                <a:prstDash val="solid"/>
                <a:miter/>
              </a:ln>
            </p:spPr>
            <p:txBody>
              <a:bodyPr anchor="ctr" rtlCol="0"/>
              <a:p>
                <a:pPr defTabSz="914263"/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9059" name="Freeform: Shape 63"/>
              <p:cNvSpPr/>
              <p:nvPr/>
            </p:nvSpPr>
            <p:spPr bwMode="auto">
              <a:xfrm>
                <a:off x="4043493" y="1882083"/>
                <a:ext cx="362035" cy="362035"/>
              </a:xfrm>
              <a:custGeom>
                <a:avLst/>
                <a:gdLst>
                  <a:gd name="connsiteX0" fmla="*/ 181018 w 362035"/>
                  <a:gd name="connsiteY0" fmla="*/ 362035 h 362035"/>
                  <a:gd name="connsiteX1" fmla="*/ 362035 w 362035"/>
                  <a:gd name="connsiteY1" fmla="*/ 181018 h 362035"/>
                  <a:gd name="connsiteX2" fmla="*/ 181018 w 362035"/>
                  <a:gd name="connsiteY2" fmla="*/ 0 h 362035"/>
                  <a:gd name="connsiteX3" fmla="*/ 0 w 362035"/>
                  <a:gd name="connsiteY3" fmla="*/ 181018 h 362035"/>
                  <a:gd name="connsiteX4" fmla="*/ 181018 w 362035"/>
                  <a:gd name="connsiteY4" fmla="*/ 362035 h 36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035" h="362035" fill="norm" stroke="1" extrusionOk="0">
                    <a:moveTo>
                      <a:pt x="181018" y="362035"/>
                    </a:moveTo>
                    <a:cubicBezTo>
                      <a:pt x="280736" y="362035"/>
                      <a:pt x="362035" y="280736"/>
                      <a:pt x="362035" y="181018"/>
                    </a:cubicBezTo>
                    <a:cubicBezTo>
                      <a:pt x="362035" y="81299"/>
                      <a:pt x="280736" y="0"/>
                      <a:pt x="181018" y="0"/>
                    </a:cubicBezTo>
                    <a:cubicBezTo>
                      <a:pt x="81299" y="0"/>
                      <a:pt x="0" y="81299"/>
                      <a:pt x="0" y="181018"/>
                    </a:cubicBezTo>
                    <a:cubicBezTo>
                      <a:pt x="0" y="280736"/>
                      <a:pt x="80664" y="362035"/>
                      <a:pt x="181018" y="362035"/>
                    </a:cubicBezTo>
                    <a:close/>
                  </a:path>
                </a:pathLst>
              </a:custGeom>
              <a:noFill/>
              <a:ln w="18152" cap="flat">
                <a:solidFill>
                  <a:srgbClr val="C8102E"/>
                </a:solidFill>
                <a:prstDash val="solid"/>
                <a:miter/>
              </a:ln>
            </p:spPr>
            <p:txBody>
              <a:bodyPr anchor="ctr" rtlCol="0"/>
              <a:p>
                <a:pPr defTabSz="914263"/>
                <a:endParaRPr lang="ru-RU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097182" name="Рисунок 3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13929" t="-96" r="0" b="92540"/>
          <a:stretch>
            <a:fillRect/>
          </a:stretch>
        </p:blipFill>
        <p:spPr bwMode="auto">
          <a:xfrm>
            <a:off x="6673814" y="615377"/>
            <a:ext cx="4644240" cy="1852391"/>
          </a:xfrm>
          <a:prstGeom prst="roundRect">
            <a:avLst>
              <a:gd name="adj" fmla="val 342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97183" name="Рисунок 5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1567" t="90329" r="0" b="1328"/>
          <a:stretch>
            <a:fillRect/>
          </a:stretch>
        </p:blipFill>
        <p:spPr bwMode="auto">
          <a:xfrm>
            <a:off x="6673814" y="4402489"/>
            <a:ext cx="4591198" cy="1145252"/>
          </a:xfrm>
          <a:prstGeom prst="roundRect">
            <a:avLst>
              <a:gd name="adj" fmla="val 273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id="2097184" name="Рисунок 41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15784" t="-785" r="3262" b="-186"/>
          <a:stretch>
            <a:fillRect/>
          </a:stretch>
        </p:blipFill>
        <p:spPr bwMode="auto">
          <a:xfrm>
            <a:off x="7375751" y="988457"/>
            <a:ext cx="3889263" cy="3151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algn="bl" blurRad="6350" dir="5400000" endPos="8000" rotWithShape="0" stA="21000" sy="-100000"/>
            <a:softEdge rad="25400"/>
          </a:effectLst>
        </p:spPr>
      </p:pic>
      <p:pic>
        <p:nvPicPr>
          <p:cNvPr id="2097185" name="Picture 39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 bwMode="auto">
          <a:xfrm>
            <a:off x="6861780" y="993877"/>
            <a:ext cx="942927" cy="924617"/>
          </a:xfrm>
          <a:prstGeom prst="rect"/>
          <a:noFill/>
          <a:ln>
            <a:noFill/>
          </a:ln>
        </p:spPr>
      </p:pic>
      <p:sp>
        <p:nvSpPr>
          <p:cNvPr id="1049060" name="Прямоугольник 29"/>
          <p:cNvSpPr/>
          <p:nvPr/>
        </p:nvSpPr>
        <p:spPr bwMode="auto">
          <a:xfrm>
            <a:off x="6768725" y="2175482"/>
            <a:ext cx="2521545" cy="861774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sz="25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Повышение дохода компании</a:t>
            </a:r>
          </a:p>
        </p:txBody>
      </p:sp>
      <p:pic>
        <p:nvPicPr>
          <p:cNvPr id="2097186" name="Рисунок 49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 l="11699" t="16107" r="12456" b="16798"/>
          <a:stretch>
            <a:fillRect/>
          </a:stretch>
        </p:blipFill>
        <p:spPr bwMode="auto">
          <a:xfrm>
            <a:off x="7058784" y="1191843"/>
            <a:ext cx="521031" cy="460912"/>
          </a:xfrm>
          <a:prstGeom prst="rect"/>
        </p:spPr>
      </p:pic>
      <p:sp>
        <p:nvSpPr>
          <p:cNvPr id="1049061" name="Прямоугольник 55"/>
          <p:cNvSpPr/>
          <p:nvPr/>
        </p:nvSpPr>
        <p:spPr bwMode="auto">
          <a:xfrm>
            <a:off x="6826134" y="4476997"/>
            <a:ext cx="3578849" cy="707886"/>
          </a:xfrm>
          <a:prstGeom prst="rect"/>
        </p:spPr>
        <p:txBody>
          <a:bodyPr wrap="square">
            <a:spAutoFit/>
          </a:bodyPr>
          <a:p>
            <a:pPr defTabSz="914263"/>
            <a:r>
              <a:rPr b="1" sz="2000" lang="ru-RU">
                <a:solidFill>
                  <a:srgbClr val="C00000"/>
                </a:solidFill>
                <a:latin typeface="Akrobat"/>
              </a:rPr>
              <a:t>Повышение производительности сотрудников</a:t>
            </a:r>
          </a:p>
        </p:txBody>
      </p:sp>
      <p:cxnSp>
        <p:nvCxnSpPr>
          <p:cNvPr id="3145735" name="Прямая соединительная линия 56"/>
          <p:cNvCxnSpPr>
            <a:cxnSpLocks/>
          </p:cNvCxnSpPr>
          <p:nvPr/>
        </p:nvCxnSpPr>
        <p:spPr bwMode="auto">
          <a:xfrm>
            <a:off x="6861780" y="3037255"/>
            <a:ext cx="0" cy="1307855"/>
          </a:xfrm>
          <a:prstGeom prst="line"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062" name="Овал 57"/>
          <p:cNvSpPr/>
          <p:nvPr/>
        </p:nvSpPr>
        <p:spPr bwMode="auto">
          <a:xfrm>
            <a:off x="6829754" y="4476998"/>
            <a:ext cx="105027" cy="98446"/>
          </a:xfrm>
          <a:prstGeom prst="ellipse"/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263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9063" name="Заголовок 2"/>
          <p:cNvSpPr txBox="1"/>
          <p:nvPr/>
        </p:nvSpPr>
        <p:spPr bwMode="auto">
          <a:xfrm>
            <a:off x="863781" y="353544"/>
            <a:ext cx="10757943" cy="562364"/>
          </a:xfrm>
          <a:prstGeom prst="rect"/>
        </p:spPr>
        <p:txBody>
          <a:bodyPr anchor="b" bIns="45718" lIns="91435" rIns="91435" rtlCol="0" tIns="45718" vert="horz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b="1" sz="28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+mn-ea"/>
                <a:cs typeface="+mn-cs"/>
              </a:rPr>
              <a:t>Роль проекта «Управление Здоровьем Персонала» </a:t>
            </a:r>
            <a:endParaRPr b="1" sz="2800" lang="ru-RU">
              <a:solidFill>
                <a:schemeClr val="tx1">
                  <a:lumMod val="65000"/>
                  <a:lumOff val="35000"/>
                </a:schemeClr>
              </a:solidFill>
              <a:latin typeface="Akrobat Bold"/>
              <a:ea typeface="Arial"/>
              <a:cs typeface="Arial"/>
            </a:endParaRPr>
          </a:p>
          <a:p>
            <a:pPr algn="l"/>
            <a:r>
              <a:rPr b="1" sz="28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Arial"/>
                <a:cs typeface="Arial"/>
              </a:rPr>
              <a:t>в решении </a:t>
            </a:r>
            <a:r>
              <a:rPr b="1" sz="2800" lang="en-US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Arial"/>
                <a:cs typeface="Arial"/>
              </a:rPr>
              <a:t>HR</a:t>
            </a:r>
            <a:r>
              <a:rPr b="1" sz="28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Arial"/>
                <a:cs typeface="Arial"/>
              </a:rPr>
              <a:t>-задач</a:t>
            </a:r>
          </a:p>
        </p:txBody>
      </p:sp>
      <p:sp>
        <p:nvSpPr>
          <p:cNvPr id="1049064" name="Прямоугольник 45"/>
          <p:cNvSpPr/>
          <p:nvPr/>
        </p:nvSpPr>
        <p:spPr bwMode="auto">
          <a:xfrm>
            <a:off x="747290" y="3157932"/>
            <a:ext cx="2888219" cy="1015534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sz="6000" lang="ru-RU">
                <a:solidFill>
                  <a:schemeClr val="bg1"/>
                </a:solidFill>
                <a:latin typeface="Akrobat Black"/>
              </a:rPr>
              <a:t>1</a:t>
            </a:r>
          </a:p>
        </p:txBody>
      </p:sp>
      <p:sp>
        <p:nvSpPr>
          <p:cNvPr id="1049065" name="Прямоугольник 52"/>
          <p:cNvSpPr/>
          <p:nvPr/>
        </p:nvSpPr>
        <p:spPr bwMode="auto">
          <a:xfrm>
            <a:off x="3896983" y="3329577"/>
            <a:ext cx="2888219" cy="1015534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sz="6000" lang="ru-RU">
                <a:solidFill>
                  <a:schemeClr val="bg1">
                    <a:lumMod val="95000"/>
                  </a:schemeClr>
                </a:solidFill>
                <a:latin typeface="Akrobat Black"/>
              </a:rPr>
              <a:t>2</a:t>
            </a:r>
          </a:p>
        </p:txBody>
      </p:sp>
      <p:sp>
        <p:nvSpPr>
          <p:cNvPr id="1049066" name="Прямоугольник 59"/>
          <p:cNvSpPr/>
          <p:nvPr/>
        </p:nvSpPr>
        <p:spPr bwMode="auto">
          <a:xfrm>
            <a:off x="6911081" y="3404256"/>
            <a:ext cx="2888219" cy="1015534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sz="6000" lang="ru-RU">
                <a:solidFill>
                  <a:schemeClr val="bg1">
                    <a:lumMod val="85000"/>
                  </a:schemeClr>
                </a:solidFill>
                <a:latin typeface="Akrobat Black"/>
              </a:rPr>
              <a:t>3</a:t>
            </a:r>
          </a:p>
        </p:txBody>
      </p:sp>
      <p:sp>
        <p:nvSpPr>
          <p:cNvPr id="1049067" name="Freeform 5"/>
          <p:cNvSpPr>
            <a:spLocks noEditPoints="1"/>
          </p:cNvSpPr>
          <p:nvPr/>
        </p:nvSpPr>
        <p:spPr bwMode="auto">
          <a:xfrm>
            <a:off x="218576" y="215667"/>
            <a:ext cx="450833" cy="450033"/>
          </a:xfrm>
          <a:custGeom>
            <a:avLst/>
            <a:gdLst>
              <a:gd name="T0" fmla="*/ 151 w 280"/>
              <a:gd name="T1" fmla="*/ 192 h 280"/>
              <a:gd name="T2" fmla="*/ 170 w 280"/>
              <a:gd name="T3" fmla="*/ 136 h 280"/>
              <a:gd name="T4" fmla="*/ 151 w 280"/>
              <a:gd name="T5" fmla="*/ 88 h 280"/>
              <a:gd name="T6" fmla="*/ 125 w 280"/>
              <a:gd name="T7" fmla="*/ 74 h 280"/>
              <a:gd name="T8" fmla="*/ 98 w 280"/>
              <a:gd name="T9" fmla="*/ 90 h 280"/>
              <a:gd name="T10" fmla="*/ 87 w 280"/>
              <a:gd name="T11" fmla="*/ 139 h 280"/>
              <a:gd name="T12" fmla="*/ 97 w 280"/>
              <a:gd name="T13" fmla="*/ 191 h 280"/>
              <a:gd name="T14" fmla="*/ 125 w 280"/>
              <a:gd name="T15" fmla="*/ 207 h 280"/>
              <a:gd name="T16" fmla="*/ 151 w 280"/>
              <a:gd name="T17" fmla="*/ 192 h 280"/>
              <a:gd name="T18" fmla="*/ 248 w 280"/>
              <a:gd name="T19" fmla="*/ 183 h 280"/>
              <a:gd name="T20" fmla="*/ 242 w 280"/>
              <a:gd name="T21" fmla="*/ 214 h 280"/>
              <a:gd name="T22" fmla="*/ 219 w 280"/>
              <a:gd name="T23" fmla="*/ 227 h 280"/>
              <a:gd name="T24" fmla="*/ 195 w 280"/>
              <a:gd name="T25" fmla="*/ 215 h 280"/>
              <a:gd name="T26" fmla="*/ 185 w 280"/>
              <a:gd name="T27" fmla="*/ 193 h 280"/>
              <a:gd name="T28" fmla="*/ 162 w 280"/>
              <a:gd name="T29" fmla="*/ 216 h 280"/>
              <a:gd name="T30" fmla="*/ 121 w 280"/>
              <a:gd name="T31" fmla="*/ 229 h 280"/>
              <a:gd name="T32" fmla="*/ 61 w 280"/>
              <a:gd name="T33" fmla="*/ 204 h 280"/>
              <a:gd name="T34" fmla="*/ 38 w 280"/>
              <a:gd name="T35" fmla="*/ 139 h 280"/>
              <a:gd name="T36" fmla="*/ 62 w 280"/>
              <a:gd name="T37" fmla="*/ 76 h 280"/>
              <a:gd name="T38" fmla="*/ 120 w 280"/>
              <a:gd name="T39" fmla="*/ 51 h 280"/>
              <a:gd name="T40" fmla="*/ 162 w 280"/>
              <a:gd name="T41" fmla="*/ 67 h 280"/>
              <a:gd name="T42" fmla="*/ 179 w 280"/>
              <a:gd name="T43" fmla="*/ 91 h 280"/>
              <a:gd name="T44" fmla="*/ 180 w 280"/>
              <a:gd name="T45" fmla="*/ 92 h 280"/>
              <a:gd name="T46" fmla="*/ 188 w 280"/>
              <a:gd name="T47" fmla="*/ 54 h 280"/>
              <a:gd name="T48" fmla="*/ 234 w 280"/>
              <a:gd name="T49" fmla="*/ 54 h 280"/>
              <a:gd name="T50" fmla="*/ 202 w 280"/>
              <a:gd name="T51" fmla="*/ 166 h 280"/>
              <a:gd name="T52" fmla="*/ 210 w 280"/>
              <a:gd name="T53" fmla="*/ 181 h 280"/>
              <a:gd name="T54" fmla="*/ 220 w 280"/>
              <a:gd name="T55" fmla="*/ 186 h 280"/>
              <a:gd name="T56" fmla="*/ 228 w 280"/>
              <a:gd name="T57" fmla="*/ 176 h 280"/>
              <a:gd name="T58" fmla="*/ 228 w 280"/>
              <a:gd name="T59" fmla="*/ 175 h 280"/>
              <a:gd name="T60" fmla="*/ 248 w 280"/>
              <a:gd name="T61" fmla="*/ 175 h 280"/>
              <a:gd name="T62" fmla="*/ 248 w 280"/>
              <a:gd name="T63" fmla="*/ 183 h 280"/>
              <a:gd name="T64" fmla="*/ 280 w 280"/>
              <a:gd name="T65" fmla="*/ 197 h 280"/>
              <a:gd name="T66" fmla="*/ 280 w 280"/>
              <a:gd name="T67" fmla="*/ 83 h 280"/>
              <a:gd name="T68" fmla="*/ 197 w 280"/>
              <a:gd name="T69" fmla="*/ 0 h 280"/>
              <a:gd name="T70" fmla="*/ 83 w 280"/>
              <a:gd name="T71" fmla="*/ 0 h 280"/>
              <a:gd name="T72" fmla="*/ 0 w 280"/>
              <a:gd name="T73" fmla="*/ 83 h 280"/>
              <a:gd name="T74" fmla="*/ 0 w 280"/>
              <a:gd name="T75" fmla="*/ 197 h 280"/>
              <a:gd name="T76" fmla="*/ 83 w 280"/>
              <a:gd name="T77" fmla="*/ 280 h 280"/>
              <a:gd name="T78" fmla="*/ 197 w 280"/>
              <a:gd name="T79" fmla="*/ 280 h 280"/>
              <a:gd name="T80" fmla="*/ 280 w 280"/>
              <a:gd name="T81" fmla="*/ 197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0" h="280" fill="norm" stroke="1" extrusionOk="0">
                <a:moveTo>
                  <a:pt x="151" y="192"/>
                </a:moveTo>
                <a:cubicBezTo>
                  <a:pt x="158" y="182"/>
                  <a:pt x="164" y="164"/>
                  <a:pt x="170" y="136"/>
                </a:cubicBezTo>
                <a:cubicBezTo>
                  <a:pt x="165" y="114"/>
                  <a:pt x="159" y="98"/>
                  <a:pt x="151" y="88"/>
                </a:cubicBezTo>
                <a:cubicBezTo>
                  <a:pt x="144" y="78"/>
                  <a:pt x="136" y="74"/>
                  <a:pt x="125" y="74"/>
                </a:cubicBezTo>
                <a:cubicBezTo>
                  <a:pt x="114" y="74"/>
                  <a:pt x="105" y="79"/>
                  <a:pt x="98" y="90"/>
                </a:cubicBezTo>
                <a:cubicBezTo>
                  <a:pt x="91" y="102"/>
                  <a:pt x="87" y="119"/>
                  <a:pt x="87" y="139"/>
                </a:cubicBezTo>
                <a:cubicBezTo>
                  <a:pt x="87" y="162"/>
                  <a:pt x="90" y="179"/>
                  <a:pt x="97" y="191"/>
                </a:cubicBezTo>
                <a:cubicBezTo>
                  <a:pt x="104" y="202"/>
                  <a:pt x="113" y="207"/>
                  <a:pt x="125" y="207"/>
                </a:cubicBezTo>
                <a:cubicBezTo>
                  <a:pt x="135" y="207"/>
                  <a:pt x="144" y="202"/>
                  <a:pt x="151" y="192"/>
                </a:cubicBezTo>
                <a:moveTo>
                  <a:pt x="248" y="183"/>
                </a:moveTo>
                <a:cubicBezTo>
                  <a:pt x="248" y="198"/>
                  <a:pt x="247" y="207"/>
                  <a:pt x="242" y="214"/>
                </a:cubicBezTo>
                <a:cubicBezTo>
                  <a:pt x="238" y="222"/>
                  <a:pt x="229" y="227"/>
                  <a:pt x="219" y="227"/>
                </a:cubicBezTo>
                <a:cubicBezTo>
                  <a:pt x="210" y="227"/>
                  <a:pt x="201" y="223"/>
                  <a:pt x="195" y="215"/>
                </a:cubicBezTo>
                <a:cubicBezTo>
                  <a:pt x="191" y="210"/>
                  <a:pt x="188" y="203"/>
                  <a:pt x="185" y="193"/>
                </a:cubicBezTo>
                <a:cubicBezTo>
                  <a:pt x="178" y="203"/>
                  <a:pt x="170" y="211"/>
                  <a:pt x="162" y="216"/>
                </a:cubicBezTo>
                <a:cubicBezTo>
                  <a:pt x="149" y="225"/>
                  <a:pt x="135" y="229"/>
                  <a:pt x="121" y="229"/>
                </a:cubicBezTo>
                <a:cubicBezTo>
                  <a:pt x="96" y="229"/>
                  <a:pt x="77" y="221"/>
                  <a:pt x="61" y="204"/>
                </a:cubicBezTo>
                <a:cubicBezTo>
                  <a:pt x="46" y="187"/>
                  <a:pt x="38" y="165"/>
                  <a:pt x="38" y="139"/>
                </a:cubicBezTo>
                <a:cubicBezTo>
                  <a:pt x="38" y="115"/>
                  <a:pt x="46" y="93"/>
                  <a:pt x="62" y="76"/>
                </a:cubicBezTo>
                <a:cubicBezTo>
                  <a:pt x="77" y="59"/>
                  <a:pt x="97" y="51"/>
                  <a:pt x="120" y="51"/>
                </a:cubicBezTo>
                <a:cubicBezTo>
                  <a:pt x="137" y="51"/>
                  <a:pt x="151" y="56"/>
                  <a:pt x="162" y="67"/>
                </a:cubicBezTo>
                <a:cubicBezTo>
                  <a:pt x="169" y="74"/>
                  <a:pt x="175" y="83"/>
                  <a:pt x="179" y="91"/>
                </a:cubicBezTo>
                <a:cubicBezTo>
                  <a:pt x="180" y="92"/>
                  <a:pt x="180" y="92"/>
                  <a:pt x="180" y="92"/>
                </a:cubicBezTo>
                <a:cubicBezTo>
                  <a:pt x="184" y="74"/>
                  <a:pt x="188" y="54"/>
                  <a:pt x="188" y="54"/>
                </a:cubicBezTo>
                <a:cubicBezTo>
                  <a:pt x="234" y="54"/>
                  <a:pt x="234" y="54"/>
                  <a:pt x="234" y="54"/>
                </a:cubicBezTo>
                <a:cubicBezTo>
                  <a:pt x="234" y="54"/>
                  <a:pt x="210" y="139"/>
                  <a:pt x="202" y="166"/>
                </a:cubicBezTo>
                <a:cubicBezTo>
                  <a:pt x="205" y="174"/>
                  <a:pt x="207" y="178"/>
                  <a:pt x="210" y="181"/>
                </a:cubicBezTo>
                <a:cubicBezTo>
                  <a:pt x="213" y="184"/>
                  <a:pt x="216" y="186"/>
                  <a:pt x="220" y="186"/>
                </a:cubicBezTo>
                <a:cubicBezTo>
                  <a:pt x="225" y="186"/>
                  <a:pt x="228" y="181"/>
                  <a:pt x="228" y="176"/>
                </a:cubicBezTo>
                <a:cubicBezTo>
                  <a:pt x="228" y="175"/>
                  <a:pt x="228" y="175"/>
                  <a:pt x="228" y="175"/>
                </a:cubicBezTo>
                <a:cubicBezTo>
                  <a:pt x="248" y="175"/>
                  <a:pt x="248" y="175"/>
                  <a:pt x="248" y="175"/>
                </a:cubicBezTo>
                <a:lnTo>
                  <a:pt x="248" y="183"/>
                </a:lnTo>
                <a:close/>
                <a:moveTo>
                  <a:pt x="280" y="197"/>
                </a:moveTo>
                <a:cubicBezTo>
                  <a:pt x="280" y="83"/>
                  <a:pt x="280" y="83"/>
                  <a:pt x="280" y="83"/>
                </a:cubicBezTo>
                <a:cubicBezTo>
                  <a:pt x="280" y="38"/>
                  <a:pt x="243" y="0"/>
                  <a:pt x="19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37" y="0"/>
                  <a:pt x="0" y="38"/>
                  <a:pt x="0" y="83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43"/>
                  <a:pt x="37" y="280"/>
                  <a:pt x="83" y="280"/>
                </a:cubicBezTo>
                <a:cubicBezTo>
                  <a:pt x="197" y="280"/>
                  <a:pt x="197" y="280"/>
                  <a:pt x="197" y="280"/>
                </a:cubicBezTo>
                <a:cubicBezTo>
                  <a:pt x="243" y="280"/>
                  <a:pt x="280" y="243"/>
                  <a:pt x="280" y="197"/>
                </a:cubicBezTo>
              </a:path>
            </a:pathLst>
          </a:custGeom>
          <a:solidFill>
            <a:srgbClr val="D60224"/>
          </a:solidFill>
          <a:ln>
            <a:noFill/>
          </a:ln>
        </p:spPr>
        <p:txBody>
          <a:bodyPr anchor="t" anchorCtr="0" bIns="22859" compatLnSpc="1" lIns="45718" numCol="1" rIns="45718" tIns="22859" vert="horz" wrap="square">
            <a:prstTxWarp prst="textNoShape"/>
          </a:bodyPr>
          <a:p>
            <a:endParaRPr sz="900" lang="ru-RU"/>
          </a:p>
        </p:txBody>
      </p:sp>
      <p:sp>
        <p:nvSpPr>
          <p:cNvPr id="1049068" name="Прямоугольник 61"/>
          <p:cNvSpPr/>
          <p:nvPr/>
        </p:nvSpPr>
        <p:spPr bwMode="auto">
          <a:xfrm>
            <a:off x="11886907" y="174"/>
            <a:ext cx="304785" cy="280860"/>
          </a:xfrm>
          <a:prstGeom prst="rect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fld id="{3735C2FC-CEFA-4028-A6A4-6C8E5F34DDD8}" type="slidenum">
              <a:rPr sz="900" lang="en-US"/>
              <a:t>16</a:t>
            </a:fld>
            <a:endParaRPr sz="900" lang="ru-RU"/>
          </a:p>
        </p:txBody>
      </p:sp>
      <p:sp>
        <p:nvSpPr>
          <p:cNvPr id="1049069" name="Облачко с текстом: прямоугольное со скругленными углами 60"/>
          <p:cNvSpPr/>
          <p:nvPr/>
        </p:nvSpPr>
        <p:spPr bwMode="auto">
          <a:xfrm>
            <a:off x="443991" y="5548241"/>
            <a:ext cx="11174590" cy="1182581"/>
          </a:xfrm>
          <a:prstGeom prst="wedgeRoundRectCallout">
            <a:avLst>
              <a:gd name="adj1" fmla="val -50057"/>
              <a:gd name="adj2" fmla="val 6851"/>
              <a:gd name="adj3" fmla="val 16667"/>
            </a:avLst>
          </a:prstGeom>
          <a:solidFill>
            <a:srgbClr val="A8B0B8"/>
          </a:solidFill>
          <a:ln>
            <a:solidFill>
              <a:srgbClr val="F2F2F2"/>
            </a:solidFill>
          </a:ln>
        </p:spPr>
        <p:txBody>
          <a:bodyPr anchor="ctr" bIns="0" lIns="0" rIns="0" rtlCol="0" tIns="0" wrap="square">
            <a:spAutoFit/>
          </a:bodyPr>
          <a:p>
            <a:r>
              <a:rPr sz="1400" lang="ru-RU">
                <a:solidFill>
                  <a:srgbClr val="C00000"/>
                </a:solidFill>
                <a:latin typeface="Akrobat"/>
              </a:rPr>
              <a:t>Проект позволяет решать</a:t>
            </a:r>
            <a:r>
              <a:rPr sz="1400" lang="en-US">
                <a:solidFill>
                  <a:srgbClr val="C00000"/>
                </a:solidFill>
                <a:latin typeface="Akrobat"/>
              </a:rPr>
              <a:t> 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сразу 3 ключевые</a:t>
            </a:r>
            <a:r>
              <a:rPr sz="1400" lang="en-US">
                <a:solidFill>
                  <a:srgbClr val="C00000"/>
                </a:solidFill>
                <a:latin typeface="Akrobat"/>
              </a:rPr>
              <a:t> HR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-задачи:</a:t>
            </a:r>
          </a:p>
          <a:p>
            <a:pPr indent="-285750" marL="285750">
              <a:buFontTx/>
              <a:buChar char="-"/>
            </a:pPr>
            <a:r>
              <a:rPr sz="1400" lang="ru-RU">
                <a:solidFill>
                  <a:srgbClr val="C00000"/>
                </a:solidFill>
                <a:latin typeface="Akrobat"/>
              </a:rPr>
              <a:t>Заботиться о сотрудниках</a:t>
            </a:r>
            <a:r>
              <a:rPr sz="1400" lang="en-US">
                <a:solidFill>
                  <a:srgbClr val="C00000"/>
                </a:solidFill>
                <a:latin typeface="Akrobat"/>
              </a:rPr>
              <a:t> (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общее оздоровление коллектива)</a:t>
            </a:r>
          </a:p>
          <a:p>
            <a:pPr indent="-285750" marL="285750">
              <a:buFontTx/>
              <a:buChar char="-"/>
            </a:pPr>
            <a:r>
              <a:rPr sz="1400" lang="ru-RU">
                <a:solidFill>
                  <a:srgbClr val="C00000"/>
                </a:solidFill>
                <a:latin typeface="Akrobat"/>
              </a:rPr>
              <a:t>Укреплять  </a:t>
            </a:r>
            <a:r>
              <a:rPr sz="1400" lang="en-US">
                <a:solidFill>
                  <a:srgbClr val="C00000"/>
                </a:solidFill>
                <a:latin typeface="Akrobat"/>
              </a:rPr>
              <a:t>HR-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бренд: привлечение и   удержание </a:t>
            </a:r>
          </a:p>
          <a:p>
            <a:r>
              <a:rPr sz="1400" lang="ru-RU">
                <a:solidFill>
                  <a:srgbClr val="C00000"/>
                </a:solidFill>
                <a:latin typeface="Akrobat"/>
              </a:rPr>
              <a:t>-     Повышать эффективность компании </a:t>
            </a:r>
          </a:p>
          <a:p>
            <a:endParaRPr sz="1400" lang="ru-RU">
              <a:solidFill>
                <a:srgbClr val="C00000"/>
              </a:solidFill>
              <a:latin typeface="Akrob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9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9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0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5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073" name="Заголовок 2"/>
          <p:cNvSpPr>
            <a:spLocks noGrp="1"/>
          </p:cNvSpPr>
          <p:nvPr>
            <p:ph type="title" idx="4294967295"/>
          </p:nvPr>
        </p:nvSpPr>
        <p:spPr bwMode="auto">
          <a:xfrm>
            <a:off x="774246" y="209781"/>
            <a:ext cx="8813738" cy="561946"/>
          </a:xfrm>
        </p:spPr>
        <p:txBody>
          <a:bodyPr>
            <a:noAutofit/>
          </a:bodyPr>
          <a:p>
            <a:pPr defTabSz="914263"/>
            <a:r>
              <a:rPr sz="28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 Bold"/>
                <a:ea typeface="+mn-ea"/>
                <a:cs typeface="+mn-cs"/>
              </a:rPr>
              <a:t>Проект Управление здоровьем персонала  признан на рынке</a:t>
            </a:r>
          </a:p>
        </p:txBody>
      </p:sp>
      <p:sp>
        <p:nvSpPr>
          <p:cNvPr id="1049074" name="TextBox 22"/>
          <p:cNvSpPr txBox="1"/>
          <p:nvPr/>
        </p:nvSpPr>
        <p:spPr bwMode="auto">
          <a:xfrm>
            <a:off x="879830" y="1062469"/>
            <a:ext cx="2255406" cy="738536"/>
          </a:xfrm>
          <a:prstGeom prst="rect"/>
          <a:noFill/>
        </p:spPr>
        <p:txBody>
          <a:bodyPr rtlCol="0" wrap="square">
            <a:spAutoFit/>
          </a:bodyPr>
          <a:p>
            <a:endParaRPr sz="4200" lang="ru-RU"/>
          </a:p>
        </p:txBody>
      </p:sp>
      <p:sp>
        <p:nvSpPr>
          <p:cNvPr id="1049075" name="Freeform 8"/>
          <p:cNvSpPr/>
          <p:nvPr/>
        </p:nvSpPr>
        <p:spPr bwMode="auto">
          <a:xfrm>
            <a:off x="302519" y="1180216"/>
            <a:ext cx="5399727" cy="2519872"/>
          </a:xfrm>
          <a:custGeom>
            <a:avLst/>
            <a:gdLst>
              <a:gd name="T0" fmla="*/ 645 w 11160"/>
              <a:gd name="T1" fmla="*/ 4 h 9236"/>
              <a:gd name="T2" fmla="*/ 540 w 11160"/>
              <a:gd name="T3" fmla="*/ 23 h 9236"/>
              <a:gd name="T4" fmla="*/ 439 w 11160"/>
              <a:gd name="T5" fmla="*/ 56 h 9236"/>
              <a:gd name="T6" fmla="*/ 345 w 11160"/>
              <a:gd name="T7" fmla="*/ 103 h 9236"/>
              <a:gd name="T8" fmla="*/ 260 w 11160"/>
              <a:gd name="T9" fmla="*/ 164 h 9236"/>
              <a:gd name="T10" fmla="*/ 185 w 11160"/>
              <a:gd name="T11" fmla="*/ 236 h 9236"/>
              <a:gd name="T12" fmla="*/ 122 w 11160"/>
              <a:gd name="T13" fmla="*/ 316 h 9236"/>
              <a:gd name="T14" fmla="*/ 70 w 11160"/>
              <a:gd name="T15" fmla="*/ 407 h 9236"/>
              <a:gd name="T16" fmla="*/ 31 w 11160"/>
              <a:gd name="T17" fmla="*/ 505 h 9236"/>
              <a:gd name="T18" fmla="*/ 7 w 11160"/>
              <a:gd name="T19" fmla="*/ 610 h 9236"/>
              <a:gd name="T20" fmla="*/ 0 w 11160"/>
              <a:gd name="T21" fmla="*/ 720 h 9236"/>
              <a:gd name="T22" fmla="*/ 3 w 11160"/>
              <a:gd name="T23" fmla="*/ 8590 h 9236"/>
              <a:gd name="T24" fmla="*/ 21 w 11160"/>
              <a:gd name="T25" fmla="*/ 8696 h 9236"/>
              <a:gd name="T26" fmla="*/ 56 w 11160"/>
              <a:gd name="T27" fmla="*/ 8796 h 9236"/>
              <a:gd name="T28" fmla="*/ 103 w 11160"/>
              <a:gd name="T29" fmla="*/ 8889 h 9236"/>
              <a:gd name="T30" fmla="*/ 164 w 11160"/>
              <a:gd name="T31" fmla="*/ 8974 h 9236"/>
              <a:gd name="T32" fmla="*/ 234 w 11160"/>
              <a:gd name="T33" fmla="*/ 9049 h 9236"/>
              <a:gd name="T34" fmla="*/ 317 w 11160"/>
              <a:gd name="T35" fmla="*/ 9112 h 9236"/>
              <a:gd name="T36" fmla="*/ 407 w 11160"/>
              <a:gd name="T37" fmla="*/ 9164 h 9236"/>
              <a:gd name="T38" fmla="*/ 505 w 11160"/>
              <a:gd name="T39" fmla="*/ 9203 h 9236"/>
              <a:gd name="T40" fmla="*/ 609 w 11160"/>
              <a:gd name="T41" fmla="*/ 9227 h 9236"/>
              <a:gd name="T42" fmla="*/ 720 w 11160"/>
              <a:gd name="T43" fmla="*/ 9236 h 9236"/>
              <a:gd name="T44" fmla="*/ 10513 w 11160"/>
              <a:gd name="T45" fmla="*/ 9232 h 9236"/>
              <a:gd name="T46" fmla="*/ 10618 w 11160"/>
              <a:gd name="T47" fmla="*/ 9213 h 9236"/>
              <a:gd name="T48" fmla="*/ 10719 w 11160"/>
              <a:gd name="T49" fmla="*/ 9178 h 9236"/>
              <a:gd name="T50" fmla="*/ 10813 w 11160"/>
              <a:gd name="T51" fmla="*/ 9131 h 9236"/>
              <a:gd name="T52" fmla="*/ 10898 w 11160"/>
              <a:gd name="T53" fmla="*/ 9071 h 9236"/>
              <a:gd name="T54" fmla="*/ 10973 w 11160"/>
              <a:gd name="T55" fmla="*/ 9000 h 9236"/>
              <a:gd name="T56" fmla="*/ 11036 w 11160"/>
              <a:gd name="T57" fmla="*/ 8918 h 9236"/>
              <a:gd name="T58" fmla="*/ 11088 w 11160"/>
              <a:gd name="T59" fmla="*/ 8827 h 9236"/>
              <a:gd name="T60" fmla="*/ 11127 w 11160"/>
              <a:gd name="T61" fmla="*/ 8729 h 9236"/>
              <a:gd name="T62" fmla="*/ 11151 w 11160"/>
              <a:gd name="T63" fmla="*/ 8626 h 9236"/>
              <a:gd name="T64" fmla="*/ 11160 w 11160"/>
              <a:gd name="T65" fmla="*/ 8516 h 9236"/>
              <a:gd name="T66" fmla="*/ 11155 w 11160"/>
              <a:gd name="T67" fmla="*/ 646 h 9236"/>
              <a:gd name="T68" fmla="*/ 11137 w 11160"/>
              <a:gd name="T69" fmla="*/ 540 h 9236"/>
              <a:gd name="T70" fmla="*/ 11102 w 11160"/>
              <a:gd name="T71" fmla="*/ 439 h 9236"/>
              <a:gd name="T72" fmla="*/ 11055 w 11160"/>
              <a:gd name="T73" fmla="*/ 347 h 9236"/>
              <a:gd name="T74" fmla="*/ 10994 w 11160"/>
              <a:gd name="T75" fmla="*/ 262 h 9236"/>
              <a:gd name="T76" fmla="*/ 10924 w 11160"/>
              <a:gd name="T77" fmla="*/ 187 h 9236"/>
              <a:gd name="T78" fmla="*/ 10841 w 11160"/>
              <a:gd name="T79" fmla="*/ 122 h 9236"/>
              <a:gd name="T80" fmla="*/ 10751 w 11160"/>
              <a:gd name="T81" fmla="*/ 70 h 9236"/>
              <a:gd name="T82" fmla="*/ 10653 w 11160"/>
              <a:gd name="T83" fmla="*/ 31 h 9236"/>
              <a:gd name="T84" fmla="*/ 10549 w 11160"/>
              <a:gd name="T85" fmla="*/ 8 h 9236"/>
              <a:gd name="T86" fmla="*/ 10440 w 11160"/>
              <a:gd name="T87" fmla="*/ 0 h 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160" h="9236" fill="norm" stroke="1" extrusionOk="0">
                <a:moveTo>
                  <a:pt x="720" y="0"/>
                </a:moveTo>
                <a:lnTo>
                  <a:pt x="682" y="1"/>
                </a:lnTo>
                <a:lnTo>
                  <a:pt x="645" y="4"/>
                </a:lnTo>
                <a:lnTo>
                  <a:pt x="609" y="8"/>
                </a:lnTo>
                <a:lnTo>
                  <a:pt x="574" y="14"/>
                </a:lnTo>
                <a:lnTo>
                  <a:pt x="540" y="23"/>
                </a:lnTo>
                <a:lnTo>
                  <a:pt x="505" y="31"/>
                </a:lnTo>
                <a:lnTo>
                  <a:pt x="472" y="43"/>
                </a:lnTo>
                <a:lnTo>
                  <a:pt x="439" y="56"/>
                </a:lnTo>
                <a:lnTo>
                  <a:pt x="407" y="70"/>
                </a:lnTo>
                <a:lnTo>
                  <a:pt x="376" y="86"/>
                </a:lnTo>
                <a:lnTo>
                  <a:pt x="345" y="103"/>
                </a:lnTo>
                <a:lnTo>
                  <a:pt x="317" y="122"/>
                </a:lnTo>
                <a:lnTo>
                  <a:pt x="288" y="142"/>
                </a:lnTo>
                <a:lnTo>
                  <a:pt x="260" y="164"/>
                </a:lnTo>
                <a:lnTo>
                  <a:pt x="234" y="187"/>
                </a:lnTo>
                <a:lnTo>
                  <a:pt x="210" y="210"/>
                </a:lnTo>
                <a:lnTo>
                  <a:pt x="185" y="236"/>
                </a:lnTo>
                <a:lnTo>
                  <a:pt x="164" y="262"/>
                </a:lnTo>
                <a:lnTo>
                  <a:pt x="142" y="289"/>
                </a:lnTo>
                <a:lnTo>
                  <a:pt x="122" y="316"/>
                </a:lnTo>
                <a:lnTo>
                  <a:pt x="103" y="347"/>
                </a:lnTo>
                <a:lnTo>
                  <a:pt x="86" y="377"/>
                </a:lnTo>
                <a:lnTo>
                  <a:pt x="70" y="407"/>
                </a:lnTo>
                <a:lnTo>
                  <a:pt x="56" y="439"/>
                </a:lnTo>
                <a:lnTo>
                  <a:pt x="43" y="472"/>
                </a:lnTo>
                <a:lnTo>
                  <a:pt x="31" y="505"/>
                </a:lnTo>
                <a:lnTo>
                  <a:pt x="21" y="540"/>
                </a:lnTo>
                <a:lnTo>
                  <a:pt x="14" y="574"/>
                </a:lnTo>
                <a:lnTo>
                  <a:pt x="7" y="610"/>
                </a:lnTo>
                <a:lnTo>
                  <a:pt x="3" y="646"/>
                </a:lnTo>
                <a:lnTo>
                  <a:pt x="0" y="682"/>
                </a:lnTo>
                <a:lnTo>
                  <a:pt x="0" y="720"/>
                </a:lnTo>
                <a:lnTo>
                  <a:pt x="0" y="8516"/>
                </a:lnTo>
                <a:lnTo>
                  <a:pt x="0" y="8552"/>
                </a:lnTo>
                <a:lnTo>
                  <a:pt x="3" y="8590"/>
                </a:lnTo>
                <a:lnTo>
                  <a:pt x="7" y="8626"/>
                </a:lnTo>
                <a:lnTo>
                  <a:pt x="14" y="8660"/>
                </a:lnTo>
                <a:lnTo>
                  <a:pt x="21" y="8696"/>
                </a:lnTo>
                <a:lnTo>
                  <a:pt x="31" y="8729"/>
                </a:lnTo>
                <a:lnTo>
                  <a:pt x="43" y="8764"/>
                </a:lnTo>
                <a:lnTo>
                  <a:pt x="56" y="8796"/>
                </a:lnTo>
                <a:lnTo>
                  <a:pt x="70" y="8827"/>
                </a:lnTo>
                <a:lnTo>
                  <a:pt x="86" y="8859"/>
                </a:lnTo>
                <a:lnTo>
                  <a:pt x="103" y="8889"/>
                </a:lnTo>
                <a:lnTo>
                  <a:pt x="122" y="8918"/>
                </a:lnTo>
                <a:lnTo>
                  <a:pt x="142" y="8947"/>
                </a:lnTo>
                <a:lnTo>
                  <a:pt x="164" y="8974"/>
                </a:lnTo>
                <a:lnTo>
                  <a:pt x="185" y="9000"/>
                </a:lnTo>
                <a:lnTo>
                  <a:pt x="210" y="9024"/>
                </a:lnTo>
                <a:lnTo>
                  <a:pt x="234" y="9049"/>
                </a:lnTo>
                <a:lnTo>
                  <a:pt x="260" y="9071"/>
                </a:lnTo>
                <a:lnTo>
                  <a:pt x="288" y="9092"/>
                </a:lnTo>
                <a:lnTo>
                  <a:pt x="317" y="9112"/>
                </a:lnTo>
                <a:lnTo>
                  <a:pt x="345" y="9131"/>
                </a:lnTo>
                <a:lnTo>
                  <a:pt x="376" y="9148"/>
                </a:lnTo>
                <a:lnTo>
                  <a:pt x="407" y="9164"/>
                </a:lnTo>
                <a:lnTo>
                  <a:pt x="439" y="9178"/>
                </a:lnTo>
                <a:lnTo>
                  <a:pt x="472" y="9191"/>
                </a:lnTo>
                <a:lnTo>
                  <a:pt x="505" y="9203"/>
                </a:lnTo>
                <a:lnTo>
                  <a:pt x="540" y="9213"/>
                </a:lnTo>
                <a:lnTo>
                  <a:pt x="574" y="9222"/>
                </a:lnTo>
                <a:lnTo>
                  <a:pt x="609" y="9227"/>
                </a:lnTo>
                <a:lnTo>
                  <a:pt x="645" y="9232"/>
                </a:lnTo>
                <a:lnTo>
                  <a:pt x="682" y="9235"/>
                </a:lnTo>
                <a:lnTo>
                  <a:pt x="720" y="9236"/>
                </a:lnTo>
                <a:lnTo>
                  <a:pt x="10440" y="9236"/>
                </a:lnTo>
                <a:lnTo>
                  <a:pt x="10476" y="9235"/>
                </a:lnTo>
                <a:lnTo>
                  <a:pt x="10513" y="9232"/>
                </a:lnTo>
                <a:lnTo>
                  <a:pt x="10549" y="9227"/>
                </a:lnTo>
                <a:lnTo>
                  <a:pt x="10584" y="9222"/>
                </a:lnTo>
                <a:lnTo>
                  <a:pt x="10618" y="9213"/>
                </a:lnTo>
                <a:lnTo>
                  <a:pt x="10653" y="9203"/>
                </a:lnTo>
                <a:lnTo>
                  <a:pt x="10686" y="9191"/>
                </a:lnTo>
                <a:lnTo>
                  <a:pt x="10719" y="9178"/>
                </a:lnTo>
                <a:lnTo>
                  <a:pt x="10751" y="9164"/>
                </a:lnTo>
                <a:lnTo>
                  <a:pt x="10782" y="9148"/>
                </a:lnTo>
                <a:lnTo>
                  <a:pt x="10813" y="9131"/>
                </a:lnTo>
                <a:lnTo>
                  <a:pt x="10841" y="9112"/>
                </a:lnTo>
                <a:lnTo>
                  <a:pt x="10870" y="9092"/>
                </a:lnTo>
                <a:lnTo>
                  <a:pt x="10898" y="9071"/>
                </a:lnTo>
                <a:lnTo>
                  <a:pt x="10924" y="9049"/>
                </a:lnTo>
                <a:lnTo>
                  <a:pt x="10948" y="9024"/>
                </a:lnTo>
                <a:lnTo>
                  <a:pt x="10973" y="9000"/>
                </a:lnTo>
                <a:lnTo>
                  <a:pt x="10994" y="8974"/>
                </a:lnTo>
                <a:lnTo>
                  <a:pt x="11016" y="8947"/>
                </a:lnTo>
                <a:lnTo>
                  <a:pt x="11036" y="8918"/>
                </a:lnTo>
                <a:lnTo>
                  <a:pt x="11055" y="8889"/>
                </a:lnTo>
                <a:lnTo>
                  <a:pt x="11072" y="8859"/>
                </a:lnTo>
                <a:lnTo>
                  <a:pt x="11088" y="8827"/>
                </a:lnTo>
                <a:lnTo>
                  <a:pt x="11102" y="8796"/>
                </a:lnTo>
                <a:lnTo>
                  <a:pt x="11115" y="8764"/>
                </a:lnTo>
                <a:lnTo>
                  <a:pt x="11127" y="8729"/>
                </a:lnTo>
                <a:lnTo>
                  <a:pt x="11137" y="8696"/>
                </a:lnTo>
                <a:lnTo>
                  <a:pt x="11144" y="8660"/>
                </a:lnTo>
                <a:lnTo>
                  <a:pt x="11151" y="8626"/>
                </a:lnTo>
                <a:lnTo>
                  <a:pt x="11155" y="8590"/>
                </a:lnTo>
                <a:lnTo>
                  <a:pt x="11158" y="8552"/>
                </a:lnTo>
                <a:lnTo>
                  <a:pt x="11160" y="8516"/>
                </a:lnTo>
                <a:lnTo>
                  <a:pt x="11160" y="720"/>
                </a:lnTo>
                <a:lnTo>
                  <a:pt x="11158" y="682"/>
                </a:lnTo>
                <a:lnTo>
                  <a:pt x="11155" y="646"/>
                </a:lnTo>
                <a:lnTo>
                  <a:pt x="11151" y="610"/>
                </a:lnTo>
                <a:lnTo>
                  <a:pt x="11144" y="574"/>
                </a:lnTo>
                <a:lnTo>
                  <a:pt x="11137" y="540"/>
                </a:lnTo>
                <a:lnTo>
                  <a:pt x="11127" y="505"/>
                </a:lnTo>
                <a:lnTo>
                  <a:pt x="11115" y="472"/>
                </a:lnTo>
                <a:lnTo>
                  <a:pt x="11102" y="439"/>
                </a:lnTo>
                <a:lnTo>
                  <a:pt x="11088" y="407"/>
                </a:lnTo>
                <a:lnTo>
                  <a:pt x="11072" y="377"/>
                </a:lnTo>
                <a:lnTo>
                  <a:pt x="11055" y="347"/>
                </a:lnTo>
                <a:lnTo>
                  <a:pt x="11036" y="316"/>
                </a:lnTo>
                <a:lnTo>
                  <a:pt x="11016" y="289"/>
                </a:lnTo>
                <a:lnTo>
                  <a:pt x="10994" y="262"/>
                </a:lnTo>
                <a:lnTo>
                  <a:pt x="10973" y="236"/>
                </a:lnTo>
                <a:lnTo>
                  <a:pt x="10948" y="210"/>
                </a:lnTo>
                <a:lnTo>
                  <a:pt x="10924" y="187"/>
                </a:lnTo>
                <a:lnTo>
                  <a:pt x="10898" y="164"/>
                </a:lnTo>
                <a:lnTo>
                  <a:pt x="10870" y="142"/>
                </a:lnTo>
                <a:lnTo>
                  <a:pt x="10841" y="122"/>
                </a:lnTo>
                <a:lnTo>
                  <a:pt x="10813" y="103"/>
                </a:lnTo>
                <a:lnTo>
                  <a:pt x="10782" y="86"/>
                </a:lnTo>
                <a:lnTo>
                  <a:pt x="10751" y="70"/>
                </a:lnTo>
                <a:lnTo>
                  <a:pt x="10719" y="56"/>
                </a:lnTo>
                <a:lnTo>
                  <a:pt x="10686" y="43"/>
                </a:lnTo>
                <a:lnTo>
                  <a:pt x="10653" y="31"/>
                </a:lnTo>
                <a:lnTo>
                  <a:pt x="10618" y="23"/>
                </a:lnTo>
                <a:lnTo>
                  <a:pt x="10584" y="14"/>
                </a:lnTo>
                <a:lnTo>
                  <a:pt x="10549" y="8"/>
                </a:lnTo>
                <a:lnTo>
                  <a:pt x="10513" y="4"/>
                </a:lnTo>
                <a:lnTo>
                  <a:pt x="10476" y="1"/>
                </a:lnTo>
                <a:lnTo>
                  <a:pt x="10440" y="0"/>
                </a:lnTo>
                <a:lnTo>
                  <a:pt x="720" y="0"/>
                </a:lnTo>
                <a:close/>
              </a:path>
            </a:pathLst>
          </a:custGeom>
          <a:solidFill>
            <a:srgbClr val="EBECF0"/>
          </a:solidFill>
          <a:ln>
            <a:noFill/>
          </a:ln>
          <a:effectLst>
            <a:outerShdw algn="tl" blurRad="88900" dir="2700000" dist="762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7200" lang="ru-RU">
              <a:solidFill>
                <a:srgbClr val="52606B"/>
              </a:solidFill>
              <a:latin typeface="Calibri"/>
            </a:endParaRPr>
          </a:p>
        </p:txBody>
      </p:sp>
      <p:sp>
        <p:nvSpPr>
          <p:cNvPr id="1049076" name="Прямоугольник 24"/>
          <p:cNvSpPr/>
          <p:nvPr/>
        </p:nvSpPr>
        <p:spPr bwMode="auto">
          <a:xfrm>
            <a:off x="1362131" y="1354813"/>
            <a:ext cx="3865695" cy="707886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sz="2000" lang="en-US">
                <a:solidFill>
                  <a:srgbClr val="C00000"/>
                </a:solidFill>
                <a:latin typeface="Akrobat"/>
              </a:rPr>
              <a:t>2021</a:t>
            </a:r>
            <a:r>
              <a:rPr b="1" sz="2000" lang="ru-RU">
                <a:solidFill>
                  <a:srgbClr val="C00000"/>
                </a:solidFill>
                <a:latin typeface="Akrobat"/>
              </a:rPr>
              <a:t>,</a:t>
            </a:r>
            <a:r>
              <a:rPr b="1" sz="2000" lang="en-US">
                <a:solidFill>
                  <a:srgbClr val="C00000"/>
                </a:solidFill>
                <a:latin typeface="Akrobat"/>
              </a:rPr>
              <a:t> 2024</a:t>
            </a:r>
          </a:p>
          <a:p>
            <a:pPr defTabSz="1038787"/>
            <a:r>
              <a:rPr b="1" sz="2000" lang="ru-RU">
                <a:solidFill>
                  <a:srgbClr val="C00000"/>
                </a:solidFill>
                <a:latin typeface="Akrobat"/>
              </a:rPr>
              <a:t>ЛУЧШАЯ ПРОГРАММА WELLBEIN</a:t>
            </a:r>
            <a:r>
              <a:rPr b="1" sz="2000" lang="en-US">
                <a:solidFill>
                  <a:srgbClr val="C00000"/>
                </a:solidFill>
                <a:latin typeface="Akrobat"/>
              </a:rPr>
              <a:t>G</a:t>
            </a:r>
            <a:r>
              <a:rPr b="1" sz="2000" lang="ru-RU">
                <a:solidFill>
                  <a:srgbClr val="C00000"/>
                </a:solidFill>
                <a:latin typeface="Akrobat"/>
              </a:rPr>
              <a:t> </a:t>
            </a:r>
          </a:p>
        </p:txBody>
      </p:sp>
      <p:pic>
        <p:nvPicPr>
          <p:cNvPr id="2097187" name="Рисунок 2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460326" y="1476421"/>
            <a:ext cx="777276" cy="784623"/>
          </a:xfrm>
          <a:prstGeom prst="rect"/>
        </p:spPr>
      </p:pic>
      <p:sp>
        <p:nvSpPr>
          <p:cNvPr id="1049077" name="Прямоугольник 26"/>
          <p:cNvSpPr/>
          <p:nvPr/>
        </p:nvSpPr>
        <p:spPr bwMode="auto">
          <a:xfrm>
            <a:off x="774245" y="2572033"/>
            <a:ext cx="4712186" cy="369332"/>
          </a:xfrm>
          <a:prstGeom prst="rect"/>
        </p:spPr>
        <p:txBody>
          <a:bodyPr wrap="square">
            <a:spAutoFit/>
          </a:bodyPr>
          <a:p>
            <a:pPr defTabSz="1038787"/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По версии премии «Хрустальная пирамида»</a:t>
            </a:r>
          </a:p>
        </p:txBody>
      </p:sp>
      <p:grpSp>
        <p:nvGrpSpPr>
          <p:cNvPr id="156" name="Группа 46"/>
          <p:cNvGrpSpPr/>
          <p:nvPr/>
        </p:nvGrpSpPr>
        <p:grpSpPr bwMode="auto">
          <a:xfrm>
            <a:off x="6563076" y="4147129"/>
            <a:ext cx="3884157" cy="1909082"/>
            <a:chOff x="0" y="0"/>
            <a:chExt cx="3884157" cy="1909082"/>
          </a:xfrm>
        </p:grpSpPr>
        <p:sp>
          <p:nvSpPr>
            <p:cNvPr id="1049078" name="Прямоугольник 48"/>
            <p:cNvSpPr/>
            <p:nvPr/>
          </p:nvSpPr>
          <p:spPr bwMode="auto">
            <a:xfrm>
              <a:off x="934519" y="0"/>
              <a:ext cx="2739767" cy="757642"/>
            </a:xfrm>
            <a:prstGeom prst="rect"/>
            <a:grpFill/>
          </p:spPr>
          <p:txBody>
            <a:bodyPr wrap="square">
              <a:spAutoFit/>
            </a:bodyPr>
            <a:p>
              <a:pPr defTabSz="1038787">
                <a:lnSpc>
                  <a:spcPct val="113999"/>
                </a:lnSpc>
              </a:pPr>
              <a:r>
                <a:rPr b="1" sz="2000" lang="ru-RU">
                  <a:solidFill>
                    <a:srgbClr val="C00000"/>
                  </a:solidFill>
                  <a:latin typeface="Akrobat"/>
                </a:rPr>
                <a:t>2022 </a:t>
              </a:r>
            </a:p>
            <a:p>
              <a:pPr defTabSz="1038787">
                <a:lnSpc>
                  <a:spcPct val="113999"/>
                </a:lnSpc>
              </a:pPr>
              <a:r>
                <a:rPr b="1" sz="2000" lang="ru-RU">
                  <a:solidFill>
                    <a:srgbClr val="C00000"/>
                  </a:solidFill>
                  <a:latin typeface="Akrobat"/>
                </a:rPr>
                <a:t>ЛУЧШИЙ </a:t>
              </a:r>
              <a:r>
                <a:rPr b="1" sz="2000" lang="en-US">
                  <a:solidFill>
                    <a:srgbClr val="C00000"/>
                  </a:solidFill>
                  <a:latin typeface="Akrobat"/>
                </a:rPr>
                <a:t>ESG</a:t>
              </a:r>
              <a:r>
                <a:rPr b="1" sz="2000" lang="ru-RU">
                  <a:solidFill>
                    <a:srgbClr val="C00000"/>
                  </a:solidFill>
                  <a:latin typeface="Akrobat"/>
                </a:rPr>
                <a:t>-ПРОЕКТ» </a:t>
              </a:r>
            </a:p>
          </p:txBody>
        </p:sp>
        <p:pic>
          <p:nvPicPr>
            <p:cNvPr id="2097188" name="Picture 2" descr="Ежегодная Программа и Форум «Развитие регионов. Лучшее для России»"/>
            <p:cNvPicPr>
              <a:picLocks noChangeAspect="1" noChangeArrowheads="1"/>
            </p:cNvPicPr>
            <p:nvPr/>
          </p:nvPicPr>
          <p:blipFill>
            <a:blip xmlns:r="http://schemas.openxmlformats.org/officeDocument/2006/relationships" r:embed="rId2"/>
            <a:srcRect l="0" t="7155" r="-1186" b="4876"/>
            <a:stretch>
              <a:fillRect/>
            </a:stretch>
          </p:blipFill>
          <p:spPr bwMode="auto">
            <a:xfrm>
              <a:off x="0" y="0"/>
              <a:ext cx="803122" cy="856737"/>
            </a:xfrm>
            <a:prstGeom prst="rect"/>
            <a:noFill/>
          </p:spPr>
        </p:pic>
        <p:sp>
          <p:nvSpPr>
            <p:cNvPr id="1049079" name="Прямоугольник 50"/>
            <p:cNvSpPr/>
            <p:nvPr/>
          </p:nvSpPr>
          <p:spPr bwMode="auto">
            <a:xfrm>
              <a:off x="297018" y="1087590"/>
              <a:ext cx="3587137" cy="821490"/>
            </a:xfrm>
            <a:prstGeom prst="rect"/>
            <a:grpFill/>
          </p:spPr>
          <p:txBody>
            <a:bodyPr wrap="none">
              <a:spAutoFit/>
            </a:bodyPr>
            <a:p>
              <a:pPr defTabSz="1038787">
                <a:lnSpc>
                  <a:spcPct val="113999"/>
                </a:lnSpc>
              </a:pPr>
              <a:r>
                <a:rPr sz="4200" lang="ru-RU">
                  <a:solidFill>
                    <a:schemeClr val="tx1">
                      <a:lumMod val="65000"/>
                      <a:lumOff val="35000"/>
                    </a:schemeClr>
                  </a:solidFill>
                  <a:latin typeface="Akrobat"/>
                </a:rPr>
                <a:t>В категории «</a:t>
              </a:r>
              <a:endPara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endParaRPr>
            </a:p>
          </p:txBody>
        </p:sp>
      </p:grpSp>
      <p:sp>
        <p:nvSpPr>
          <p:cNvPr id="1049080" name="Freeform 8"/>
          <p:cNvSpPr/>
          <p:nvPr/>
        </p:nvSpPr>
        <p:spPr bwMode="auto">
          <a:xfrm>
            <a:off x="302518" y="3961412"/>
            <a:ext cx="5399727" cy="2519872"/>
          </a:xfrm>
          <a:custGeom>
            <a:avLst/>
            <a:gdLst>
              <a:gd name="T0" fmla="*/ 645 w 11160"/>
              <a:gd name="T1" fmla="*/ 4 h 9236"/>
              <a:gd name="T2" fmla="*/ 540 w 11160"/>
              <a:gd name="T3" fmla="*/ 23 h 9236"/>
              <a:gd name="T4" fmla="*/ 439 w 11160"/>
              <a:gd name="T5" fmla="*/ 56 h 9236"/>
              <a:gd name="T6" fmla="*/ 345 w 11160"/>
              <a:gd name="T7" fmla="*/ 103 h 9236"/>
              <a:gd name="T8" fmla="*/ 260 w 11160"/>
              <a:gd name="T9" fmla="*/ 164 h 9236"/>
              <a:gd name="T10" fmla="*/ 185 w 11160"/>
              <a:gd name="T11" fmla="*/ 236 h 9236"/>
              <a:gd name="T12" fmla="*/ 122 w 11160"/>
              <a:gd name="T13" fmla="*/ 316 h 9236"/>
              <a:gd name="T14" fmla="*/ 70 w 11160"/>
              <a:gd name="T15" fmla="*/ 407 h 9236"/>
              <a:gd name="T16" fmla="*/ 31 w 11160"/>
              <a:gd name="T17" fmla="*/ 505 h 9236"/>
              <a:gd name="T18" fmla="*/ 7 w 11160"/>
              <a:gd name="T19" fmla="*/ 610 h 9236"/>
              <a:gd name="T20" fmla="*/ 0 w 11160"/>
              <a:gd name="T21" fmla="*/ 720 h 9236"/>
              <a:gd name="T22" fmla="*/ 3 w 11160"/>
              <a:gd name="T23" fmla="*/ 8590 h 9236"/>
              <a:gd name="T24" fmla="*/ 21 w 11160"/>
              <a:gd name="T25" fmla="*/ 8696 h 9236"/>
              <a:gd name="T26" fmla="*/ 56 w 11160"/>
              <a:gd name="T27" fmla="*/ 8796 h 9236"/>
              <a:gd name="T28" fmla="*/ 103 w 11160"/>
              <a:gd name="T29" fmla="*/ 8889 h 9236"/>
              <a:gd name="T30" fmla="*/ 164 w 11160"/>
              <a:gd name="T31" fmla="*/ 8974 h 9236"/>
              <a:gd name="T32" fmla="*/ 234 w 11160"/>
              <a:gd name="T33" fmla="*/ 9049 h 9236"/>
              <a:gd name="T34" fmla="*/ 317 w 11160"/>
              <a:gd name="T35" fmla="*/ 9112 h 9236"/>
              <a:gd name="T36" fmla="*/ 407 w 11160"/>
              <a:gd name="T37" fmla="*/ 9164 h 9236"/>
              <a:gd name="T38" fmla="*/ 505 w 11160"/>
              <a:gd name="T39" fmla="*/ 9203 h 9236"/>
              <a:gd name="T40" fmla="*/ 609 w 11160"/>
              <a:gd name="T41" fmla="*/ 9227 h 9236"/>
              <a:gd name="T42" fmla="*/ 720 w 11160"/>
              <a:gd name="T43" fmla="*/ 9236 h 9236"/>
              <a:gd name="T44" fmla="*/ 10513 w 11160"/>
              <a:gd name="T45" fmla="*/ 9232 h 9236"/>
              <a:gd name="T46" fmla="*/ 10618 w 11160"/>
              <a:gd name="T47" fmla="*/ 9213 h 9236"/>
              <a:gd name="T48" fmla="*/ 10719 w 11160"/>
              <a:gd name="T49" fmla="*/ 9178 h 9236"/>
              <a:gd name="T50" fmla="*/ 10813 w 11160"/>
              <a:gd name="T51" fmla="*/ 9131 h 9236"/>
              <a:gd name="T52" fmla="*/ 10898 w 11160"/>
              <a:gd name="T53" fmla="*/ 9071 h 9236"/>
              <a:gd name="T54" fmla="*/ 10973 w 11160"/>
              <a:gd name="T55" fmla="*/ 9000 h 9236"/>
              <a:gd name="T56" fmla="*/ 11036 w 11160"/>
              <a:gd name="T57" fmla="*/ 8918 h 9236"/>
              <a:gd name="T58" fmla="*/ 11088 w 11160"/>
              <a:gd name="T59" fmla="*/ 8827 h 9236"/>
              <a:gd name="T60" fmla="*/ 11127 w 11160"/>
              <a:gd name="T61" fmla="*/ 8729 h 9236"/>
              <a:gd name="T62" fmla="*/ 11151 w 11160"/>
              <a:gd name="T63" fmla="*/ 8626 h 9236"/>
              <a:gd name="T64" fmla="*/ 11160 w 11160"/>
              <a:gd name="T65" fmla="*/ 8516 h 9236"/>
              <a:gd name="T66" fmla="*/ 11155 w 11160"/>
              <a:gd name="T67" fmla="*/ 646 h 9236"/>
              <a:gd name="T68" fmla="*/ 11137 w 11160"/>
              <a:gd name="T69" fmla="*/ 540 h 9236"/>
              <a:gd name="T70" fmla="*/ 11102 w 11160"/>
              <a:gd name="T71" fmla="*/ 439 h 9236"/>
              <a:gd name="T72" fmla="*/ 11055 w 11160"/>
              <a:gd name="T73" fmla="*/ 347 h 9236"/>
              <a:gd name="T74" fmla="*/ 10994 w 11160"/>
              <a:gd name="T75" fmla="*/ 262 h 9236"/>
              <a:gd name="T76" fmla="*/ 10924 w 11160"/>
              <a:gd name="T77" fmla="*/ 187 h 9236"/>
              <a:gd name="T78" fmla="*/ 10841 w 11160"/>
              <a:gd name="T79" fmla="*/ 122 h 9236"/>
              <a:gd name="T80" fmla="*/ 10751 w 11160"/>
              <a:gd name="T81" fmla="*/ 70 h 9236"/>
              <a:gd name="T82" fmla="*/ 10653 w 11160"/>
              <a:gd name="T83" fmla="*/ 31 h 9236"/>
              <a:gd name="T84" fmla="*/ 10549 w 11160"/>
              <a:gd name="T85" fmla="*/ 8 h 9236"/>
              <a:gd name="T86" fmla="*/ 10440 w 11160"/>
              <a:gd name="T87" fmla="*/ 0 h 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160" h="9236" fill="norm" stroke="1" extrusionOk="0">
                <a:moveTo>
                  <a:pt x="720" y="0"/>
                </a:moveTo>
                <a:lnTo>
                  <a:pt x="682" y="1"/>
                </a:lnTo>
                <a:lnTo>
                  <a:pt x="645" y="4"/>
                </a:lnTo>
                <a:lnTo>
                  <a:pt x="609" y="8"/>
                </a:lnTo>
                <a:lnTo>
                  <a:pt x="574" y="14"/>
                </a:lnTo>
                <a:lnTo>
                  <a:pt x="540" y="23"/>
                </a:lnTo>
                <a:lnTo>
                  <a:pt x="505" y="31"/>
                </a:lnTo>
                <a:lnTo>
                  <a:pt x="472" y="43"/>
                </a:lnTo>
                <a:lnTo>
                  <a:pt x="439" y="56"/>
                </a:lnTo>
                <a:lnTo>
                  <a:pt x="407" y="70"/>
                </a:lnTo>
                <a:lnTo>
                  <a:pt x="376" y="86"/>
                </a:lnTo>
                <a:lnTo>
                  <a:pt x="345" y="103"/>
                </a:lnTo>
                <a:lnTo>
                  <a:pt x="317" y="122"/>
                </a:lnTo>
                <a:lnTo>
                  <a:pt x="288" y="142"/>
                </a:lnTo>
                <a:lnTo>
                  <a:pt x="260" y="164"/>
                </a:lnTo>
                <a:lnTo>
                  <a:pt x="234" y="187"/>
                </a:lnTo>
                <a:lnTo>
                  <a:pt x="210" y="210"/>
                </a:lnTo>
                <a:lnTo>
                  <a:pt x="185" y="236"/>
                </a:lnTo>
                <a:lnTo>
                  <a:pt x="164" y="262"/>
                </a:lnTo>
                <a:lnTo>
                  <a:pt x="142" y="289"/>
                </a:lnTo>
                <a:lnTo>
                  <a:pt x="122" y="316"/>
                </a:lnTo>
                <a:lnTo>
                  <a:pt x="103" y="347"/>
                </a:lnTo>
                <a:lnTo>
                  <a:pt x="86" y="377"/>
                </a:lnTo>
                <a:lnTo>
                  <a:pt x="70" y="407"/>
                </a:lnTo>
                <a:lnTo>
                  <a:pt x="56" y="439"/>
                </a:lnTo>
                <a:lnTo>
                  <a:pt x="43" y="472"/>
                </a:lnTo>
                <a:lnTo>
                  <a:pt x="31" y="505"/>
                </a:lnTo>
                <a:lnTo>
                  <a:pt x="21" y="540"/>
                </a:lnTo>
                <a:lnTo>
                  <a:pt x="14" y="574"/>
                </a:lnTo>
                <a:lnTo>
                  <a:pt x="7" y="610"/>
                </a:lnTo>
                <a:lnTo>
                  <a:pt x="3" y="646"/>
                </a:lnTo>
                <a:lnTo>
                  <a:pt x="0" y="682"/>
                </a:lnTo>
                <a:lnTo>
                  <a:pt x="0" y="720"/>
                </a:lnTo>
                <a:lnTo>
                  <a:pt x="0" y="8516"/>
                </a:lnTo>
                <a:lnTo>
                  <a:pt x="0" y="8552"/>
                </a:lnTo>
                <a:lnTo>
                  <a:pt x="3" y="8590"/>
                </a:lnTo>
                <a:lnTo>
                  <a:pt x="7" y="8626"/>
                </a:lnTo>
                <a:lnTo>
                  <a:pt x="14" y="8660"/>
                </a:lnTo>
                <a:lnTo>
                  <a:pt x="21" y="8696"/>
                </a:lnTo>
                <a:lnTo>
                  <a:pt x="31" y="8729"/>
                </a:lnTo>
                <a:lnTo>
                  <a:pt x="43" y="8764"/>
                </a:lnTo>
                <a:lnTo>
                  <a:pt x="56" y="8796"/>
                </a:lnTo>
                <a:lnTo>
                  <a:pt x="70" y="8827"/>
                </a:lnTo>
                <a:lnTo>
                  <a:pt x="86" y="8859"/>
                </a:lnTo>
                <a:lnTo>
                  <a:pt x="103" y="8889"/>
                </a:lnTo>
                <a:lnTo>
                  <a:pt x="122" y="8918"/>
                </a:lnTo>
                <a:lnTo>
                  <a:pt x="142" y="8947"/>
                </a:lnTo>
                <a:lnTo>
                  <a:pt x="164" y="8974"/>
                </a:lnTo>
                <a:lnTo>
                  <a:pt x="185" y="9000"/>
                </a:lnTo>
                <a:lnTo>
                  <a:pt x="210" y="9024"/>
                </a:lnTo>
                <a:lnTo>
                  <a:pt x="234" y="9049"/>
                </a:lnTo>
                <a:lnTo>
                  <a:pt x="260" y="9071"/>
                </a:lnTo>
                <a:lnTo>
                  <a:pt x="288" y="9092"/>
                </a:lnTo>
                <a:lnTo>
                  <a:pt x="317" y="9112"/>
                </a:lnTo>
                <a:lnTo>
                  <a:pt x="345" y="9131"/>
                </a:lnTo>
                <a:lnTo>
                  <a:pt x="376" y="9148"/>
                </a:lnTo>
                <a:lnTo>
                  <a:pt x="407" y="9164"/>
                </a:lnTo>
                <a:lnTo>
                  <a:pt x="439" y="9178"/>
                </a:lnTo>
                <a:lnTo>
                  <a:pt x="472" y="9191"/>
                </a:lnTo>
                <a:lnTo>
                  <a:pt x="505" y="9203"/>
                </a:lnTo>
                <a:lnTo>
                  <a:pt x="540" y="9213"/>
                </a:lnTo>
                <a:lnTo>
                  <a:pt x="574" y="9222"/>
                </a:lnTo>
                <a:lnTo>
                  <a:pt x="609" y="9227"/>
                </a:lnTo>
                <a:lnTo>
                  <a:pt x="645" y="9232"/>
                </a:lnTo>
                <a:lnTo>
                  <a:pt x="682" y="9235"/>
                </a:lnTo>
                <a:lnTo>
                  <a:pt x="720" y="9236"/>
                </a:lnTo>
                <a:lnTo>
                  <a:pt x="10440" y="9236"/>
                </a:lnTo>
                <a:lnTo>
                  <a:pt x="10476" y="9235"/>
                </a:lnTo>
                <a:lnTo>
                  <a:pt x="10513" y="9232"/>
                </a:lnTo>
                <a:lnTo>
                  <a:pt x="10549" y="9227"/>
                </a:lnTo>
                <a:lnTo>
                  <a:pt x="10584" y="9222"/>
                </a:lnTo>
                <a:lnTo>
                  <a:pt x="10618" y="9213"/>
                </a:lnTo>
                <a:lnTo>
                  <a:pt x="10653" y="9203"/>
                </a:lnTo>
                <a:lnTo>
                  <a:pt x="10686" y="9191"/>
                </a:lnTo>
                <a:lnTo>
                  <a:pt x="10719" y="9178"/>
                </a:lnTo>
                <a:lnTo>
                  <a:pt x="10751" y="9164"/>
                </a:lnTo>
                <a:lnTo>
                  <a:pt x="10782" y="9148"/>
                </a:lnTo>
                <a:lnTo>
                  <a:pt x="10813" y="9131"/>
                </a:lnTo>
                <a:lnTo>
                  <a:pt x="10841" y="9112"/>
                </a:lnTo>
                <a:lnTo>
                  <a:pt x="10870" y="9092"/>
                </a:lnTo>
                <a:lnTo>
                  <a:pt x="10898" y="9071"/>
                </a:lnTo>
                <a:lnTo>
                  <a:pt x="10924" y="9049"/>
                </a:lnTo>
                <a:lnTo>
                  <a:pt x="10948" y="9024"/>
                </a:lnTo>
                <a:lnTo>
                  <a:pt x="10973" y="9000"/>
                </a:lnTo>
                <a:lnTo>
                  <a:pt x="10994" y="8974"/>
                </a:lnTo>
                <a:lnTo>
                  <a:pt x="11016" y="8947"/>
                </a:lnTo>
                <a:lnTo>
                  <a:pt x="11036" y="8918"/>
                </a:lnTo>
                <a:lnTo>
                  <a:pt x="11055" y="8889"/>
                </a:lnTo>
                <a:lnTo>
                  <a:pt x="11072" y="8859"/>
                </a:lnTo>
                <a:lnTo>
                  <a:pt x="11088" y="8827"/>
                </a:lnTo>
                <a:lnTo>
                  <a:pt x="11102" y="8796"/>
                </a:lnTo>
                <a:lnTo>
                  <a:pt x="11115" y="8764"/>
                </a:lnTo>
                <a:lnTo>
                  <a:pt x="11127" y="8729"/>
                </a:lnTo>
                <a:lnTo>
                  <a:pt x="11137" y="8696"/>
                </a:lnTo>
                <a:lnTo>
                  <a:pt x="11144" y="8660"/>
                </a:lnTo>
                <a:lnTo>
                  <a:pt x="11151" y="8626"/>
                </a:lnTo>
                <a:lnTo>
                  <a:pt x="11155" y="8590"/>
                </a:lnTo>
                <a:lnTo>
                  <a:pt x="11158" y="8552"/>
                </a:lnTo>
                <a:lnTo>
                  <a:pt x="11160" y="8516"/>
                </a:lnTo>
                <a:lnTo>
                  <a:pt x="11160" y="720"/>
                </a:lnTo>
                <a:lnTo>
                  <a:pt x="11158" y="682"/>
                </a:lnTo>
                <a:lnTo>
                  <a:pt x="11155" y="646"/>
                </a:lnTo>
                <a:lnTo>
                  <a:pt x="11151" y="610"/>
                </a:lnTo>
                <a:lnTo>
                  <a:pt x="11144" y="574"/>
                </a:lnTo>
                <a:lnTo>
                  <a:pt x="11137" y="540"/>
                </a:lnTo>
                <a:lnTo>
                  <a:pt x="11127" y="505"/>
                </a:lnTo>
                <a:lnTo>
                  <a:pt x="11115" y="472"/>
                </a:lnTo>
                <a:lnTo>
                  <a:pt x="11102" y="439"/>
                </a:lnTo>
                <a:lnTo>
                  <a:pt x="11088" y="407"/>
                </a:lnTo>
                <a:lnTo>
                  <a:pt x="11072" y="377"/>
                </a:lnTo>
                <a:lnTo>
                  <a:pt x="11055" y="347"/>
                </a:lnTo>
                <a:lnTo>
                  <a:pt x="11036" y="316"/>
                </a:lnTo>
                <a:lnTo>
                  <a:pt x="11016" y="289"/>
                </a:lnTo>
                <a:lnTo>
                  <a:pt x="10994" y="262"/>
                </a:lnTo>
                <a:lnTo>
                  <a:pt x="10973" y="236"/>
                </a:lnTo>
                <a:lnTo>
                  <a:pt x="10948" y="210"/>
                </a:lnTo>
                <a:lnTo>
                  <a:pt x="10924" y="187"/>
                </a:lnTo>
                <a:lnTo>
                  <a:pt x="10898" y="164"/>
                </a:lnTo>
                <a:lnTo>
                  <a:pt x="10870" y="142"/>
                </a:lnTo>
                <a:lnTo>
                  <a:pt x="10841" y="122"/>
                </a:lnTo>
                <a:lnTo>
                  <a:pt x="10813" y="103"/>
                </a:lnTo>
                <a:lnTo>
                  <a:pt x="10782" y="86"/>
                </a:lnTo>
                <a:lnTo>
                  <a:pt x="10751" y="70"/>
                </a:lnTo>
                <a:lnTo>
                  <a:pt x="10719" y="56"/>
                </a:lnTo>
                <a:lnTo>
                  <a:pt x="10686" y="43"/>
                </a:lnTo>
                <a:lnTo>
                  <a:pt x="10653" y="31"/>
                </a:lnTo>
                <a:lnTo>
                  <a:pt x="10618" y="23"/>
                </a:lnTo>
                <a:lnTo>
                  <a:pt x="10584" y="14"/>
                </a:lnTo>
                <a:lnTo>
                  <a:pt x="10549" y="8"/>
                </a:lnTo>
                <a:lnTo>
                  <a:pt x="10513" y="4"/>
                </a:lnTo>
                <a:lnTo>
                  <a:pt x="10476" y="1"/>
                </a:lnTo>
                <a:lnTo>
                  <a:pt x="10440" y="0"/>
                </a:lnTo>
                <a:lnTo>
                  <a:pt x="720" y="0"/>
                </a:lnTo>
                <a:close/>
              </a:path>
            </a:pathLst>
          </a:custGeom>
          <a:solidFill>
            <a:srgbClr val="EBECF0"/>
          </a:solidFill>
          <a:ln>
            <a:noFill/>
          </a:ln>
          <a:effectLst>
            <a:outerShdw algn="tl" blurRad="88900" dir="2700000" dist="762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7200" lang="ru-RU">
              <a:solidFill>
                <a:srgbClr val="52606B"/>
              </a:solidFill>
              <a:latin typeface="Calibri"/>
            </a:endParaRPr>
          </a:p>
        </p:txBody>
      </p:sp>
      <p:sp>
        <p:nvSpPr>
          <p:cNvPr id="1049081" name="Прямоугольник 58"/>
          <p:cNvSpPr/>
          <p:nvPr/>
        </p:nvSpPr>
        <p:spPr bwMode="auto">
          <a:xfrm>
            <a:off x="1363377" y="4147131"/>
            <a:ext cx="3310294" cy="707886"/>
          </a:xfrm>
          <a:prstGeom prst="rect"/>
        </p:spPr>
        <p:txBody>
          <a:bodyPr wrap="square">
            <a:spAutoFit/>
          </a:bodyPr>
          <a:p>
            <a:pPr defTabSz="1038787"/>
            <a:r>
              <a:rPr b="1" sz="2000" lang="ru-RU">
                <a:solidFill>
                  <a:srgbClr val="C00000"/>
                </a:solidFill>
                <a:latin typeface="Akrobat"/>
              </a:rPr>
              <a:t>2023</a:t>
            </a:r>
          </a:p>
          <a:p>
            <a:pPr defTabSz="1038787"/>
            <a:r>
              <a:rPr b="1" sz="2000" lang="ru-RU">
                <a:solidFill>
                  <a:srgbClr val="C00000"/>
                </a:solidFill>
                <a:latin typeface="Akrobat"/>
              </a:rPr>
              <a:t>ЛУЧШАЯ ПРОГРАММА ГОДА </a:t>
            </a:r>
          </a:p>
        </p:txBody>
      </p:sp>
      <p:sp>
        <p:nvSpPr>
          <p:cNvPr id="1049082" name="Прямоугольник 59"/>
          <p:cNvSpPr/>
          <p:nvPr/>
        </p:nvSpPr>
        <p:spPr bwMode="auto">
          <a:xfrm>
            <a:off x="774246" y="5234722"/>
            <a:ext cx="4705850" cy="558038"/>
          </a:xfrm>
          <a:prstGeom prst="rect"/>
        </p:spPr>
        <p:txBody>
          <a:bodyPr wrap="square">
            <a:spAutoFit/>
          </a:bodyPr>
          <a:p>
            <a:pPr defTabSz="1038787">
              <a:lnSpc>
                <a:spcPct val="113999"/>
              </a:lnSpc>
            </a:pPr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В категории «Медицина и здравоохранение»</a:t>
            </a:r>
          </a:p>
          <a:p>
            <a:pPr defTabSz="1038787">
              <a:lnSpc>
                <a:spcPct val="113999"/>
              </a:lnSpc>
            </a:pPr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Премия: «Лучшее для России. Развитие регионов»</a:t>
            </a:r>
          </a:p>
        </p:txBody>
      </p:sp>
      <p:pic>
        <p:nvPicPr>
          <p:cNvPr id="2097189" name="Picture 2" descr="Ежегодная Программа и Форум «Развитие регионов. Лучшее для России»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 l="0" t="7155" r="-1186" b="4876"/>
          <a:stretch>
            <a:fillRect/>
          </a:stretch>
        </p:blipFill>
        <p:spPr bwMode="auto">
          <a:xfrm>
            <a:off x="436369" y="4147131"/>
            <a:ext cx="803123" cy="856738"/>
          </a:xfrm>
          <a:prstGeom prst="rect"/>
          <a:noFill/>
        </p:spPr>
      </p:pic>
      <p:sp>
        <p:nvSpPr>
          <p:cNvPr id="1049083" name="Freeform 8"/>
          <p:cNvSpPr/>
          <p:nvPr/>
        </p:nvSpPr>
        <p:spPr bwMode="auto">
          <a:xfrm>
            <a:off x="6456521" y="1180216"/>
            <a:ext cx="5399727" cy="2519872"/>
          </a:xfrm>
          <a:custGeom>
            <a:avLst/>
            <a:gdLst>
              <a:gd name="T0" fmla="*/ 645 w 11160"/>
              <a:gd name="T1" fmla="*/ 4 h 9236"/>
              <a:gd name="T2" fmla="*/ 540 w 11160"/>
              <a:gd name="T3" fmla="*/ 23 h 9236"/>
              <a:gd name="T4" fmla="*/ 439 w 11160"/>
              <a:gd name="T5" fmla="*/ 56 h 9236"/>
              <a:gd name="T6" fmla="*/ 345 w 11160"/>
              <a:gd name="T7" fmla="*/ 103 h 9236"/>
              <a:gd name="T8" fmla="*/ 260 w 11160"/>
              <a:gd name="T9" fmla="*/ 164 h 9236"/>
              <a:gd name="T10" fmla="*/ 185 w 11160"/>
              <a:gd name="T11" fmla="*/ 236 h 9236"/>
              <a:gd name="T12" fmla="*/ 122 w 11160"/>
              <a:gd name="T13" fmla="*/ 316 h 9236"/>
              <a:gd name="T14" fmla="*/ 70 w 11160"/>
              <a:gd name="T15" fmla="*/ 407 h 9236"/>
              <a:gd name="T16" fmla="*/ 31 w 11160"/>
              <a:gd name="T17" fmla="*/ 505 h 9236"/>
              <a:gd name="T18" fmla="*/ 7 w 11160"/>
              <a:gd name="T19" fmla="*/ 610 h 9236"/>
              <a:gd name="T20" fmla="*/ 0 w 11160"/>
              <a:gd name="T21" fmla="*/ 720 h 9236"/>
              <a:gd name="T22" fmla="*/ 3 w 11160"/>
              <a:gd name="T23" fmla="*/ 8590 h 9236"/>
              <a:gd name="T24" fmla="*/ 21 w 11160"/>
              <a:gd name="T25" fmla="*/ 8696 h 9236"/>
              <a:gd name="T26" fmla="*/ 56 w 11160"/>
              <a:gd name="T27" fmla="*/ 8796 h 9236"/>
              <a:gd name="T28" fmla="*/ 103 w 11160"/>
              <a:gd name="T29" fmla="*/ 8889 h 9236"/>
              <a:gd name="T30" fmla="*/ 164 w 11160"/>
              <a:gd name="T31" fmla="*/ 8974 h 9236"/>
              <a:gd name="T32" fmla="*/ 234 w 11160"/>
              <a:gd name="T33" fmla="*/ 9049 h 9236"/>
              <a:gd name="T34" fmla="*/ 317 w 11160"/>
              <a:gd name="T35" fmla="*/ 9112 h 9236"/>
              <a:gd name="T36" fmla="*/ 407 w 11160"/>
              <a:gd name="T37" fmla="*/ 9164 h 9236"/>
              <a:gd name="T38" fmla="*/ 505 w 11160"/>
              <a:gd name="T39" fmla="*/ 9203 h 9236"/>
              <a:gd name="T40" fmla="*/ 609 w 11160"/>
              <a:gd name="T41" fmla="*/ 9227 h 9236"/>
              <a:gd name="T42" fmla="*/ 720 w 11160"/>
              <a:gd name="T43" fmla="*/ 9236 h 9236"/>
              <a:gd name="T44" fmla="*/ 10513 w 11160"/>
              <a:gd name="T45" fmla="*/ 9232 h 9236"/>
              <a:gd name="T46" fmla="*/ 10618 w 11160"/>
              <a:gd name="T47" fmla="*/ 9213 h 9236"/>
              <a:gd name="T48" fmla="*/ 10719 w 11160"/>
              <a:gd name="T49" fmla="*/ 9178 h 9236"/>
              <a:gd name="T50" fmla="*/ 10813 w 11160"/>
              <a:gd name="T51" fmla="*/ 9131 h 9236"/>
              <a:gd name="T52" fmla="*/ 10898 w 11160"/>
              <a:gd name="T53" fmla="*/ 9071 h 9236"/>
              <a:gd name="T54" fmla="*/ 10973 w 11160"/>
              <a:gd name="T55" fmla="*/ 9000 h 9236"/>
              <a:gd name="T56" fmla="*/ 11036 w 11160"/>
              <a:gd name="T57" fmla="*/ 8918 h 9236"/>
              <a:gd name="T58" fmla="*/ 11088 w 11160"/>
              <a:gd name="T59" fmla="*/ 8827 h 9236"/>
              <a:gd name="T60" fmla="*/ 11127 w 11160"/>
              <a:gd name="T61" fmla="*/ 8729 h 9236"/>
              <a:gd name="T62" fmla="*/ 11151 w 11160"/>
              <a:gd name="T63" fmla="*/ 8626 h 9236"/>
              <a:gd name="T64" fmla="*/ 11160 w 11160"/>
              <a:gd name="T65" fmla="*/ 8516 h 9236"/>
              <a:gd name="T66" fmla="*/ 11155 w 11160"/>
              <a:gd name="T67" fmla="*/ 646 h 9236"/>
              <a:gd name="T68" fmla="*/ 11137 w 11160"/>
              <a:gd name="T69" fmla="*/ 540 h 9236"/>
              <a:gd name="T70" fmla="*/ 11102 w 11160"/>
              <a:gd name="T71" fmla="*/ 439 h 9236"/>
              <a:gd name="T72" fmla="*/ 11055 w 11160"/>
              <a:gd name="T73" fmla="*/ 347 h 9236"/>
              <a:gd name="T74" fmla="*/ 10994 w 11160"/>
              <a:gd name="T75" fmla="*/ 262 h 9236"/>
              <a:gd name="T76" fmla="*/ 10924 w 11160"/>
              <a:gd name="T77" fmla="*/ 187 h 9236"/>
              <a:gd name="T78" fmla="*/ 10841 w 11160"/>
              <a:gd name="T79" fmla="*/ 122 h 9236"/>
              <a:gd name="T80" fmla="*/ 10751 w 11160"/>
              <a:gd name="T81" fmla="*/ 70 h 9236"/>
              <a:gd name="T82" fmla="*/ 10653 w 11160"/>
              <a:gd name="T83" fmla="*/ 31 h 9236"/>
              <a:gd name="T84" fmla="*/ 10549 w 11160"/>
              <a:gd name="T85" fmla="*/ 8 h 9236"/>
              <a:gd name="T86" fmla="*/ 10440 w 11160"/>
              <a:gd name="T87" fmla="*/ 0 h 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160" h="9236" fill="norm" stroke="1" extrusionOk="0">
                <a:moveTo>
                  <a:pt x="720" y="0"/>
                </a:moveTo>
                <a:lnTo>
                  <a:pt x="682" y="1"/>
                </a:lnTo>
                <a:lnTo>
                  <a:pt x="645" y="4"/>
                </a:lnTo>
                <a:lnTo>
                  <a:pt x="609" y="8"/>
                </a:lnTo>
                <a:lnTo>
                  <a:pt x="574" y="14"/>
                </a:lnTo>
                <a:lnTo>
                  <a:pt x="540" y="23"/>
                </a:lnTo>
                <a:lnTo>
                  <a:pt x="505" y="31"/>
                </a:lnTo>
                <a:lnTo>
                  <a:pt x="472" y="43"/>
                </a:lnTo>
                <a:lnTo>
                  <a:pt x="439" y="56"/>
                </a:lnTo>
                <a:lnTo>
                  <a:pt x="407" y="70"/>
                </a:lnTo>
                <a:lnTo>
                  <a:pt x="376" y="86"/>
                </a:lnTo>
                <a:lnTo>
                  <a:pt x="345" y="103"/>
                </a:lnTo>
                <a:lnTo>
                  <a:pt x="317" y="122"/>
                </a:lnTo>
                <a:lnTo>
                  <a:pt x="288" y="142"/>
                </a:lnTo>
                <a:lnTo>
                  <a:pt x="260" y="164"/>
                </a:lnTo>
                <a:lnTo>
                  <a:pt x="234" y="187"/>
                </a:lnTo>
                <a:lnTo>
                  <a:pt x="210" y="210"/>
                </a:lnTo>
                <a:lnTo>
                  <a:pt x="185" y="236"/>
                </a:lnTo>
                <a:lnTo>
                  <a:pt x="164" y="262"/>
                </a:lnTo>
                <a:lnTo>
                  <a:pt x="142" y="289"/>
                </a:lnTo>
                <a:lnTo>
                  <a:pt x="122" y="316"/>
                </a:lnTo>
                <a:lnTo>
                  <a:pt x="103" y="347"/>
                </a:lnTo>
                <a:lnTo>
                  <a:pt x="86" y="377"/>
                </a:lnTo>
                <a:lnTo>
                  <a:pt x="70" y="407"/>
                </a:lnTo>
                <a:lnTo>
                  <a:pt x="56" y="439"/>
                </a:lnTo>
                <a:lnTo>
                  <a:pt x="43" y="472"/>
                </a:lnTo>
                <a:lnTo>
                  <a:pt x="31" y="505"/>
                </a:lnTo>
                <a:lnTo>
                  <a:pt x="21" y="540"/>
                </a:lnTo>
                <a:lnTo>
                  <a:pt x="14" y="574"/>
                </a:lnTo>
                <a:lnTo>
                  <a:pt x="7" y="610"/>
                </a:lnTo>
                <a:lnTo>
                  <a:pt x="3" y="646"/>
                </a:lnTo>
                <a:lnTo>
                  <a:pt x="0" y="682"/>
                </a:lnTo>
                <a:lnTo>
                  <a:pt x="0" y="720"/>
                </a:lnTo>
                <a:lnTo>
                  <a:pt x="0" y="8516"/>
                </a:lnTo>
                <a:lnTo>
                  <a:pt x="0" y="8552"/>
                </a:lnTo>
                <a:lnTo>
                  <a:pt x="3" y="8590"/>
                </a:lnTo>
                <a:lnTo>
                  <a:pt x="7" y="8626"/>
                </a:lnTo>
                <a:lnTo>
                  <a:pt x="14" y="8660"/>
                </a:lnTo>
                <a:lnTo>
                  <a:pt x="21" y="8696"/>
                </a:lnTo>
                <a:lnTo>
                  <a:pt x="31" y="8729"/>
                </a:lnTo>
                <a:lnTo>
                  <a:pt x="43" y="8764"/>
                </a:lnTo>
                <a:lnTo>
                  <a:pt x="56" y="8796"/>
                </a:lnTo>
                <a:lnTo>
                  <a:pt x="70" y="8827"/>
                </a:lnTo>
                <a:lnTo>
                  <a:pt x="86" y="8859"/>
                </a:lnTo>
                <a:lnTo>
                  <a:pt x="103" y="8889"/>
                </a:lnTo>
                <a:lnTo>
                  <a:pt x="122" y="8918"/>
                </a:lnTo>
                <a:lnTo>
                  <a:pt x="142" y="8947"/>
                </a:lnTo>
                <a:lnTo>
                  <a:pt x="164" y="8974"/>
                </a:lnTo>
                <a:lnTo>
                  <a:pt x="185" y="9000"/>
                </a:lnTo>
                <a:lnTo>
                  <a:pt x="210" y="9024"/>
                </a:lnTo>
                <a:lnTo>
                  <a:pt x="234" y="9049"/>
                </a:lnTo>
                <a:lnTo>
                  <a:pt x="260" y="9071"/>
                </a:lnTo>
                <a:lnTo>
                  <a:pt x="288" y="9092"/>
                </a:lnTo>
                <a:lnTo>
                  <a:pt x="317" y="9112"/>
                </a:lnTo>
                <a:lnTo>
                  <a:pt x="345" y="9131"/>
                </a:lnTo>
                <a:lnTo>
                  <a:pt x="376" y="9148"/>
                </a:lnTo>
                <a:lnTo>
                  <a:pt x="407" y="9164"/>
                </a:lnTo>
                <a:lnTo>
                  <a:pt x="439" y="9178"/>
                </a:lnTo>
                <a:lnTo>
                  <a:pt x="472" y="9191"/>
                </a:lnTo>
                <a:lnTo>
                  <a:pt x="505" y="9203"/>
                </a:lnTo>
                <a:lnTo>
                  <a:pt x="540" y="9213"/>
                </a:lnTo>
                <a:lnTo>
                  <a:pt x="574" y="9222"/>
                </a:lnTo>
                <a:lnTo>
                  <a:pt x="609" y="9227"/>
                </a:lnTo>
                <a:lnTo>
                  <a:pt x="645" y="9232"/>
                </a:lnTo>
                <a:lnTo>
                  <a:pt x="682" y="9235"/>
                </a:lnTo>
                <a:lnTo>
                  <a:pt x="720" y="9236"/>
                </a:lnTo>
                <a:lnTo>
                  <a:pt x="10440" y="9236"/>
                </a:lnTo>
                <a:lnTo>
                  <a:pt x="10476" y="9235"/>
                </a:lnTo>
                <a:lnTo>
                  <a:pt x="10513" y="9232"/>
                </a:lnTo>
                <a:lnTo>
                  <a:pt x="10549" y="9227"/>
                </a:lnTo>
                <a:lnTo>
                  <a:pt x="10584" y="9222"/>
                </a:lnTo>
                <a:lnTo>
                  <a:pt x="10618" y="9213"/>
                </a:lnTo>
                <a:lnTo>
                  <a:pt x="10653" y="9203"/>
                </a:lnTo>
                <a:lnTo>
                  <a:pt x="10686" y="9191"/>
                </a:lnTo>
                <a:lnTo>
                  <a:pt x="10719" y="9178"/>
                </a:lnTo>
                <a:lnTo>
                  <a:pt x="10751" y="9164"/>
                </a:lnTo>
                <a:lnTo>
                  <a:pt x="10782" y="9148"/>
                </a:lnTo>
                <a:lnTo>
                  <a:pt x="10813" y="9131"/>
                </a:lnTo>
                <a:lnTo>
                  <a:pt x="10841" y="9112"/>
                </a:lnTo>
                <a:lnTo>
                  <a:pt x="10870" y="9092"/>
                </a:lnTo>
                <a:lnTo>
                  <a:pt x="10898" y="9071"/>
                </a:lnTo>
                <a:lnTo>
                  <a:pt x="10924" y="9049"/>
                </a:lnTo>
                <a:lnTo>
                  <a:pt x="10948" y="9024"/>
                </a:lnTo>
                <a:lnTo>
                  <a:pt x="10973" y="9000"/>
                </a:lnTo>
                <a:lnTo>
                  <a:pt x="10994" y="8974"/>
                </a:lnTo>
                <a:lnTo>
                  <a:pt x="11016" y="8947"/>
                </a:lnTo>
                <a:lnTo>
                  <a:pt x="11036" y="8918"/>
                </a:lnTo>
                <a:lnTo>
                  <a:pt x="11055" y="8889"/>
                </a:lnTo>
                <a:lnTo>
                  <a:pt x="11072" y="8859"/>
                </a:lnTo>
                <a:lnTo>
                  <a:pt x="11088" y="8827"/>
                </a:lnTo>
                <a:lnTo>
                  <a:pt x="11102" y="8796"/>
                </a:lnTo>
                <a:lnTo>
                  <a:pt x="11115" y="8764"/>
                </a:lnTo>
                <a:lnTo>
                  <a:pt x="11127" y="8729"/>
                </a:lnTo>
                <a:lnTo>
                  <a:pt x="11137" y="8696"/>
                </a:lnTo>
                <a:lnTo>
                  <a:pt x="11144" y="8660"/>
                </a:lnTo>
                <a:lnTo>
                  <a:pt x="11151" y="8626"/>
                </a:lnTo>
                <a:lnTo>
                  <a:pt x="11155" y="8590"/>
                </a:lnTo>
                <a:lnTo>
                  <a:pt x="11158" y="8552"/>
                </a:lnTo>
                <a:lnTo>
                  <a:pt x="11160" y="8516"/>
                </a:lnTo>
                <a:lnTo>
                  <a:pt x="11160" y="720"/>
                </a:lnTo>
                <a:lnTo>
                  <a:pt x="11158" y="682"/>
                </a:lnTo>
                <a:lnTo>
                  <a:pt x="11155" y="646"/>
                </a:lnTo>
                <a:lnTo>
                  <a:pt x="11151" y="610"/>
                </a:lnTo>
                <a:lnTo>
                  <a:pt x="11144" y="574"/>
                </a:lnTo>
                <a:lnTo>
                  <a:pt x="11137" y="540"/>
                </a:lnTo>
                <a:lnTo>
                  <a:pt x="11127" y="505"/>
                </a:lnTo>
                <a:lnTo>
                  <a:pt x="11115" y="472"/>
                </a:lnTo>
                <a:lnTo>
                  <a:pt x="11102" y="439"/>
                </a:lnTo>
                <a:lnTo>
                  <a:pt x="11088" y="407"/>
                </a:lnTo>
                <a:lnTo>
                  <a:pt x="11072" y="377"/>
                </a:lnTo>
                <a:lnTo>
                  <a:pt x="11055" y="347"/>
                </a:lnTo>
                <a:lnTo>
                  <a:pt x="11036" y="316"/>
                </a:lnTo>
                <a:lnTo>
                  <a:pt x="11016" y="289"/>
                </a:lnTo>
                <a:lnTo>
                  <a:pt x="10994" y="262"/>
                </a:lnTo>
                <a:lnTo>
                  <a:pt x="10973" y="236"/>
                </a:lnTo>
                <a:lnTo>
                  <a:pt x="10948" y="210"/>
                </a:lnTo>
                <a:lnTo>
                  <a:pt x="10924" y="187"/>
                </a:lnTo>
                <a:lnTo>
                  <a:pt x="10898" y="164"/>
                </a:lnTo>
                <a:lnTo>
                  <a:pt x="10870" y="142"/>
                </a:lnTo>
                <a:lnTo>
                  <a:pt x="10841" y="122"/>
                </a:lnTo>
                <a:lnTo>
                  <a:pt x="10813" y="103"/>
                </a:lnTo>
                <a:lnTo>
                  <a:pt x="10782" y="86"/>
                </a:lnTo>
                <a:lnTo>
                  <a:pt x="10751" y="70"/>
                </a:lnTo>
                <a:lnTo>
                  <a:pt x="10719" y="56"/>
                </a:lnTo>
                <a:lnTo>
                  <a:pt x="10686" y="43"/>
                </a:lnTo>
                <a:lnTo>
                  <a:pt x="10653" y="31"/>
                </a:lnTo>
                <a:lnTo>
                  <a:pt x="10618" y="23"/>
                </a:lnTo>
                <a:lnTo>
                  <a:pt x="10584" y="14"/>
                </a:lnTo>
                <a:lnTo>
                  <a:pt x="10549" y="8"/>
                </a:lnTo>
                <a:lnTo>
                  <a:pt x="10513" y="4"/>
                </a:lnTo>
                <a:lnTo>
                  <a:pt x="10476" y="1"/>
                </a:lnTo>
                <a:lnTo>
                  <a:pt x="10440" y="0"/>
                </a:lnTo>
                <a:lnTo>
                  <a:pt x="720" y="0"/>
                </a:lnTo>
                <a:close/>
              </a:path>
            </a:pathLst>
          </a:custGeom>
          <a:solidFill>
            <a:srgbClr val="EBECF0"/>
          </a:solidFill>
          <a:ln>
            <a:noFill/>
          </a:ln>
          <a:effectLst>
            <a:outerShdw algn="tl" blurRad="88900" dir="2700000" dist="762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7200" lang="ru-RU">
              <a:solidFill>
                <a:srgbClr val="52606B"/>
              </a:solidFill>
              <a:latin typeface="Calibri"/>
            </a:endParaRPr>
          </a:p>
        </p:txBody>
      </p:sp>
      <p:sp>
        <p:nvSpPr>
          <p:cNvPr id="1049084" name="Прямоугольник 54"/>
          <p:cNvSpPr/>
          <p:nvPr/>
        </p:nvSpPr>
        <p:spPr bwMode="auto">
          <a:xfrm>
            <a:off x="6860096" y="2572033"/>
            <a:ext cx="4705101" cy="312458"/>
          </a:xfrm>
          <a:prstGeom prst="rect"/>
        </p:spPr>
        <p:txBody>
          <a:bodyPr wrap="square">
            <a:spAutoFit/>
          </a:bodyPr>
          <a:p>
            <a:pPr defTabSz="457041">
              <a:lnSpc>
                <a:spcPct val="113999"/>
              </a:lnSpc>
            </a:pPr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Номинант бизнес-премии в категории</a:t>
            </a:r>
            <a:r>
              <a:rPr sz="1400" lang="en-US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 </a:t>
            </a:r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«</a:t>
            </a:r>
            <a:r>
              <a:rPr sz="1400" lang="en-US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SAVE</a:t>
            </a:r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»  </a:t>
            </a:r>
          </a:p>
        </p:txBody>
      </p:sp>
      <p:sp>
        <p:nvSpPr>
          <p:cNvPr id="1049085" name="Заголовок 1"/>
          <p:cNvSpPr txBox="1"/>
          <p:nvPr/>
        </p:nvSpPr>
        <p:spPr bwMode="auto">
          <a:xfrm>
            <a:off x="7476383" y="1354813"/>
            <a:ext cx="2605871" cy="823004"/>
          </a:xfrm>
          <a:prstGeom prst="rect"/>
        </p:spPr>
        <p:txBody>
          <a:bodyPr anchor="ctr" bIns="22855" lIns="45713" rIns="45713" rtlCol="0" tIns="22855" vert="horz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38787">
              <a:lnSpc>
                <a:spcPct val="100000"/>
              </a:lnSpc>
              <a:spcBef>
                <a:spcPts val="0"/>
              </a:spcBef>
            </a:pPr>
            <a:r>
              <a:rPr b="1" sz="2000" lang="ru-RU">
                <a:solidFill>
                  <a:srgbClr val="C00000"/>
                </a:solidFill>
                <a:latin typeface="Akrobat"/>
                <a:ea typeface="+mn-ea"/>
                <a:cs typeface="+mn-cs"/>
              </a:rPr>
              <a:t>2024</a:t>
            </a:r>
          </a:p>
          <a:p>
            <a:pPr defTabSz="1038787">
              <a:lnSpc>
                <a:spcPct val="100000"/>
              </a:lnSpc>
              <a:spcBef>
                <a:spcPts val="0"/>
              </a:spcBef>
            </a:pPr>
            <a:r>
              <a:rPr b="1" sz="2000" lang="en-US">
                <a:solidFill>
                  <a:srgbClr val="C00000"/>
                </a:solidFill>
                <a:latin typeface="Akrobat"/>
                <a:ea typeface="+mn-ea"/>
                <a:cs typeface="+mn-cs"/>
              </a:rPr>
              <a:t>WOW PRO</a:t>
            </a:r>
            <a:endParaRPr b="1" sz="2000" lang="ru-RU">
              <a:solidFill>
                <a:srgbClr val="C00000"/>
              </a:solidFill>
              <a:latin typeface="Akrobat"/>
              <a:ea typeface="+mn-ea"/>
              <a:cs typeface="+mn-cs"/>
            </a:endParaRPr>
          </a:p>
        </p:txBody>
      </p:sp>
      <p:pic>
        <p:nvPicPr>
          <p:cNvPr id="2097190" name="Рисунок 33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6547598" y="1476421"/>
            <a:ext cx="862471" cy="862471"/>
          </a:xfrm>
          <a:prstGeom prst="rect"/>
        </p:spPr>
      </p:pic>
      <p:sp>
        <p:nvSpPr>
          <p:cNvPr id="1049086" name="Freeform 8"/>
          <p:cNvSpPr/>
          <p:nvPr/>
        </p:nvSpPr>
        <p:spPr bwMode="auto">
          <a:xfrm flipH="0" flipV="0">
            <a:off x="6323455" y="4025655"/>
            <a:ext cx="5399726" cy="2391385"/>
          </a:xfrm>
          <a:custGeom>
            <a:avLst/>
            <a:gdLst>
              <a:gd name="T0" fmla="*/ 645 w 11160"/>
              <a:gd name="T1" fmla="*/ 4 h 9236"/>
              <a:gd name="T2" fmla="*/ 540 w 11160"/>
              <a:gd name="T3" fmla="*/ 23 h 9236"/>
              <a:gd name="T4" fmla="*/ 439 w 11160"/>
              <a:gd name="T5" fmla="*/ 56 h 9236"/>
              <a:gd name="T6" fmla="*/ 345 w 11160"/>
              <a:gd name="T7" fmla="*/ 103 h 9236"/>
              <a:gd name="T8" fmla="*/ 260 w 11160"/>
              <a:gd name="T9" fmla="*/ 164 h 9236"/>
              <a:gd name="T10" fmla="*/ 185 w 11160"/>
              <a:gd name="T11" fmla="*/ 236 h 9236"/>
              <a:gd name="T12" fmla="*/ 122 w 11160"/>
              <a:gd name="T13" fmla="*/ 316 h 9236"/>
              <a:gd name="T14" fmla="*/ 70 w 11160"/>
              <a:gd name="T15" fmla="*/ 407 h 9236"/>
              <a:gd name="T16" fmla="*/ 31 w 11160"/>
              <a:gd name="T17" fmla="*/ 505 h 9236"/>
              <a:gd name="T18" fmla="*/ 7 w 11160"/>
              <a:gd name="T19" fmla="*/ 610 h 9236"/>
              <a:gd name="T20" fmla="*/ 0 w 11160"/>
              <a:gd name="T21" fmla="*/ 720 h 9236"/>
              <a:gd name="T22" fmla="*/ 3 w 11160"/>
              <a:gd name="T23" fmla="*/ 8590 h 9236"/>
              <a:gd name="T24" fmla="*/ 21 w 11160"/>
              <a:gd name="T25" fmla="*/ 8696 h 9236"/>
              <a:gd name="T26" fmla="*/ 56 w 11160"/>
              <a:gd name="T27" fmla="*/ 8796 h 9236"/>
              <a:gd name="T28" fmla="*/ 103 w 11160"/>
              <a:gd name="T29" fmla="*/ 8889 h 9236"/>
              <a:gd name="T30" fmla="*/ 164 w 11160"/>
              <a:gd name="T31" fmla="*/ 8974 h 9236"/>
              <a:gd name="T32" fmla="*/ 234 w 11160"/>
              <a:gd name="T33" fmla="*/ 9049 h 9236"/>
              <a:gd name="T34" fmla="*/ 317 w 11160"/>
              <a:gd name="T35" fmla="*/ 9112 h 9236"/>
              <a:gd name="T36" fmla="*/ 407 w 11160"/>
              <a:gd name="T37" fmla="*/ 9164 h 9236"/>
              <a:gd name="T38" fmla="*/ 505 w 11160"/>
              <a:gd name="T39" fmla="*/ 9203 h 9236"/>
              <a:gd name="T40" fmla="*/ 609 w 11160"/>
              <a:gd name="T41" fmla="*/ 9227 h 9236"/>
              <a:gd name="T42" fmla="*/ 720 w 11160"/>
              <a:gd name="T43" fmla="*/ 9236 h 9236"/>
              <a:gd name="T44" fmla="*/ 10513 w 11160"/>
              <a:gd name="T45" fmla="*/ 9232 h 9236"/>
              <a:gd name="T46" fmla="*/ 10618 w 11160"/>
              <a:gd name="T47" fmla="*/ 9213 h 9236"/>
              <a:gd name="T48" fmla="*/ 10719 w 11160"/>
              <a:gd name="T49" fmla="*/ 9178 h 9236"/>
              <a:gd name="T50" fmla="*/ 10813 w 11160"/>
              <a:gd name="T51" fmla="*/ 9131 h 9236"/>
              <a:gd name="T52" fmla="*/ 10898 w 11160"/>
              <a:gd name="T53" fmla="*/ 9071 h 9236"/>
              <a:gd name="T54" fmla="*/ 10973 w 11160"/>
              <a:gd name="T55" fmla="*/ 9000 h 9236"/>
              <a:gd name="T56" fmla="*/ 11036 w 11160"/>
              <a:gd name="T57" fmla="*/ 8918 h 9236"/>
              <a:gd name="T58" fmla="*/ 11088 w 11160"/>
              <a:gd name="T59" fmla="*/ 8827 h 9236"/>
              <a:gd name="T60" fmla="*/ 11127 w 11160"/>
              <a:gd name="T61" fmla="*/ 8729 h 9236"/>
              <a:gd name="T62" fmla="*/ 11151 w 11160"/>
              <a:gd name="T63" fmla="*/ 8626 h 9236"/>
              <a:gd name="T64" fmla="*/ 11160 w 11160"/>
              <a:gd name="T65" fmla="*/ 8516 h 9236"/>
              <a:gd name="T66" fmla="*/ 11155 w 11160"/>
              <a:gd name="T67" fmla="*/ 646 h 9236"/>
              <a:gd name="T68" fmla="*/ 11137 w 11160"/>
              <a:gd name="T69" fmla="*/ 540 h 9236"/>
              <a:gd name="T70" fmla="*/ 11102 w 11160"/>
              <a:gd name="T71" fmla="*/ 439 h 9236"/>
              <a:gd name="T72" fmla="*/ 11055 w 11160"/>
              <a:gd name="T73" fmla="*/ 347 h 9236"/>
              <a:gd name="T74" fmla="*/ 10994 w 11160"/>
              <a:gd name="T75" fmla="*/ 262 h 9236"/>
              <a:gd name="T76" fmla="*/ 10924 w 11160"/>
              <a:gd name="T77" fmla="*/ 187 h 9236"/>
              <a:gd name="T78" fmla="*/ 10841 w 11160"/>
              <a:gd name="T79" fmla="*/ 122 h 9236"/>
              <a:gd name="T80" fmla="*/ 10751 w 11160"/>
              <a:gd name="T81" fmla="*/ 70 h 9236"/>
              <a:gd name="T82" fmla="*/ 10653 w 11160"/>
              <a:gd name="T83" fmla="*/ 31 h 9236"/>
              <a:gd name="T84" fmla="*/ 10549 w 11160"/>
              <a:gd name="T85" fmla="*/ 8 h 9236"/>
              <a:gd name="T86" fmla="*/ 10440 w 11160"/>
              <a:gd name="T87" fmla="*/ 0 h 9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160" h="9236" fill="norm" stroke="1" extrusionOk="0">
                <a:moveTo>
                  <a:pt x="720" y="0"/>
                </a:moveTo>
                <a:lnTo>
                  <a:pt x="682" y="1"/>
                </a:lnTo>
                <a:lnTo>
                  <a:pt x="645" y="4"/>
                </a:lnTo>
                <a:lnTo>
                  <a:pt x="609" y="8"/>
                </a:lnTo>
                <a:lnTo>
                  <a:pt x="574" y="14"/>
                </a:lnTo>
                <a:lnTo>
                  <a:pt x="540" y="23"/>
                </a:lnTo>
                <a:lnTo>
                  <a:pt x="505" y="31"/>
                </a:lnTo>
                <a:lnTo>
                  <a:pt x="472" y="43"/>
                </a:lnTo>
                <a:lnTo>
                  <a:pt x="439" y="56"/>
                </a:lnTo>
                <a:lnTo>
                  <a:pt x="407" y="70"/>
                </a:lnTo>
                <a:lnTo>
                  <a:pt x="376" y="86"/>
                </a:lnTo>
                <a:lnTo>
                  <a:pt x="345" y="103"/>
                </a:lnTo>
                <a:lnTo>
                  <a:pt x="317" y="122"/>
                </a:lnTo>
                <a:lnTo>
                  <a:pt x="288" y="142"/>
                </a:lnTo>
                <a:lnTo>
                  <a:pt x="260" y="164"/>
                </a:lnTo>
                <a:lnTo>
                  <a:pt x="234" y="187"/>
                </a:lnTo>
                <a:lnTo>
                  <a:pt x="210" y="210"/>
                </a:lnTo>
                <a:lnTo>
                  <a:pt x="185" y="236"/>
                </a:lnTo>
                <a:lnTo>
                  <a:pt x="164" y="262"/>
                </a:lnTo>
                <a:lnTo>
                  <a:pt x="142" y="289"/>
                </a:lnTo>
                <a:lnTo>
                  <a:pt x="122" y="316"/>
                </a:lnTo>
                <a:lnTo>
                  <a:pt x="103" y="347"/>
                </a:lnTo>
                <a:lnTo>
                  <a:pt x="86" y="377"/>
                </a:lnTo>
                <a:lnTo>
                  <a:pt x="70" y="407"/>
                </a:lnTo>
                <a:lnTo>
                  <a:pt x="56" y="439"/>
                </a:lnTo>
                <a:lnTo>
                  <a:pt x="43" y="472"/>
                </a:lnTo>
                <a:lnTo>
                  <a:pt x="31" y="505"/>
                </a:lnTo>
                <a:lnTo>
                  <a:pt x="21" y="540"/>
                </a:lnTo>
                <a:lnTo>
                  <a:pt x="14" y="574"/>
                </a:lnTo>
                <a:lnTo>
                  <a:pt x="7" y="610"/>
                </a:lnTo>
                <a:lnTo>
                  <a:pt x="3" y="646"/>
                </a:lnTo>
                <a:lnTo>
                  <a:pt x="0" y="682"/>
                </a:lnTo>
                <a:lnTo>
                  <a:pt x="0" y="720"/>
                </a:lnTo>
                <a:lnTo>
                  <a:pt x="0" y="8516"/>
                </a:lnTo>
                <a:lnTo>
                  <a:pt x="0" y="8552"/>
                </a:lnTo>
                <a:lnTo>
                  <a:pt x="3" y="8590"/>
                </a:lnTo>
                <a:lnTo>
                  <a:pt x="7" y="8626"/>
                </a:lnTo>
                <a:lnTo>
                  <a:pt x="14" y="8660"/>
                </a:lnTo>
                <a:lnTo>
                  <a:pt x="21" y="8696"/>
                </a:lnTo>
                <a:lnTo>
                  <a:pt x="31" y="8729"/>
                </a:lnTo>
                <a:lnTo>
                  <a:pt x="43" y="8764"/>
                </a:lnTo>
                <a:lnTo>
                  <a:pt x="56" y="8796"/>
                </a:lnTo>
                <a:lnTo>
                  <a:pt x="70" y="8827"/>
                </a:lnTo>
                <a:lnTo>
                  <a:pt x="86" y="8859"/>
                </a:lnTo>
                <a:lnTo>
                  <a:pt x="103" y="8889"/>
                </a:lnTo>
                <a:lnTo>
                  <a:pt x="122" y="8918"/>
                </a:lnTo>
                <a:lnTo>
                  <a:pt x="142" y="8947"/>
                </a:lnTo>
                <a:lnTo>
                  <a:pt x="164" y="8974"/>
                </a:lnTo>
                <a:lnTo>
                  <a:pt x="185" y="9000"/>
                </a:lnTo>
                <a:lnTo>
                  <a:pt x="210" y="9024"/>
                </a:lnTo>
                <a:lnTo>
                  <a:pt x="234" y="9049"/>
                </a:lnTo>
                <a:lnTo>
                  <a:pt x="260" y="9071"/>
                </a:lnTo>
                <a:lnTo>
                  <a:pt x="288" y="9092"/>
                </a:lnTo>
                <a:lnTo>
                  <a:pt x="317" y="9112"/>
                </a:lnTo>
                <a:lnTo>
                  <a:pt x="345" y="9131"/>
                </a:lnTo>
                <a:lnTo>
                  <a:pt x="376" y="9148"/>
                </a:lnTo>
                <a:lnTo>
                  <a:pt x="407" y="9164"/>
                </a:lnTo>
                <a:lnTo>
                  <a:pt x="439" y="9178"/>
                </a:lnTo>
                <a:lnTo>
                  <a:pt x="472" y="9191"/>
                </a:lnTo>
                <a:lnTo>
                  <a:pt x="505" y="9203"/>
                </a:lnTo>
                <a:lnTo>
                  <a:pt x="540" y="9213"/>
                </a:lnTo>
                <a:lnTo>
                  <a:pt x="574" y="9222"/>
                </a:lnTo>
                <a:lnTo>
                  <a:pt x="609" y="9227"/>
                </a:lnTo>
                <a:lnTo>
                  <a:pt x="645" y="9232"/>
                </a:lnTo>
                <a:lnTo>
                  <a:pt x="682" y="9235"/>
                </a:lnTo>
                <a:lnTo>
                  <a:pt x="720" y="9236"/>
                </a:lnTo>
                <a:lnTo>
                  <a:pt x="10440" y="9236"/>
                </a:lnTo>
                <a:lnTo>
                  <a:pt x="10476" y="9235"/>
                </a:lnTo>
                <a:lnTo>
                  <a:pt x="10513" y="9232"/>
                </a:lnTo>
                <a:lnTo>
                  <a:pt x="10549" y="9227"/>
                </a:lnTo>
                <a:lnTo>
                  <a:pt x="10584" y="9222"/>
                </a:lnTo>
                <a:lnTo>
                  <a:pt x="10618" y="9213"/>
                </a:lnTo>
                <a:lnTo>
                  <a:pt x="10653" y="9203"/>
                </a:lnTo>
                <a:lnTo>
                  <a:pt x="10686" y="9191"/>
                </a:lnTo>
                <a:lnTo>
                  <a:pt x="10719" y="9178"/>
                </a:lnTo>
                <a:lnTo>
                  <a:pt x="10751" y="9164"/>
                </a:lnTo>
                <a:lnTo>
                  <a:pt x="10782" y="9148"/>
                </a:lnTo>
                <a:lnTo>
                  <a:pt x="10813" y="9131"/>
                </a:lnTo>
                <a:lnTo>
                  <a:pt x="10841" y="9112"/>
                </a:lnTo>
                <a:lnTo>
                  <a:pt x="10870" y="9092"/>
                </a:lnTo>
                <a:lnTo>
                  <a:pt x="10898" y="9071"/>
                </a:lnTo>
                <a:lnTo>
                  <a:pt x="10924" y="9049"/>
                </a:lnTo>
                <a:lnTo>
                  <a:pt x="10948" y="9024"/>
                </a:lnTo>
                <a:lnTo>
                  <a:pt x="10973" y="9000"/>
                </a:lnTo>
                <a:lnTo>
                  <a:pt x="10994" y="8974"/>
                </a:lnTo>
                <a:lnTo>
                  <a:pt x="11016" y="8947"/>
                </a:lnTo>
                <a:lnTo>
                  <a:pt x="11036" y="8918"/>
                </a:lnTo>
                <a:lnTo>
                  <a:pt x="11055" y="8889"/>
                </a:lnTo>
                <a:lnTo>
                  <a:pt x="11072" y="8859"/>
                </a:lnTo>
                <a:lnTo>
                  <a:pt x="11088" y="8827"/>
                </a:lnTo>
                <a:lnTo>
                  <a:pt x="11102" y="8796"/>
                </a:lnTo>
                <a:lnTo>
                  <a:pt x="11115" y="8764"/>
                </a:lnTo>
                <a:lnTo>
                  <a:pt x="11127" y="8729"/>
                </a:lnTo>
                <a:lnTo>
                  <a:pt x="11137" y="8696"/>
                </a:lnTo>
                <a:lnTo>
                  <a:pt x="11144" y="8660"/>
                </a:lnTo>
                <a:lnTo>
                  <a:pt x="11151" y="8626"/>
                </a:lnTo>
                <a:lnTo>
                  <a:pt x="11155" y="8590"/>
                </a:lnTo>
                <a:lnTo>
                  <a:pt x="11158" y="8552"/>
                </a:lnTo>
                <a:lnTo>
                  <a:pt x="11160" y="8516"/>
                </a:lnTo>
                <a:lnTo>
                  <a:pt x="11160" y="720"/>
                </a:lnTo>
                <a:lnTo>
                  <a:pt x="11158" y="682"/>
                </a:lnTo>
                <a:lnTo>
                  <a:pt x="11155" y="646"/>
                </a:lnTo>
                <a:lnTo>
                  <a:pt x="11151" y="610"/>
                </a:lnTo>
                <a:lnTo>
                  <a:pt x="11144" y="574"/>
                </a:lnTo>
                <a:lnTo>
                  <a:pt x="11137" y="540"/>
                </a:lnTo>
                <a:lnTo>
                  <a:pt x="11127" y="505"/>
                </a:lnTo>
                <a:lnTo>
                  <a:pt x="11115" y="472"/>
                </a:lnTo>
                <a:lnTo>
                  <a:pt x="11102" y="439"/>
                </a:lnTo>
                <a:lnTo>
                  <a:pt x="11088" y="407"/>
                </a:lnTo>
                <a:lnTo>
                  <a:pt x="11072" y="377"/>
                </a:lnTo>
                <a:lnTo>
                  <a:pt x="11055" y="347"/>
                </a:lnTo>
                <a:lnTo>
                  <a:pt x="11036" y="316"/>
                </a:lnTo>
                <a:lnTo>
                  <a:pt x="11016" y="289"/>
                </a:lnTo>
                <a:lnTo>
                  <a:pt x="10994" y="262"/>
                </a:lnTo>
                <a:lnTo>
                  <a:pt x="10973" y="236"/>
                </a:lnTo>
                <a:lnTo>
                  <a:pt x="10948" y="210"/>
                </a:lnTo>
                <a:lnTo>
                  <a:pt x="10924" y="187"/>
                </a:lnTo>
                <a:lnTo>
                  <a:pt x="10898" y="164"/>
                </a:lnTo>
                <a:lnTo>
                  <a:pt x="10870" y="142"/>
                </a:lnTo>
                <a:lnTo>
                  <a:pt x="10841" y="122"/>
                </a:lnTo>
                <a:lnTo>
                  <a:pt x="10813" y="103"/>
                </a:lnTo>
                <a:lnTo>
                  <a:pt x="10782" y="86"/>
                </a:lnTo>
                <a:lnTo>
                  <a:pt x="10751" y="70"/>
                </a:lnTo>
                <a:lnTo>
                  <a:pt x="10719" y="56"/>
                </a:lnTo>
                <a:lnTo>
                  <a:pt x="10686" y="43"/>
                </a:lnTo>
                <a:lnTo>
                  <a:pt x="10653" y="31"/>
                </a:lnTo>
                <a:lnTo>
                  <a:pt x="10618" y="23"/>
                </a:lnTo>
                <a:lnTo>
                  <a:pt x="10584" y="14"/>
                </a:lnTo>
                <a:lnTo>
                  <a:pt x="10549" y="8"/>
                </a:lnTo>
                <a:lnTo>
                  <a:pt x="10513" y="4"/>
                </a:lnTo>
                <a:lnTo>
                  <a:pt x="10476" y="1"/>
                </a:lnTo>
                <a:lnTo>
                  <a:pt x="10440" y="0"/>
                </a:lnTo>
                <a:lnTo>
                  <a:pt x="720" y="0"/>
                </a:lnTo>
                <a:close/>
              </a:path>
            </a:pathLst>
          </a:custGeom>
          <a:solidFill>
            <a:srgbClr val="EBECF0"/>
          </a:solidFill>
          <a:ln>
            <a:noFill/>
          </a:ln>
          <a:effectLst>
            <a:outerShdw algn="tl" blurRad="88900" dir="2700000" dist="762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7200" lang="ru-RU">
              <a:solidFill>
                <a:srgbClr val="52606B"/>
              </a:solidFill>
              <a:latin typeface="Calibri"/>
            </a:endParaRPr>
          </a:p>
        </p:txBody>
      </p:sp>
      <p:sp>
        <p:nvSpPr>
          <p:cNvPr id="1049087" name="Прямоугольник 29"/>
          <p:cNvSpPr/>
          <p:nvPr/>
        </p:nvSpPr>
        <p:spPr bwMode="auto">
          <a:xfrm>
            <a:off x="7497597" y="4147131"/>
            <a:ext cx="2739767" cy="757643"/>
          </a:xfrm>
          <a:prstGeom prst="rect"/>
        </p:spPr>
        <p:txBody>
          <a:bodyPr wrap="square">
            <a:spAutoFit/>
          </a:bodyPr>
          <a:p>
            <a:pPr defTabSz="1038787">
              <a:lnSpc>
                <a:spcPct val="113999"/>
              </a:lnSpc>
            </a:pPr>
            <a:r>
              <a:rPr b="1" sz="2000" lang="ru-RU">
                <a:solidFill>
                  <a:srgbClr val="C00000"/>
                </a:solidFill>
                <a:latin typeface="Akrobat"/>
              </a:rPr>
              <a:t>2022 </a:t>
            </a:r>
          </a:p>
          <a:p>
            <a:pPr defTabSz="1038787">
              <a:lnSpc>
                <a:spcPct val="113999"/>
              </a:lnSpc>
            </a:pPr>
            <a:r>
              <a:rPr b="1" sz="2000" lang="ru-RU">
                <a:solidFill>
                  <a:srgbClr val="C00000"/>
                </a:solidFill>
                <a:latin typeface="Akrobat"/>
              </a:rPr>
              <a:t>ЛУЧШИЙ </a:t>
            </a:r>
            <a:r>
              <a:rPr b="1" sz="2000" lang="en-US">
                <a:solidFill>
                  <a:srgbClr val="C00000"/>
                </a:solidFill>
                <a:latin typeface="Akrobat"/>
              </a:rPr>
              <a:t>ESG</a:t>
            </a:r>
            <a:r>
              <a:rPr b="1" sz="2000" lang="ru-RU">
                <a:solidFill>
                  <a:srgbClr val="C00000"/>
                </a:solidFill>
                <a:latin typeface="Akrobat"/>
              </a:rPr>
              <a:t>-ПРОЕКТ </a:t>
            </a:r>
          </a:p>
        </p:txBody>
      </p:sp>
      <p:pic>
        <p:nvPicPr>
          <p:cNvPr id="2097191" name="Picture 2" descr="Ежегодная Программа и Форум «Развитие регионов. Лучшее для России»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/>
          <a:srcRect l="0" t="7155" r="-1186" b="4876"/>
          <a:stretch>
            <a:fillRect/>
          </a:stretch>
        </p:blipFill>
        <p:spPr bwMode="auto">
          <a:xfrm>
            <a:off x="6563077" y="4147131"/>
            <a:ext cx="803123" cy="856738"/>
          </a:xfrm>
          <a:prstGeom prst="rect"/>
          <a:noFill/>
        </p:spPr>
      </p:pic>
      <p:sp>
        <p:nvSpPr>
          <p:cNvPr id="1049088" name="Прямоугольник 31"/>
          <p:cNvSpPr/>
          <p:nvPr/>
        </p:nvSpPr>
        <p:spPr bwMode="auto">
          <a:xfrm>
            <a:off x="6860095" y="5234721"/>
            <a:ext cx="3597460" cy="558038"/>
          </a:xfrm>
          <a:prstGeom prst="rect"/>
        </p:spPr>
        <p:txBody>
          <a:bodyPr wrap="none">
            <a:spAutoFit/>
          </a:bodyPr>
          <a:p>
            <a:pPr defTabSz="1038787">
              <a:lnSpc>
                <a:spcPct val="113999"/>
              </a:lnSpc>
            </a:pPr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В категории «Медицина и здравоохранение»</a:t>
            </a:r>
          </a:p>
          <a:p>
            <a:pPr defTabSz="1038787">
              <a:lnSpc>
                <a:spcPct val="113999"/>
              </a:lnSpc>
            </a:pPr>
            <a:r>
              <a:rPr sz="14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Премия: «Лучшее для России. Развитие регионов»</a:t>
            </a:r>
          </a:p>
        </p:txBody>
      </p:sp>
      <p:sp>
        <p:nvSpPr>
          <p:cNvPr id="1049089" name="Freeform 5"/>
          <p:cNvSpPr>
            <a:spLocks noEditPoints="1"/>
          </p:cNvSpPr>
          <p:nvPr/>
        </p:nvSpPr>
        <p:spPr bwMode="auto">
          <a:xfrm>
            <a:off x="218576" y="215667"/>
            <a:ext cx="450833" cy="450033"/>
          </a:xfrm>
          <a:custGeom>
            <a:avLst/>
            <a:gdLst>
              <a:gd name="T0" fmla="*/ 151 w 280"/>
              <a:gd name="T1" fmla="*/ 192 h 280"/>
              <a:gd name="T2" fmla="*/ 170 w 280"/>
              <a:gd name="T3" fmla="*/ 136 h 280"/>
              <a:gd name="T4" fmla="*/ 151 w 280"/>
              <a:gd name="T5" fmla="*/ 88 h 280"/>
              <a:gd name="T6" fmla="*/ 125 w 280"/>
              <a:gd name="T7" fmla="*/ 74 h 280"/>
              <a:gd name="T8" fmla="*/ 98 w 280"/>
              <a:gd name="T9" fmla="*/ 90 h 280"/>
              <a:gd name="T10" fmla="*/ 87 w 280"/>
              <a:gd name="T11" fmla="*/ 139 h 280"/>
              <a:gd name="T12" fmla="*/ 97 w 280"/>
              <a:gd name="T13" fmla="*/ 191 h 280"/>
              <a:gd name="T14" fmla="*/ 125 w 280"/>
              <a:gd name="T15" fmla="*/ 207 h 280"/>
              <a:gd name="T16" fmla="*/ 151 w 280"/>
              <a:gd name="T17" fmla="*/ 192 h 280"/>
              <a:gd name="T18" fmla="*/ 248 w 280"/>
              <a:gd name="T19" fmla="*/ 183 h 280"/>
              <a:gd name="T20" fmla="*/ 242 w 280"/>
              <a:gd name="T21" fmla="*/ 214 h 280"/>
              <a:gd name="T22" fmla="*/ 219 w 280"/>
              <a:gd name="T23" fmla="*/ 227 h 280"/>
              <a:gd name="T24" fmla="*/ 195 w 280"/>
              <a:gd name="T25" fmla="*/ 215 h 280"/>
              <a:gd name="T26" fmla="*/ 185 w 280"/>
              <a:gd name="T27" fmla="*/ 193 h 280"/>
              <a:gd name="T28" fmla="*/ 162 w 280"/>
              <a:gd name="T29" fmla="*/ 216 h 280"/>
              <a:gd name="T30" fmla="*/ 121 w 280"/>
              <a:gd name="T31" fmla="*/ 229 h 280"/>
              <a:gd name="T32" fmla="*/ 61 w 280"/>
              <a:gd name="T33" fmla="*/ 204 h 280"/>
              <a:gd name="T34" fmla="*/ 38 w 280"/>
              <a:gd name="T35" fmla="*/ 139 h 280"/>
              <a:gd name="T36" fmla="*/ 62 w 280"/>
              <a:gd name="T37" fmla="*/ 76 h 280"/>
              <a:gd name="T38" fmla="*/ 120 w 280"/>
              <a:gd name="T39" fmla="*/ 51 h 280"/>
              <a:gd name="T40" fmla="*/ 162 w 280"/>
              <a:gd name="T41" fmla="*/ 67 h 280"/>
              <a:gd name="T42" fmla="*/ 179 w 280"/>
              <a:gd name="T43" fmla="*/ 91 h 280"/>
              <a:gd name="T44" fmla="*/ 180 w 280"/>
              <a:gd name="T45" fmla="*/ 92 h 280"/>
              <a:gd name="T46" fmla="*/ 188 w 280"/>
              <a:gd name="T47" fmla="*/ 54 h 280"/>
              <a:gd name="T48" fmla="*/ 234 w 280"/>
              <a:gd name="T49" fmla="*/ 54 h 280"/>
              <a:gd name="T50" fmla="*/ 202 w 280"/>
              <a:gd name="T51" fmla="*/ 166 h 280"/>
              <a:gd name="T52" fmla="*/ 210 w 280"/>
              <a:gd name="T53" fmla="*/ 181 h 280"/>
              <a:gd name="T54" fmla="*/ 220 w 280"/>
              <a:gd name="T55" fmla="*/ 186 h 280"/>
              <a:gd name="T56" fmla="*/ 228 w 280"/>
              <a:gd name="T57" fmla="*/ 176 h 280"/>
              <a:gd name="T58" fmla="*/ 228 w 280"/>
              <a:gd name="T59" fmla="*/ 175 h 280"/>
              <a:gd name="T60" fmla="*/ 248 w 280"/>
              <a:gd name="T61" fmla="*/ 175 h 280"/>
              <a:gd name="T62" fmla="*/ 248 w 280"/>
              <a:gd name="T63" fmla="*/ 183 h 280"/>
              <a:gd name="T64" fmla="*/ 280 w 280"/>
              <a:gd name="T65" fmla="*/ 197 h 280"/>
              <a:gd name="T66" fmla="*/ 280 w 280"/>
              <a:gd name="T67" fmla="*/ 83 h 280"/>
              <a:gd name="T68" fmla="*/ 197 w 280"/>
              <a:gd name="T69" fmla="*/ 0 h 280"/>
              <a:gd name="T70" fmla="*/ 83 w 280"/>
              <a:gd name="T71" fmla="*/ 0 h 280"/>
              <a:gd name="T72" fmla="*/ 0 w 280"/>
              <a:gd name="T73" fmla="*/ 83 h 280"/>
              <a:gd name="T74" fmla="*/ 0 w 280"/>
              <a:gd name="T75" fmla="*/ 197 h 280"/>
              <a:gd name="T76" fmla="*/ 83 w 280"/>
              <a:gd name="T77" fmla="*/ 280 h 280"/>
              <a:gd name="T78" fmla="*/ 197 w 280"/>
              <a:gd name="T79" fmla="*/ 280 h 280"/>
              <a:gd name="T80" fmla="*/ 280 w 280"/>
              <a:gd name="T81" fmla="*/ 197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0" h="280" fill="norm" stroke="1" extrusionOk="0">
                <a:moveTo>
                  <a:pt x="151" y="192"/>
                </a:moveTo>
                <a:cubicBezTo>
                  <a:pt x="158" y="182"/>
                  <a:pt x="164" y="164"/>
                  <a:pt x="170" y="136"/>
                </a:cubicBezTo>
                <a:cubicBezTo>
                  <a:pt x="165" y="114"/>
                  <a:pt x="159" y="98"/>
                  <a:pt x="151" y="88"/>
                </a:cubicBezTo>
                <a:cubicBezTo>
                  <a:pt x="144" y="78"/>
                  <a:pt x="136" y="74"/>
                  <a:pt x="125" y="74"/>
                </a:cubicBezTo>
                <a:cubicBezTo>
                  <a:pt x="114" y="74"/>
                  <a:pt x="105" y="79"/>
                  <a:pt x="98" y="90"/>
                </a:cubicBezTo>
                <a:cubicBezTo>
                  <a:pt x="91" y="102"/>
                  <a:pt x="87" y="119"/>
                  <a:pt x="87" y="139"/>
                </a:cubicBezTo>
                <a:cubicBezTo>
                  <a:pt x="87" y="162"/>
                  <a:pt x="90" y="179"/>
                  <a:pt x="97" y="191"/>
                </a:cubicBezTo>
                <a:cubicBezTo>
                  <a:pt x="104" y="202"/>
                  <a:pt x="113" y="207"/>
                  <a:pt x="125" y="207"/>
                </a:cubicBezTo>
                <a:cubicBezTo>
                  <a:pt x="135" y="207"/>
                  <a:pt x="144" y="202"/>
                  <a:pt x="151" y="192"/>
                </a:cubicBezTo>
                <a:moveTo>
                  <a:pt x="248" y="183"/>
                </a:moveTo>
                <a:cubicBezTo>
                  <a:pt x="248" y="198"/>
                  <a:pt x="247" y="207"/>
                  <a:pt x="242" y="214"/>
                </a:cubicBezTo>
                <a:cubicBezTo>
                  <a:pt x="238" y="222"/>
                  <a:pt x="229" y="227"/>
                  <a:pt x="219" y="227"/>
                </a:cubicBezTo>
                <a:cubicBezTo>
                  <a:pt x="210" y="227"/>
                  <a:pt x="201" y="223"/>
                  <a:pt x="195" y="215"/>
                </a:cubicBezTo>
                <a:cubicBezTo>
                  <a:pt x="191" y="210"/>
                  <a:pt x="188" y="203"/>
                  <a:pt x="185" y="193"/>
                </a:cubicBezTo>
                <a:cubicBezTo>
                  <a:pt x="178" y="203"/>
                  <a:pt x="170" y="211"/>
                  <a:pt x="162" y="216"/>
                </a:cubicBezTo>
                <a:cubicBezTo>
                  <a:pt x="149" y="225"/>
                  <a:pt x="135" y="229"/>
                  <a:pt x="121" y="229"/>
                </a:cubicBezTo>
                <a:cubicBezTo>
                  <a:pt x="96" y="229"/>
                  <a:pt x="77" y="221"/>
                  <a:pt x="61" y="204"/>
                </a:cubicBezTo>
                <a:cubicBezTo>
                  <a:pt x="46" y="187"/>
                  <a:pt x="38" y="165"/>
                  <a:pt x="38" y="139"/>
                </a:cubicBezTo>
                <a:cubicBezTo>
                  <a:pt x="38" y="115"/>
                  <a:pt x="46" y="93"/>
                  <a:pt x="62" y="76"/>
                </a:cubicBezTo>
                <a:cubicBezTo>
                  <a:pt x="77" y="59"/>
                  <a:pt x="97" y="51"/>
                  <a:pt x="120" y="51"/>
                </a:cubicBezTo>
                <a:cubicBezTo>
                  <a:pt x="137" y="51"/>
                  <a:pt x="151" y="56"/>
                  <a:pt x="162" y="67"/>
                </a:cubicBezTo>
                <a:cubicBezTo>
                  <a:pt x="169" y="74"/>
                  <a:pt x="175" y="83"/>
                  <a:pt x="179" y="91"/>
                </a:cubicBezTo>
                <a:cubicBezTo>
                  <a:pt x="180" y="92"/>
                  <a:pt x="180" y="92"/>
                  <a:pt x="180" y="92"/>
                </a:cubicBezTo>
                <a:cubicBezTo>
                  <a:pt x="184" y="74"/>
                  <a:pt x="188" y="54"/>
                  <a:pt x="188" y="54"/>
                </a:cubicBezTo>
                <a:cubicBezTo>
                  <a:pt x="234" y="54"/>
                  <a:pt x="234" y="54"/>
                  <a:pt x="234" y="54"/>
                </a:cubicBezTo>
                <a:cubicBezTo>
                  <a:pt x="234" y="54"/>
                  <a:pt x="210" y="139"/>
                  <a:pt x="202" y="166"/>
                </a:cubicBezTo>
                <a:cubicBezTo>
                  <a:pt x="205" y="174"/>
                  <a:pt x="207" y="178"/>
                  <a:pt x="210" y="181"/>
                </a:cubicBezTo>
                <a:cubicBezTo>
                  <a:pt x="213" y="184"/>
                  <a:pt x="216" y="186"/>
                  <a:pt x="220" y="186"/>
                </a:cubicBezTo>
                <a:cubicBezTo>
                  <a:pt x="225" y="186"/>
                  <a:pt x="228" y="181"/>
                  <a:pt x="228" y="176"/>
                </a:cubicBezTo>
                <a:cubicBezTo>
                  <a:pt x="228" y="175"/>
                  <a:pt x="228" y="175"/>
                  <a:pt x="228" y="175"/>
                </a:cubicBezTo>
                <a:cubicBezTo>
                  <a:pt x="248" y="175"/>
                  <a:pt x="248" y="175"/>
                  <a:pt x="248" y="175"/>
                </a:cubicBezTo>
                <a:lnTo>
                  <a:pt x="248" y="183"/>
                </a:lnTo>
                <a:close/>
                <a:moveTo>
                  <a:pt x="280" y="197"/>
                </a:moveTo>
                <a:cubicBezTo>
                  <a:pt x="280" y="83"/>
                  <a:pt x="280" y="83"/>
                  <a:pt x="280" y="83"/>
                </a:cubicBezTo>
                <a:cubicBezTo>
                  <a:pt x="280" y="38"/>
                  <a:pt x="243" y="0"/>
                  <a:pt x="197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37" y="0"/>
                  <a:pt x="0" y="38"/>
                  <a:pt x="0" y="83"/>
                </a:cubicBezTo>
                <a:cubicBezTo>
                  <a:pt x="0" y="197"/>
                  <a:pt x="0" y="197"/>
                  <a:pt x="0" y="197"/>
                </a:cubicBezTo>
                <a:cubicBezTo>
                  <a:pt x="0" y="243"/>
                  <a:pt x="37" y="280"/>
                  <a:pt x="83" y="280"/>
                </a:cubicBezTo>
                <a:cubicBezTo>
                  <a:pt x="197" y="280"/>
                  <a:pt x="197" y="280"/>
                  <a:pt x="197" y="280"/>
                </a:cubicBezTo>
                <a:cubicBezTo>
                  <a:pt x="243" y="280"/>
                  <a:pt x="280" y="243"/>
                  <a:pt x="280" y="197"/>
                </a:cubicBezTo>
              </a:path>
            </a:pathLst>
          </a:custGeom>
          <a:solidFill>
            <a:srgbClr val="D60224"/>
          </a:solidFill>
          <a:ln>
            <a:noFill/>
          </a:ln>
        </p:spPr>
        <p:txBody>
          <a:bodyPr anchor="t" anchorCtr="0" bIns="22859" compatLnSpc="1" lIns="45718" numCol="1" rIns="45718" tIns="22859" vert="horz" wrap="square">
            <a:prstTxWarp prst="textNoShape"/>
          </a:bodyPr>
          <a:p>
            <a:endParaRPr sz="900" lang="ru-RU"/>
          </a:p>
        </p:txBody>
      </p:sp>
      <p:sp>
        <p:nvSpPr>
          <p:cNvPr id="1049090" name="Прямоугольник 32"/>
          <p:cNvSpPr/>
          <p:nvPr/>
        </p:nvSpPr>
        <p:spPr bwMode="auto">
          <a:xfrm>
            <a:off x="11886907" y="174"/>
            <a:ext cx="304785" cy="280860"/>
          </a:xfrm>
          <a:prstGeom prst="rect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fld id="{3735C2FC-CEFA-4028-A6A4-6C8E5F34DDD8}" type="slidenum">
              <a:rPr sz="900" lang="en-US"/>
              <a:t>17</a:t>
            </a:fld>
            <a:endParaRPr sz="900"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6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098" name="Скругленный прямоугольник 8"/>
          <p:cNvSpPr/>
          <p:nvPr/>
        </p:nvSpPr>
        <p:spPr bwMode="auto">
          <a:xfrm>
            <a:off x="292100" y="365126"/>
            <a:ext cx="11531599" cy="6172674"/>
          </a:xfrm>
          <a:prstGeom prst="roundRect">
            <a:avLst>
              <a:gd name="adj" fmla="val 6882"/>
            </a:avLst>
          </a:prstGeom>
          <a:solidFill>
            <a:srgbClr val="CD0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099" name="Скругленный прямоугольник 9"/>
          <p:cNvSpPr/>
          <p:nvPr/>
        </p:nvSpPr>
        <p:spPr bwMode="auto">
          <a:xfrm>
            <a:off x="444501" y="516628"/>
            <a:ext cx="11163299" cy="5831720"/>
          </a:xfrm>
          <a:prstGeom prst="roundRect">
            <a:avLst>
              <a:gd name="adj" fmla="val 68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pic>
        <p:nvPicPr>
          <p:cNvPr id="2097194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2141514" y="805590"/>
            <a:ext cx="9986411" cy="6027654"/>
          </a:xfrm>
          <a:prstGeom prst="rect"/>
        </p:spPr>
      </p:pic>
      <p:sp>
        <p:nvSpPr>
          <p:cNvPr id="1049100" name="Google Shape;2027;p36"/>
          <p:cNvSpPr/>
          <p:nvPr/>
        </p:nvSpPr>
        <p:spPr bwMode="auto">
          <a:xfrm flipH="0" flipV="0">
            <a:off x="8905285" y="737173"/>
            <a:ext cx="2763855" cy="1298286"/>
          </a:xfrm>
          <a:prstGeom prst="parallelogram">
            <a:avLst>
              <a:gd name="adj" fmla="val 26205"/>
            </a:avLst>
          </a:prstGeom>
          <a:gradFill>
            <a:gsLst>
              <a:gs pos="0">
                <a:srgbClr val="FFFFFF"/>
              </a:gs>
              <a:gs pos="73000">
                <a:srgbClr val="F3F3F3"/>
              </a:gs>
              <a:gs pos="100000">
                <a:srgbClr val="E7E7E7">
                  <a:alpha val="3529"/>
                </a:srgbClr>
              </a:gs>
            </a:gsLst>
            <a:lin ang="2700006" scaled="0"/>
          </a:gradFill>
          <a:ln>
            <a:noFill/>
          </a:ln>
        </p:spPr>
        <p:txBody>
          <a:bodyPr anchor="ctr" anchorCtr="0" bIns="91423" lIns="91423" rIns="91423" spcFirstLastPara="1" tIns="91423" wrap="square">
            <a:noAutofit/>
          </a:bodyPr>
          <a:p>
            <a:pPr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r>
              <a:rPr b="1" cap="none" sz="1800" i="0" lang="ru-RU" spc="0" strike="noStrike" u="none">
                <a:ln>
                  <a:noFill/>
                </a:ln>
                <a:solidFill>
                  <a:srgbClr val="000000"/>
                </a:solidFill>
                <a:latin typeface="Akrobat"/>
                <a:cs typeface="Arial"/>
              </a:rPr>
              <a:t>Блок ДМС Калининградского филиала в лицах</a:t>
            </a:r>
            <a:endParaRPr sz="2000"/>
          </a:p>
          <a:p>
            <a:pPr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</a:pPr>
            <a:r>
              <a:rPr b="0" cap="none" sz="1400" i="0" lang="ru-RU" spc="0" strike="noStrike" u="none">
                <a:ln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b="0" cap="none" sz="1400" i="0" spc="0" strike="noStrike" u="none">
              <a:ln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49101" name="Прямоугольник 6"/>
          <p:cNvSpPr/>
          <p:nvPr/>
        </p:nvSpPr>
        <p:spPr bwMode="auto">
          <a:xfrm>
            <a:off x="8349885" y="5439027"/>
            <a:ext cx="2620434" cy="830997"/>
          </a:xfrm>
          <a:prstGeom prst="rect"/>
        </p:spPr>
        <p:txBody>
          <a:bodyPr wrap="square">
            <a:spAutoFit/>
          </a:bodyPr>
          <a:p>
            <a:r>
              <a:rPr b="1" sz="2400" lang="ru-RU">
                <a:latin typeface="Akrobat"/>
              </a:rPr>
              <a:t>Мы делаем страхование лучше</a:t>
            </a:r>
            <a:r>
              <a:rPr b="1" sz="2400" lang="en-US">
                <a:latin typeface="Akrobat"/>
              </a:rPr>
              <a:t> </a:t>
            </a:r>
            <a:endParaRPr sz="2400" lang="en-US">
              <a:latin typeface="Akrobat"/>
            </a:endParaRPr>
          </a:p>
        </p:txBody>
      </p:sp>
      <p:pic>
        <p:nvPicPr>
          <p:cNvPr id="2097195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 bwMode="auto">
          <a:xfrm>
            <a:off x="5221087" y="738769"/>
            <a:ext cx="1401919" cy="1401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097196" name="Рисунок 1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rcRect l="0" t="24999" r="0" b="819"/>
          <a:stretch>
            <a:fillRect/>
          </a:stretch>
        </p:blipFill>
        <p:spPr bwMode="auto">
          <a:xfrm>
            <a:off x="5113375" y="4597582"/>
            <a:ext cx="1423866" cy="1424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097197" name="Рисунок 14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 bwMode="auto">
          <a:xfrm>
            <a:off x="2966725" y="703348"/>
            <a:ext cx="1437564" cy="145239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097198" name="Рисунок 16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rcRect l="0" t="29288" r="0" b="22592"/>
          <a:stretch>
            <a:fillRect/>
          </a:stretch>
        </p:blipFill>
        <p:spPr bwMode="auto">
          <a:xfrm>
            <a:off x="7439803" y="737174"/>
            <a:ext cx="1474731" cy="1470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097199" name="Рисунок 17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rcRect l="17223" t="0" r="12962" b="0"/>
          <a:stretch>
            <a:fillRect/>
          </a:stretch>
        </p:blipFill>
        <p:spPr bwMode="auto">
          <a:xfrm rot="5400000">
            <a:off x="963457" y="4496265"/>
            <a:ext cx="1500426" cy="1611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097200" name="Рисунок 18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rcRect l="0" t="29815" r="0" b="22037"/>
          <a:stretch>
            <a:fillRect/>
          </a:stretch>
        </p:blipFill>
        <p:spPr bwMode="auto">
          <a:xfrm>
            <a:off x="3016519" y="4551984"/>
            <a:ext cx="1537141" cy="1500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097201" name="Рисунок 19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rcRect l="0" t="0" r="0" b="38518"/>
          <a:stretch>
            <a:fillRect/>
          </a:stretch>
        </p:blipFill>
        <p:spPr bwMode="auto">
          <a:xfrm>
            <a:off x="6096000" y="2674533"/>
            <a:ext cx="1410012" cy="1469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097202" name="Рисунок 22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 bwMode="auto">
          <a:xfrm>
            <a:off x="8150469" y="2677497"/>
            <a:ext cx="1509633" cy="1479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sp>
        <p:nvSpPr>
          <p:cNvPr id="1049102" name="Прямоугольник 20"/>
          <p:cNvSpPr/>
          <p:nvPr/>
        </p:nvSpPr>
        <p:spPr bwMode="auto">
          <a:xfrm flipH="0" flipV="0">
            <a:off x="1854829" y="2155744"/>
            <a:ext cx="2977402" cy="548999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Евгения Нагорнова </a:t>
            </a:r>
            <a:endParaRPr sz="1500" lang="ru-RU">
              <a:latin typeface="Akrobat"/>
            </a:endParaRPr>
          </a:p>
          <a:p>
            <a:r>
              <a:rPr sz="1500" lang="ru-RU">
                <a:latin typeface="Akrobat"/>
              </a:rPr>
              <a:t>Зам. директора</a:t>
            </a:r>
          </a:p>
        </p:txBody>
      </p:sp>
      <p:sp>
        <p:nvSpPr>
          <p:cNvPr id="1049103" name="Прямоугольник 21"/>
          <p:cNvSpPr/>
          <p:nvPr/>
        </p:nvSpPr>
        <p:spPr bwMode="auto">
          <a:xfrm>
            <a:off x="4703884" y="2155744"/>
            <a:ext cx="2853573" cy="548999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Елена Архипова </a:t>
            </a:r>
            <a:endParaRPr sz="1500" lang="ru-RU">
              <a:latin typeface="Akrobat"/>
            </a:endParaRPr>
          </a:p>
          <a:p>
            <a:r>
              <a:rPr sz="1500" lang="ru-RU">
                <a:latin typeface="Akrobat"/>
              </a:rPr>
              <a:t> рук. направления</a:t>
            </a:r>
          </a:p>
        </p:txBody>
      </p:sp>
      <p:sp>
        <p:nvSpPr>
          <p:cNvPr id="1049104" name="Прямоугольник 23"/>
          <p:cNvSpPr/>
          <p:nvPr/>
        </p:nvSpPr>
        <p:spPr bwMode="auto">
          <a:xfrm>
            <a:off x="7464668" y="2208099"/>
            <a:ext cx="2789982" cy="548999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Алена Сушко </a:t>
            </a:r>
            <a:endParaRPr sz="1500" lang="ru-RU">
              <a:latin typeface="Akrobat"/>
            </a:endParaRPr>
          </a:p>
          <a:p>
            <a:r>
              <a:rPr sz="1500" lang="ru-RU">
                <a:latin typeface="Akrobat"/>
              </a:rPr>
              <a:t> рук. направления</a:t>
            </a:r>
          </a:p>
        </p:txBody>
      </p:sp>
      <p:sp>
        <p:nvSpPr>
          <p:cNvPr id="1049105" name="Прямоугольник 24"/>
          <p:cNvSpPr/>
          <p:nvPr/>
        </p:nvSpPr>
        <p:spPr bwMode="auto">
          <a:xfrm flipH="0" flipV="0">
            <a:off x="444501" y="2838089"/>
            <a:ext cx="1641188" cy="518519"/>
          </a:xfrm>
          <a:prstGeom prst="rect"/>
        </p:spPr>
        <p:txBody>
          <a:bodyPr wrap="square">
            <a:spAutoFit/>
          </a:bodyPr>
          <a:p>
            <a:r>
              <a:rPr sz="1400" lang="ru-RU">
                <a:latin typeface="Akrobat"/>
              </a:rPr>
              <a:t>Мед</a:t>
            </a:r>
            <a:endParaRPr sz="1400"/>
          </a:p>
          <a:p>
            <a:r>
              <a:rPr sz="1400" lang="ru-RU">
                <a:latin typeface="Akrobat"/>
              </a:rPr>
              <a:t>Сопровождение</a:t>
            </a:r>
          </a:p>
        </p:txBody>
      </p:sp>
      <p:sp>
        <p:nvSpPr>
          <p:cNvPr id="1049106" name="Прямоугольник 25"/>
          <p:cNvSpPr/>
          <p:nvPr/>
        </p:nvSpPr>
        <p:spPr bwMode="auto">
          <a:xfrm>
            <a:off x="1798126" y="4144225"/>
            <a:ext cx="1611864" cy="323165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Максим Максимов</a:t>
            </a:r>
          </a:p>
        </p:txBody>
      </p:sp>
      <p:sp>
        <p:nvSpPr>
          <p:cNvPr id="1049107" name="Прямоугольник 26"/>
          <p:cNvSpPr/>
          <p:nvPr/>
        </p:nvSpPr>
        <p:spPr bwMode="auto">
          <a:xfrm>
            <a:off x="907738" y="6009153"/>
            <a:ext cx="1769246" cy="323165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Вера Тасоева </a:t>
            </a:r>
          </a:p>
        </p:txBody>
      </p:sp>
      <p:sp>
        <p:nvSpPr>
          <p:cNvPr id="1049108" name="Прямоугольник 27"/>
          <p:cNvSpPr/>
          <p:nvPr/>
        </p:nvSpPr>
        <p:spPr bwMode="auto">
          <a:xfrm>
            <a:off x="6017173" y="4194367"/>
            <a:ext cx="1809242" cy="323165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Арина Алексеенкова</a:t>
            </a:r>
          </a:p>
        </p:txBody>
      </p:sp>
      <p:sp>
        <p:nvSpPr>
          <p:cNvPr id="1049109" name="Прямоугольник 28"/>
          <p:cNvSpPr/>
          <p:nvPr/>
        </p:nvSpPr>
        <p:spPr bwMode="auto">
          <a:xfrm>
            <a:off x="8177169" y="4195099"/>
            <a:ext cx="1809242" cy="323165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Роман Скумин</a:t>
            </a:r>
          </a:p>
        </p:txBody>
      </p:sp>
      <p:sp>
        <p:nvSpPr>
          <p:cNvPr id="1049110" name="Прямоугольник 32"/>
          <p:cNvSpPr/>
          <p:nvPr/>
        </p:nvSpPr>
        <p:spPr bwMode="auto">
          <a:xfrm>
            <a:off x="4025028" y="4161044"/>
            <a:ext cx="1537141" cy="323165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Анна </a:t>
            </a:r>
            <a:r>
              <a:rPr sz="1500" lang="ru-RU">
                <a:latin typeface="Akrobat"/>
              </a:rPr>
              <a:t>Видишева</a:t>
            </a:r>
            <a:endParaRPr sz="1500" lang="ru-RU">
              <a:latin typeface="Akrobat"/>
            </a:endParaRPr>
          </a:p>
        </p:txBody>
      </p:sp>
      <p:sp>
        <p:nvSpPr>
          <p:cNvPr id="1049111" name="Прямоугольник 33"/>
          <p:cNvSpPr/>
          <p:nvPr/>
        </p:nvSpPr>
        <p:spPr bwMode="auto">
          <a:xfrm>
            <a:off x="2944901" y="5999920"/>
            <a:ext cx="1817716" cy="323165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Татьяна Хрусталева </a:t>
            </a:r>
          </a:p>
        </p:txBody>
      </p:sp>
      <p:sp>
        <p:nvSpPr>
          <p:cNvPr id="1049112" name="Прямоугольник 34"/>
          <p:cNvSpPr/>
          <p:nvPr/>
        </p:nvSpPr>
        <p:spPr bwMode="auto">
          <a:xfrm>
            <a:off x="5034400" y="5990769"/>
            <a:ext cx="1913649" cy="323165"/>
          </a:xfrm>
          <a:prstGeom prst="rect"/>
        </p:spPr>
        <p:txBody>
          <a:bodyPr wrap="square">
            <a:spAutoFit/>
          </a:bodyPr>
          <a:p>
            <a:r>
              <a:rPr sz="1500" lang="ru-RU">
                <a:latin typeface="Akrobat"/>
              </a:rPr>
              <a:t>Людмила Косухина </a:t>
            </a:r>
          </a:p>
        </p:txBody>
      </p:sp>
      <p:pic>
        <p:nvPicPr>
          <p:cNvPr id="2097203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10"/>
          <a:stretch>
            <a:fillRect/>
          </a:stretch>
        </p:blipFill>
        <p:spPr bwMode="auto">
          <a:xfrm>
            <a:off x="1849241" y="2658264"/>
            <a:ext cx="1509633" cy="1501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2097204" name="Рисунок 29"/>
          <p:cNvPicPr>
            <a:picLocks noChangeAspect="1"/>
          </p:cNvPicPr>
          <p:nvPr/>
        </p:nvPicPr>
        <p:blipFill>
          <a:blip xmlns:r="http://schemas.openxmlformats.org/officeDocument/2006/relationships" r:embed="rId11"/>
          <a:stretch>
            <a:fillRect/>
          </a:stretch>
        </p:blipFill>
        <p:spPr bwMode="auto">
          <a:xfrm>
            <a:off x="3967326" y="2658264"/>
            <a:ext cx="1442443" cy="1500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63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4" name="Группа 33"/>
          <p:cNvGrpSpPr/>
          <p:nvPr/>
        </p:nvGrpSpPr>
        <p:grpSpPr bwMode="auto">
          <a:xfrm>
            <a:off x="313909" y="994030"/>
            <a:ext cx="5219103" cy="5171380"/>
            <a:chOff x="0" y="0"/>
            <a:chExt cx="5651388" cy="5600911"/>
          </a:xfrm>
        </p:grpSpPr>
        <p:graphicFrame>
          <p:nvGraphicFramePr>
            <p:cNvPr id="4194304" name="Диаграмма 35"/>
            <p:cNvGraphicFramePr>
              <a:graphicFrameLocks/>
            </p:cNvGraphicFramePr>
            <p:nvPr/>
          </p:nvGraphicFramePr>
          <p:xfrm>
            <a:off x="0" y="0"/>
            <a:ext cx="5572164" cy="56009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1049116" name="Rectangle 80"/>
            <p:cNvSpPr>
              <a:spLocks noChangeArrowheads="1"/>
            </p:cNvSpPr>
            <p:nvPr/>
          </p:nvSpPr>
          <p:spPr bwMode="auto">
            <a:xfrm>
              <a:off x="841785" y="607396"/>
              <a:ext cx="1058809" cy="24347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anchor="t" bIns="0" lIns="0" rIns="0" tIns="0" wrap="square">
              <a:noAutofit/>
            </a:bodyPr>
            <a:lstStyle>
              <a:lvl1pPr indent="0" marL="0">
                <a:defRPr sz="1100">
                  <a:latin typeface="+mn-lt"/>
                  <a:ea typeface="+mn-ea"/>
                  <a:cs typeface="+mn-cs"/>
                </a:defRPr>
              </a:lvl1pPr>
              <a:lvl2pPr indent="0" marL="457200">
                <a:defRPr sz="1100">
                  <a:latin typeface="+mn-lt"/>
                  <a:ea typeface="+mn-ea"/>
                  <a:cs typeface="+mn-cs"/>
                </a:defRPr>
              </a:lvl2pPr>
              <a:lvl3pPr indent="0" marL="914400">
                <a:defRPr sz="1100">
                  <a:latin typeface="+mn-lt"/>
                  <a:ea typeface="+mn-ea"/>
                  <a:cs typeface="+mn-cs"/>
                </a:defRPr>
              </a:lvl3pPr>
              <a:lvl4pPr indent="0" marL="1371600">
                <a:defRPr sz="1100">
                  <a:latin typeface="+mn-lt"/>
                  <a:ea typeface="+mn-ea"/>
                  <a:cs typeface="+mn-cs"/>
                </a:defRPr>
              </a:lvl4pPr>
              <a:lvl5pPr indent="0" marL="1828800">
                <a:defRPr sz="1100">
                  <a:latin typeface="+mn-lt"/>
                  <a:ea typeface="+mn-ea"/>
                  <a:cs typeface="+mn-cs"/>
                </a:defRPr>
              </a:lvl5pPr>
              <a:lvl6pPr indent="0" marL="2286000">
                <a:defRPr sz="1100">
                  <a:latin typeface="+mn-lt"/>
                  <a:ea typeface="+mn-ea"/>
                  <a:cs typeface="+mn-cs"/>
                </a:defRPr>
              </a:lvl6pPr>
              <a:lvl7pPr indent="0" marL="2743200">
                <a:defRPr sz="1100">
                  <a:latin typeface="+mn-lt"/>
                  <a:ea typeface="+mn-ea"/>
                  <a:cs typeface="+mn-cs"/>
                </a:defRPr>
              </a:lvl7pPr>
              <a:lvl8pPr indent="0" marL="3200400">
                <a:defRPr sz="1100">
                  <a:latin typeface="+mn-lt"/>
                  <a:ea typeface="+mn-ea"/>
                  <a:cs typeface="+mn-cs"/>
                </a:defRPr>
              </a:lvl8pPr>
              <a:lvl9pPr indent="0" marL="365760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3490" indent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b="0" cap="none" sz="1400" i="0" lang="ru-RU" spc="0" strike="noStrike" u="none">
                  <a:ln>
                    <a:noFill/>
                  </a:ln>
                  <a:solidFill>
                    <a:srgbClr val="5B6770"/>
                  </a:solidFill>
                  <a:latin typeface="Akrobat"/>
                  <a:ea typeface="+mn-ea"/>
                  <a:cs typeface="Arial"/>
                </a:rPr>
                <a:t>332</a:t>
              </a:r>
              <a:endParaRPr b="0" cap="none" sz="1400" i="0" lang="en-US" spc="0" strike="noStrike" u="none">
                <a:ln>
                  <a:noFill/>
                </a:ln>
                <a:solidFill>
                  <a:srgbClr val="5B6770"/>
                </a:solidFill>
                <a:latin typeface="Akrobat"/>
                <a:ea typeface="+mn-ea"/>
                <a:cs typeface="Arial"/>
              </a:endParaRPr>
            </a:p>
          </p:txBody>
        </p:sp>
        <p:sp>
          <p:nvSpPr>
            <p:cNvPr id="1049117" name="Rectangle 80"/>
            <p:cNvSpPr>
              <a:spLocks noChangeArrowheads="1"/>
            </p:cNvSpPr>
            <p:nvPr/>
          </p:nvSpPr>
          <p:spPr bwMode="auto">
            <a:xfrm>
              <a:off x="3563181" y="597251"/>
              <a:ext cx="1058809" cy="243479"/>
            </a:xfrm>
            <a:prstGeom prst="rect"/>
            <a:noFill/>
            <a:ln w="9525">
              <a:noFill/>
              <a:miter lim="800000"/>
              <a:headEnd/>
              <a:tailEnd/>
            </a:ln>
          </p:spPr>
          <p:txBody>
            <a:bodyPr anchor="t" bIns="0" lIns="0" rIns="0" tIns="0" wrap="square">
              <a:noAutofit/>
            </a:bodyPr>
            <a:lstStyle>
              <a:lvl1pPr indent="0" marL="0">
                <a:defRPr sz="1100">
                  <a:latin typeface="+mn-lt"/>
                  <a:ea typeface="+mn-ea"/>
                  <a:cs typeface="+mn-cs"/>
                </a:defRPr>
              </a:lvl1pPr>
              <a:lvl2pPr indent="0" marL="457200">
                <a:defRPr sz="1100">
                  <a:latin typeface="+mn-lt"/>
                  <a:ea typeface="+mn-ea"/>
                  <a:cs typeface="+mn-cs"/>
                </a:defRPr>
              </a:lvl2pPr>
              <a:lvl3pPr indent="0" marL="914400">
                <a:defRPr sz="1100">
                  <a:latin typeface="+mn-lt"/>
                  <a:ea typeface="+mn-ea"/>
                  <a:cs typeface="+mn-cs"/>
                </a:defRPr>
              </a:lvl3pPr>
              <a:lvl4pPr indent="0" marL="1371600">
                <a:defRPr sz="1100">
                  <a:latin typeface="+mn-lt"/>
                  <a:ea typeface="+mn-ea"/>
                  <a:cs typeface="+mn-cs"/>
                </a:defRPr>
              </a:lvl4pPr>
              <a:lvl5pPr indent="0" marL="1828800">
                <a:defRPr sz="1100">
                  <a:latin typeface="+mn-lt"/>
                  <a:ea typeface="+mn-ea"/>
                  <a:cs typeface="+mn-cs"/>
                </a:defRPr>
              </a:lvl5pPr>
              <a:lvl6pPr indent="0" marL="2286000">
                <a:defRPr sz="1100">
                  <a:latin typeface="+mn-lt"/>
                  <a:ea typeface="+mn-ea"/>
                  <a:cs typeface="+mn-cs"/>
                </a:defRPr>
              </a:lvl6pPr>
              <a:lvl7pPr indent="0" marL="2743200">
                <a:defRPr sz="1100">
                  <a:latin typeface="+mn-lt"/>
                  <a:ea typeface="+mn-ea"/>
                  <a:cs typeface="+mn-cs"/>
                </a:defRPr>
              </a:lvl7pPr>
              <a:lvl8pPr indent="0" marL="3200400">
                <a:defRPr sz="1100">
                  <a:latin typeface="+mn-lt"/>
                  <a:ea typeface="+mn-ea"/>
                  <a:cs typeface="+mn-cs"/>
                </a:defRPr>
              </a:lvl8pPr>
              <a:lvl9pPr indent="0" marL="365760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753490" indent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b="0" cap="none" sz="1400" i="0" lang="ru-RU" spc="0" strike="noStrike" u="none">
                  <a:ln>
                    <a:noFill/>
                  </a:ln>
                  <a:solidFill>
                    <a:srgbClr val="5B6770"/>
                  </a:solidFill>
                  <a:latin typeface="Akrobat"/>
                  <a:ea typeface="+mn-ea"/>
                  <a:cs typeface="Arial"/>
                </a:rPr>
                <a:t>422</a:t>
              </a:r>
              <a:endParaRPr b="0" cap="none" sz="1400" i="0" lang="en-US" spc="0" strike="noStrike" u="none">
                <a:ln>
                  <a:noFill/>
                </a:ln>
                <a:solidFill>
                  <a:srgbClr val="5B6770"/>
                </a:solidFill>
                <a:latin typeface="Akrobat"/>
                <a:ea typeface="+mn-ea"/>
                <a:cs typeface="Arial"/>
              </a:endParaRPr>
            </a:p>
          </p:txBody>
        </p:sp>
        <p:cxnSp>
          <p:nvCxnSpPr>
            <p:cNvPr id="3145736" name="Прямая соединительная линия 46"/>
            <p:cNvCxnSpPr>
              <a:cxnSpLocks/>
            </p:cNvCxnSpPr>
            <p:nvPr/>
          </p:nvCxnSpPr>
          <p:spPr bwMode="auto">
            <a:xfrm>
              <a:off x="5651388" y="818788"/>
              <a:ext cx="0" cy="0"/>
            </a:xfrm>
            <a:prstGeom prst="line"/>
            <a:solidFill>
              <a:srgbClr val="FFFFFF"/>
            </a:solidFill>
            <a:ln w="9525" cap="flat" cmpd="sng" algn="ctr">
              <a:solidFill>
                <a:srgbClr val="E6E6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algn="tl" blurRad="101600" dir="2700000" dist="38100" rotWithShape="0">
                <a:srgbClr val="000000">
                  <a:alpha val="2000"/>
                </a:srgbClr>
              </a:outerShdw>
            </a:effectLst>
          </p:spPr>
        </p:cxnSp>
        <p:grpSp>
          <p:nvGrpSpPr>
            <p:cNvPr id="165" name="Группа 53"/>
            <p:cNvGrpSpPr/>
            <p:nvPr/>
          </p:nvGrpSpPr>
          <p:grpSpPr bwMode="auto">
            <a:xfrm>
              <a:off x="1456512" y="361229"/>
              <a:ext cx="2462216" cy="308095"/>
              <a:chOff x="1456512" y="361229"/>
              <a:chExt cx="2462216" cy="308095"/>
            </a:xfrm>
          </p:grpSpPr>
          <p:cxnSp>
            <p:nvCxnSpPr>
              <p:cNvPr id="3145737" name="Прямая соединительная линия 58"/>
              <p:cNvCxnSpPr>
                <a:cxnSpLocks/>
              </p:cNvCxnSpPr>
              <p:nvPr/>
            </p:nvCxnSpPr>
            <p:spPr bwMode="auto">
              <a:xfrm>
                <a:off x="3918495" y="583600"/>
                <a:ext cx="1" cy="85725"/>
              </a:xfrm>
              <a:prstGeom prst="line"/>
              <a:solidFill>
                <a:srgbClr val="FFFFFF"/>
              </a:solidFill>
              <a:ln w="9525" cap="flat" cmpd="sng" algn="ctr">
                <a:solidFill>
                  <a:srgbClr val="C8102E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outerShdw algn="tl" blurRad="101600" dir="2700000" dist="38100" rotWithShape="0">
                  <a:srgbClr val="000000">
                    <a:alpha val="2000"/>
                  </a:srgbClr>
                </a:outerShdw>
              </a:effectLst>
            </p:spPr>
          </p:cxnSp>
          <p:sp>
            <p:nvSpPr>
              <p:cNvPr id="1049118" name="Стрелка: изогнутая 59"/>
              <p:cNvSpPr/>
              <p:nvPr/>
            </p:nvSpPr>
            <p:spPr bwMode="auto">
              <a:xfrm>
                <a:off x="1456512" y="389319"/>
                <a:ext cx="719727" cy="213081"/>
              </a:xfrm>
              <a:prstGeom prst="bentArrow">
                <a:avLst>
                  <a:gd name="adj1" fmla="val 0"/>
                  <a:gd name="adj2" fmla="val 0"/>
                  <a:gd name="adj3" fmla="val 25000"/>
                  <a:gd name="adj4" fmla="val 50542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DD052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algn="tl" blurRad="101600" dir="2700000" dist="38100" rotWithShape="0">
                  <a:srgbClr val="000000">
                    <a:alpha val="2000"/>
                  </a:srgbClr>
                </a:outerShdw>
              </a:effectLst>
            </p:spPr>
            <p:txBody>
              <a:bodyPr anchor="t" anchorCtr="0" bIns="43111" compatLnSpc="1" lIns="86222" numCol="1" rIns="86222" rtlCol="0" tIns="43111" vert="horz" wrap="square">
                <a:prstTxWarp prst="textNoShape"/>
              </a:bodyPr>
              <a:lstStyle>
                <a:lvl1pPr indent="0" marL="0">
                  <a:defRPr sz="1100">
                    <a:latin typeface="+mn-lt"/>
                    <a:ea typeface="+mn-ea"/>
                    <a:cs typeface="+mn-cs"/>
                  </a:defRPr>
                </a:lvl1pPr>
                <a:lvl2pPr indent="0" marL="457200">
                  <a:defRPr sz="1100">
                    <a:latin typeface="+mn-lt"/>
                    <a:ea typeface="+mn-ea"/>
                    <a:cs typeface="+mn-cs"/>
                  </a:defRPr>
                </a:lvl2pPr>
                <a:lvl3pPr indent="0" marL="914400">
                  <a:defRPr sz="1100">
                    <a:latin typeface="+mn-lt"/>
                    <a:ea typeface="+mn-ea"/>
                    <a:cs typeface="+mn-cs"/>
                  </a:defRPr>
                </a:lvl3pPr>
                <a:lvl4pPr indent="0" marL="1371600">
                  <a:defRPr sz="1100">
                    <a:latin typeface="+mn-lt"/>
                    <a:ea typeface="+mn-ea"/>
                    <a:cs typeface="+mn-cs"/>
                  </a:defRPr>
                </a:lvl4pPr>
                <a:lvl5pPr indent="0" marL="1828800">
                  <a:defRPr sz="1100">
                    <a:latin typeface="+mn-lt"/>
                    <a:ea typeface="+mn-ea"/>
                    <a:cs typeface="+mn-cs"/>
                  </a:defRPr>
                </a:lvl5pPr>
                <a:lvl6pPr indent="0" marL="2286000">
                  <a:defRPr sz="1100">
                    <a:latin typeface="+mn-lt"/>
                    <a:ea typeface="+mn-ea"/>
                    <a:cs typeface="+mn-cs"/>
                  </a:defRPr>
                </a:lvl6pPr>
                <a:lvl7pPr indent="0" marL="2743200">
                  <a:defRPr sz="1100">
                    <a:latin typeface="+mn-lt"/>
                    <a:ea typeface="+mn-ea"/>
                    <a:cs typeface="+mn-cs"/>
                  </a:defRPr>
                </a:lvl7pPr>
                <a:lvl8pPr indent="0" marL="3200400">
                  <a:defRPr sz="1100">
                    <a:latin typeface="+mn-lt"/>
                    <a:ea typeface="+mn-ea"/>
                    <a:cs typeface="+mn-cs"/>
                  </a:defRPr>
                </a:lvl8pPr>
                <a:lvl9pPr indent="0" marL="365760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36979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2000" i="0" lang="ru-RU" spc="0" strike="noStrike" u="none">
                  <a:ln>
                    <a:noFill/>
                  </a:ln>
                  <a:solidFill>
                    <a:srgbClr val="000000"/>
                  </a:solidFill>
                  <a:latin typeface="Akrobat"/>
                  <a:ea typeface="+mn-ea"/>
                  <a:cs typeface="Arial"/>
                </a:endParaRPr>
              </a:p>
            </p:txBody>
          </p:sp>
          <p:sp>
            <p:nvSpPr>
              <p:cNvPr id="1049119" name="Стрелка: изогнутая 60"/>
              <p:cNvSpPr/>
              <p:nvPr/>
            </p:nvSpPr>
            <p:spPr bwMode="auto">
              <a:xfrm flipH="1">
                <a:off x="3207632" y="361229"/>
                <a:ext cx="711097" cy="236022"/>
              </a:xfrm>
              <a:prstGeom prst="bentArrow">
                <a:avLst>
                  <a:gd name="adj1" fmla="val 0"/>
                  <a:gd name="adj2" fmla="val 0"/>
                  <a:gd name="adj3" fmla="val 25000"/>
                  <a:gd name="adj4" fmla="val 50542"/>
                </a:avLst>
              </a:prstGeom>
              <a:solidFill>
                <a:srgbClr val="FFFFFF"/>
              </a:solidFill>
              <a:ln w="9525" cap="flat" cmpd="sng" algn="ctr">
                <a:solidFill>
                  <a:srgbClr val="DD052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algn="tl" blurRad="101600" dir="2700000" dist="38100" rotWithShape="0">
                  <a:srgbClr val="000000">
                    <a:alpha val="2000"/>
                  </a:srgbClr>
                </a:outerShdw>
              </a:effectLst>
            </p:spPr>
            <p:txBody>
              <a:bodyPr anchor="t" anchorCtr="0" bIns="43111" compatLnSpc="1" lIns="86222" numCol="1" rIns="86222" rtlCol="0" tIns="43111" vert="horz" wrap="square">
                <a:prstTxWarp prst="textNoShape"/>
              </a:bodyPr>
              <a:lstStyle>
                <a:lvl1pPr indent="0" marL="0">
                  <a:defRPr sz="1100">
                    <a:latin typeface="+mn-lt"/>
                    <a:ea typeface="+mn-ea"/>
                    <a:cs typeface="+mn-cs"/>
                  </a:defRPr>
                </a:lvl1pPr>
                <a:lvl2pPr indent="0" marL="457200">
                  <a:defRPr sz="1100">
                    <a:latin typeface="+mn-lt"/>
                    <a:ea typeface="+mn-ea"/>
                    <a:cs typeface="+mn-cs"/>
                  </a:defRPr>
                </a:lvl2pPr>
                <a:lvl3pPr indent="0" marL="914400">
                  <a:defRPr sz="1100">
                    <a:latin typeface="+mn-lt"/>
                    <a:ea typeface="+mn-ea"/>
                    <a:cs typeface="+mn-cs"/>
                  </a:defRPr>
                </a:lvl3pPr>
                <a:lvl4pPr indent="0" marL="1371600">
                  <a:defRPr sz="1100">
                    <a:latin typeface="+mn-lt"/>
                    <a:ea typeface="+mn-ea"/>
                    <a:cs typeface="+mn-cs"/>
                  </a:defRPr>
                </a:lvl4pPr>
                <a:lvl5pPr indent="0" marL="1828800">
                  <a:defRPr sz="1100">
                    <a:latin typeface="+mn-lt"/>
                    <a:ea typeface="+mn-ea"/>
                    <a:cs typeface="+mn-cs"/>
                  </a:defRPr>
                </a:lvl5pPr>
                <a:lvl6pPr indent="0" marL="2286000">
                  <a:defRPr sz="1100">
                    <a:latin typeface="+mn-lt"/>
                    <a:ea typeface="+mn-ea"/>
                    <a:cs typeface="+mn-cs"/>
                  </a:defRPr>
                </a:lvl6pPr>
                <a:lvl7pPr indent="0" marL="2743200">
                  <a:defRPr sz="1100">
                    <a:latin typeface="+mn-lt"/>
                    <a:ea typeface="+mn-ea"/>
                    <a:cs typeface="+mn-cs"/>
                  </a:defRPr>
                </a:lvl7pPr>
                <a:lvl8pPr indent="0" marL="3200400">
                  <a:defRPr sz="1100">
                    <a:latin typeface="+mn-lt"/>
                    <a:ea typeface="+mn-ea"/>
                    <a:cs typeface="+mn-cs"/>
                  </a:defRPr>
                </a:lvl8pPr>
                <a:lvl9pPr indent="0" marL="365760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36979" indent="0" lvl="0" marL="0" marR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b="0" cap="none" sz="2000" i="0" lang="ru-RU" spc="0" strike="noStrike" u="none">
                  <a:ln>
                    <a:noFill/>
                  </a:ln>
                  <a:solidFill>
                    <a:srgbClr val="000000"/>
                  </a:solidFill>
                  <a:latin typeface="Akrobat"/>
                  <a:ea typeface="+mn-ea"/>
                  <a:cs typeface="Arial"/>
                </a:endParaRPr>
              </a:p>
            </p:txBody>
          </p:sp>
        </p:grpSp>
        <p:sp>
          <p:nvSpPr>
            <p:cNvPr id="1049120" name="Прямоугольник 57"/>
            <p:cNvSpPr/>
            <p:nvPr/>
          </p:nvSpPr>
          <p:spPr bwMode="auto">
            <a:xfrm>
              <a:off x="2073100" y="283289"/>
              <a:ext cx="1196415" cy="197991"/>
            </a:xfrm>
            <a:prstGeom prst="rect"/>
            <a:noFill/>
          </p:spPr>
          <p:txBody>
            <a:bodyPr anchor="ctr" bIns="0" lIns="67891" rIns="67891" tIns="0" wrap="square">
              <a:spAutoFit/>
            </a:bodyPr>
            <a:lstStyle>
              <a:lvl1pPr indent="0" marL="0">
                <a:defRPr sz="1100">
                  <a:latin typeface="+mn-lt"/>
                  <a:ea typeface="+mn-ea"/>
                  <a:cs typeface="+mn-cs"/>
                </a:defRPr>
              </a:lvl1pPr>
              <a:lvl2pPr indent="0" marL="457200">
                <a:defRPr sz="1100">
                  <a:latin typeface="+mn-lt"/>
                  <a:ea typeface="+mn-ea"/>
                  <a:cs typeface="+mn-cs"/>
                </a:defRPr>
              </a:lvl2pPr>
              <a:lvl3pPr indent="0" marL="914400">
                <a:defRPr sz="1100">
                  <a:latin typeface="+mn-lt"/>
                  <a:ea typeface="+mn-ea"/>
                  <a:cs typeface="+mn-cs"/>
                </a:defRPr>
              </a:lvl3pPr>
              <a:lvl4pPr indent="0" marL="1371600">
                <a:defRPr sz="1100">
                  <a:latin typeface="+mn-lt"/>
                  <a:ea typeface="+mn-ea"/>
                  <a:cs typeface="+mn-cs"/>
                </a:defRPr>
              </a:lvl4pPr>
              <a:lvl5pPr indent="0" marL="1828800">
                <a:defRPr sz="1100">
                  <a:latin typeface="+mn-lt"/>
                  <a:ea typeface="+mn-ea"/>
                  <a:cs typeface="+mn-cs"/>
                </a:defRPr>
              </a:lvl5pPr>
              <a:lvl6pPr indent="0" marL="2286000">
                <a:defRPr sz="1100">
                  <a:latin typeface="+mn-lt"/>
                  <a:ea typeface="+mn-ea"/>
                  <a:cs typeface="+mn-cs"/>
                </a:defRPr>
              </a:lvl6pPr>
              <a:lvl7pPr indent="0" marL="2743200">
                <a:defRPr sz="1100">
                  <a:latin typeface="+mn-lt"/>
                  <a:ea typeface="+mn-ea"/>
                  <a:cs typeface="+mn-cs"/>
                </a:defRPr>
              </a:lvl7pPr>
              <a:lvl8pPr indent="0" marL="3200400">
                <a:defRPr sz="1100">
                  <a:latin typeface="+mn-lt"/>
                  <a:ea typeface="+mn-ea"/>
                  <a:cs typeface="+mn-cs"/>
                </a:defRPr>
              </a:lvl8pPr>
              <a:lvl9pPr indent="0" marL="365760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defTabSz="744205" indent="0" lvl="0" marL="0" marR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90000"/>
                <a:buFontTx/>
                <a:buNone/>
              </a:pPr>
              <a:r>
                <a:rPr b="1" cap="none" sz="1300" i="0" lang="ru-RU" spc="0" strike="noStrike" u="none">
                  <a:ln>
                    <a:noFill/>
                  </a:ln>
                  <a:solidFill>
                    <a:srgbClr val="5B6770"/>
                  </a:solidFill>
                  <a:latin typeface="Akrobat"/>
                  <a:ea typeface="+mn-ea"/>
                  <a:cs typeface="Arial"/>
                </a:rPr>
                <a:t>Рост = </a:t>
              </a:r>
              <a:r>
                <a:rPr b="1" cap="none" sz="1300" i="0" lang="ru-RU" spc="0" strike="noStrike" u="none">
                  <a:ln>
                    <a:noFill/>
                  </a:ln>
                  <a:solidFill>
                    <a:srgbClr val="00B050"/>
                  </a:solidFill>
                  <a:latin typeface="Akrobat"/>
                  <a:ea typeface="+mn-ea"/>
                  <a:cs typeface="Arial"/>
                </a:rPr>
                <a:t>+27,1%</a:t>
              </a:r>
            </a:p>
          </p:txBody>
        </p:sp>
      </p:grpSp>
      <p:pic>
        <p:nvPicPr>
          <p:cNvPr id="2097205" name="Рисунок 37"/>
          <p:cNvPicPr>
            <a:picLocks noChangeAspect="1"/>
          </p:cNvPicPr>
          <p:nvPr/>
        </p:nvPicPr>
        <p:blipFill>
          <a:blip xmlns:r="http://schemas.openxmlformats.org/officeDocument/2006/relationships"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868746" y="1401424"/>
            <a:ext cx="7265262" cy="4368003"/>
          </a:xfrm>
          <a:prstGeom prst="rect"/>
          <a:effectLst>
            <a:outerShdw algn="tl" blurRad="50800" dir="2700000" dist="38100" rotWithShape="0">
              <a:prstClr val="black">
                <a:alpha val="40000"/>
              </a:prstClr>
            </a:outerShdw>
          </a:effectLst>
        </p:spPr>
      </p:pic>
      <p:sp>
        <p:nvSpPr>
          <p:cNvPr id="1049121" name="Прямоугольник 32"/>
          <p:cNvSpPr/>
          <p:nvPr/>
        </p:nvSpPr>
        <p:spPr bwMode="auto">
          <a:xfrm>
            <a:off x="5123307" y="1549084"/>
            <a:ext cx="6895107" cy="3802899"/>
          </a:xfrm>
          <a:prstGeom prst="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9122" name="Заголовок 1"/>
          <p:cNvSpPr>
            <a:spLocks noGrp="1"/>
          </p:cNvSpPr>
          <p:nvPr>
            <p:ph type="title"/>
          </p:nvPr>
        </p:nvSpPr>
        <p:spPr bwMode="auto">
          <a:xfrm>
            <a:off x="1237127" y="424656"/>
            <a:ext cx="10116670" cy="676445"/>
          </a:xfrm>
        </p:spPr>
        <p:txBody>
          <a:bodyPr>
            <a:normAutofit/>
          </a:bodyPr>
          <a:p>
            <a:r>
              <a:rPr b="1" sz="2000" lang="ru-RU">
                <a:solidFill>
                  <a:srgbClr val="C00000"/>
                </a:solidFill>
                <a:latin typeface="Akrobat Bold"/>
              </a:rPr>
              <a:t>НОВОСТИ НА РЫНКЕ Калининградской области по ДМС</a:t>
            </a:r>
            <a:r>
              <a:rPr sz="2000" lang="ru-RU">
                <a:latin typeface="Akrobat Bold"/>
              </a:rPr>
              <a:t> </a:t>
            </a:r>
          </a:p>
        </p:txBody>
      </p:sp>
      <p:graphicFrame>
        <p:nvGraphicFramePr>
          <p:cNvPr id="4194305" name="Group 95"/>
          <p:cNvGraphicFramePr>
            <a:graphicFrameLocks noGrp="1"/>
          </p:cNvGraphicFramePr>
          <p:nvPr/>
        </p:nvGraphicFramePr>
        <p:xfrm>
          <a:off x="5900035" y="1891919"/>
          <a:ext cx="5599368" cy="3387015"/>
        </p:xfrm>
        <a:graphic>
          <a:graphicData uri="http://schemas.openxmlformats.org/drawingml/2006/table">
            <a:tbl>
              <a:tblPr firstRow="0" firstCol="0" lastRow="0" lastCol="0" bandRow="0" bandCol="0">
                <a:tableStyleId>{8799B23B-EC83-4686-B30A-512413B5E67A}</a:tableStyleId>
              </a:tblPr>
              <a:tblGrid>
                <a:gridCol w="2330342"/>
                <a:gridCol w="1250963"/>
                <a:gridCol w="2018063"/>
              </a:tblGrid>
              <a:tr h="346751">
                <a:tc>
                  <a:txBody>
                    <a:bodyPr/>
                    <a:p>
                      <a:pPr algn="ctr" defTabSz="914400" indent="0" lvl="0"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b="1" cap="none" sz="900" i="0" lang="ru-RU" strike="noStrike" u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krobat"/>
                        <a:cs typeface="Arial"/>
                      </a:endParaRPr>
                    </a:p>
                  </a:txBody>
                  <a:tcPr marL="65313" marR="0" marT="0" marB="0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 indent="0" lvl="0"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cap="none" sz="1400" lang="ru-RU" strike="noStrike" u="none">
                          <a:ln>
                            <a:noFill/>
                          </a:ln>
                          <a:latin typeface="Akrobat"/>
                        </a:rPr>
                        <a:t>Место</a:t>
                      </a:r>
                      <a:r>
                        <a:rPr cap="none" sz="1400" lang="en-US" strike="noStrike" u="none">
                          <a:ln>
                            <a:noFill/>
                          </a:ln>
                          <a:latin typeface="Akrobat"/>
                        </a:rPr>
                        <a:t> </a:t>
                      </a:r>
                      <a:r>
                        <a:rPr cap="none" sz="1400" lang="ru-RU" strike="noStrike" u="none">
                          <a:ln>
                            <a:noFill/>
                          </a:ln>
                          <a:latin typeface="Akrobat"/>
                        </a:rPr>
                        <a:t>за </a:t>
                      </a:r>
                      <a:r>
                        <a:rPr cap="none" sz="1400" lang="en-US" strike="noStrike" u="none">
                          <a:ln>
                            <a:noFill/>
                          </a:ln>
                          <a:latin typeface="Akrobat"/>
                        </a:rPr>
                        <a:t> </a:t>
                      </a:r>
                      <a:r>
                        <a:rPr cap="none" sz="1400" lang="ru-RU" strike="noStrike" u="none">
                          <a:ln>
                            <a:noFill/>
                          </a:ln>
                          <a:latin typeface="Akrobat"/>
                        </a:rPr>
                        <a:t>2024 г.</a:t>
                      </a:r>
                      <a:endParaRPr b="0" cap="none" sz="1400" i="0" lang="ru-RU" strike="noStrike" u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kroba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 defTabSz="914400" indent="0" lvl="0"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cap="none" sz="1400" lang="ru-RU" strike="noStrike" u="none">
                          <a:ln>
                            <a:noFill/>
                          </a:ln>
                          <a:latin typeface="Akrobat"/>
                        </a:rPr>
                        <a:t>Доля рынка</a:t>
                      </a:r>
                      <a:r>
                        <a:rPr cap="none" sz="1400" lang="en-US" strike="noStrike" u="none">
                          <a:ln>
                            <a:noFill/>
                          </a:ln>
                          <a:latin typeface="Akrobat"/>
                        </a:rPr>
                        <a:t> </a:t>
                      </a:r>
                      <a:r>
                        <a:rPr cap="none" sz="1400" lang="ru-RU" strike="noStrike" u="none">
                          <a:ln>
                            <a:noFill/>
                          </a:ln>
                          <a:latin typeface="Akrobat"/>
                        </a:rPr>
                        <a:t>2024</a:t>
                      </a:r>
                      <a:endParaRPr b="0" cap="none" sz="1400" i="0" lang="ru-RU" strike="noStrike" u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Akroba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80033">
                <a:tc>
                  <a:txBody>
                    <a:bodyPr/>
                    <a:p>
                      <a:pPr algn="l"/>
                      <a:r>
                        <a:rPr b="1" sz="1800" i="0" lang="ru-RU" strike="noStrike" u="none">
                          <a:solidFill>
                            <a:srgbClr val="E52444"/>
                          </a:solidFill>
                          <a:latin typeface="Akrobat"/>
                        </a:rPr>
                        <a:t>АльфаСтрахование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1" sz="1800" lang="ru-RU" strike="noStrike" u="none">
                          <a:solidFill>
                            <a:srgbClr val="E52444"/>
                          </a:solidFill>
                          <a:latin typeface="Akrobat"/>
                        </a:rPr>
                        <a:t>1</a:t>
                      </a:r>
                      <a:endParaRPr b="1" sz="1800" i="0" lang="ru-RU" strike="noStrike" u="none">
                        <a:solidFill>
                          <a:srgbClr val="E52444"/>
                        </a:solidFill>
                        <a:latin typeface="Akrobat"/>
                      </a:endParaRP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1" sz="1800" i="0" lang="ru-RU" strike="noStrike" u="none">
                          <a:solidFill>
                            <a:srgbClr val="E52444"/>
                          </a:solidFill>
                          <a:latin typeface="Akrobat"/>
                        </a:rPr>
                        <a:t>44,0%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80033">
                <a:tc>
                  <a:txBody>
                    <a:bodyPr/>
                    <a:p>
                      <a:pPr algn="l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СОГАЗ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ru-RU" strike="noStrike" u="none">
                          <a:solidFill>
                            <a:schemeClr val="tx1"/>
                          </a:solidFill>
                          <a:latin typeface="Akrobat"/>
                        </a:rPr>
                        <a:t>2</a:t>
                      </a: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19,0%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80033">
                <a:tc>
                  <a:txBody>
                    <a:bodyPr/>
                    <a:p>
                      <a:pPr algn="l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ВСК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ru-RU" strike="noStrike" u="none">
                          <a:solidFill>
                            <a:schemeClr val="tx1"/>
                          </a:solidFill>
                          <a:latin typeface="Akrobat"/>
                        </a:rPr>
                        <a:t>3</a:t>
                      </a: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12,1%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80033">
                <a:tc>
                  <a:txBody>
                    <a:bodyPr/>
                    <a:p>
                      <a:pPr algn="l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Сбербанк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sz="1800" lang="ru-RU" strike="noStrike" u="none">
                          <a:latin typeface="Akrobat"/>
                        </a:rPr>
                        <a:t>4</a:t>
                      </a:r>
                      <a:endParaRPr b="0" sz="1800" i="0" lang="ru-RU" strike="noStrike" u="none">
                        <a:solidFill>
                          <a:schemeClr val="tx1"/>
                        </a:solidFill>
                        <a:latin typeface="Akrobat"/>
                      </a:endParaRP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3,7%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80033">
                <a:tc>
                  <a:txBody>
                    <a:bodyPr/>
                    <a:p>
                      <a:pPr algn="l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Росгосстрах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sz="1800" lang="ru-RU" strike="noStrike" u="none">
                          <a:latin typeface="Akrobat"/>
                        </a:rPr>
                        <a:t>5</a:t>
                      </a:r>
                      <a:endParaRPr b="0" sz="1800" i="0" lang="ru-RU" strike="noStrike" u="none">
                        <a:solidFill>
                          <a:schemeClr val="tx1"/>
                        </a:solidFill>
                        <a:latin typeface="Akrobat"/>
                      </a:endParaRP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2,7%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80033">
                <a:tc>
                  <a:txBody>
                    <a:bodyPr/>
                    <a:p>
                      <a:pPr algn="l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РЕСО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sz="1800" lang="ru-RU" strike="noStrike" u="none">
                          <a:latin typeface="Akrobat"/>
                        </a:rPr>
                        <a:t>6</a:t>
                      </a:r>
                      <a:endParaRPr b="0" sz="1800" i="0" lang="ru-RU" strike="noStrike" u="none">
                        <a:solidFill>
                          <a:schemeClr val="tx1"/>
                        </a:solidFill>
                        <a:latin typeface="Akrobat"/>
                      </a:endParaRP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1,7%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80033">
                <a:tc>
                  <a:txBody>
                    <a:bodyPr/>
                    <a:p>
                      <a:pPr algn="l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Ингосстрах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sz="1800" lang="ru-RU" strike="noStrike" u="none">
                          <a:latin typeface="Akrobat"/>
                        </a:rPr>
                        <a:t>7</a:t>
                      </a:r>
                      <a:endParaRPr b="0" sz="1800" i="0" lang="ru-RU" strike="noStrike" u="none">
                        <a:solidFill>
                          <a:schemeClr val="tx1"/>
                        </a:solidFill>
                        <a:latin typeface="Akrobat"/>
                      </a:endParaRP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en-US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1</a:t>
                      </a:r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,</a:t>
                      </a:r>
                      <a:r>
                        <a:rPr b="0" sz="1800" i="0" lang="en-US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5</a:t>
                      </a:r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  <a:tr h="380033">
                <a:tc>
                  <a:txBody>
                    <a:bodyPr/>
                    <a:p>
                      <a:pPr algn="l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Ренессанс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sz="1800" lang="ru-RU" strike="noStrike" u="none">
                          <a:latin typeface="Akrobat"/>
                        </a:rPr>
                        <a:t>8</a:t>
                      </a:r>
                      <a:endParaRPr b="0" sz="1800" i="0" lang="ru-RU" strike="noStrike" u="none">
                        <a:solidFill>
                          <a:schemeClr val="tx1"/>
                        </a:solidFill>
                        <a:latin typeface="Akrobat"/>
                      </a:endParaRPr>
                    </a:p>
                  </a:txBody>
                  <a:tcPr marL="0" marR="0" marT="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0,5</a:t>
                      </a:r>
                      <a:r>
                        <a:rPr b="0" sz="1800" i="0" lang="ru-RU" strike="noStrike" u="none">
                          <a:solidFill>
                            <a:srgbClr val="000000"/>
                          </a:solidFill>
                          <a:latin typeface="Akrobat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49123" name="Прямоугольник 36"/>
          <p:cNvSpPr/>
          <p:nvPr/>
        </p:nvSpPr>
        <p:spPr bwMode="auto">
          <a:xfrm flipV="1">
            <a:off x="5735057" y="3151206"/>
            <a:ext cx="43780" cy="91505"/>
          </a:xfrm>
          <a:prstGeom prst="rect"/>
          <a:solidFill>
            <a:srgbClr val="9DC3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anchorCtr="0" bIns="41474" compatLnSpc="1" lIns="82948" numCol="1" rIns="82948" rtlCol="0" tIns="41474" vert="horz" wrap="square">
            <a:prstTxWarp prst="textNoShape"/>
          </a:bodyPr>
          <a:p>
            <a:pPr defTabSz="901451">
              <a:spcBef>
                <a:spcPts val="0"/>
              </a:spcBef>
              <a:spcAft>
                <a:spcPts val="0"/>
              </a:spcAft>
            </a:pPr>
            <a:endParaRPr sz="1900" lang="ru-RU">
              <a:solidFill>
                <a:srgbClr val="000000"/>
              </a:solidFill>
              <a:latin typeface="Akrobat"/>
            </a:endParaRPr>
          </a:p>
        </p:txBody>
      </p:sp>
      <p:sp>
        <p:nvSpPr>
          <p:cNvPr id="1049124" name="Прямоугольник 38"/>
          <p:cNvSpPr/>
          <p:nvPr/>
        </p:nvSpPr>
        <p:spPr bwMode="auto">
          <a:xfrm flipV="1">
            <a:off x="5735057" y="3910892"/>
            <a:ext cx="43780" cy="91505"/>
          </a:xfrm>
          <a:prstGeom prst="rect"/>
          <a:solidFill>
            <a:srgbClr val="843C0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anchorCtr="0" bIns="41474" compatLnSpc="1" lIns="82948" numCol="1" rIns="82948" rtlCol="0" tIns="41474" vert="horz" wrap="square">
            <a:prstTxWarp prst="textNoShape"/>
          </a:bodyPr>
          <a:p>
            <a:pPr defTabSz="901451">
              <a:spcBef>
                <a:spcPts val="0"/>
              </a:spcBef>
              <a:spcAft>
                <a:spcPts val="0"/>
              </a:spcAft>
            </a:pPr>
            <a:endParaRPr sz="1900" lang="ru-RU">
              <a:solidFill>
                <a:srgbClr val="000000"/>
              </a:solidFill>
              <a:latin typeface="Akrobat"/>
            </a:endParaRPr>
          </a:p>
        </p:txBody>
      </p:sp>
      <p:sp>
        <p:nvSpPr>
          <p:cNvPr id="1049125" name="Прямоугольник 39"/>
          <p:cNvSpPr/>
          <p:nvPr/>
        </p:nvSpPr>
        <p:spPr bwMode="auto">
          <a:xfrm flipV="1">
            <a:off x="5735057" y="4670580"/>
            <a:ext cx="43780" cy="91505"/>
          </a:xfrm>
          <a:prstGeom prst="rect"/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anchorCtr="0" bIns="41474" compatLnSpc="1" lIns="82948" numCol="1" rIns="82948" rtlCol="0" tIns="41474" vert="horz" wrap="square">
            <a:prstTxWarp prst="textNoShape"/>
          </a:bodyPr>
          <a:p>
            <a:pPr defTabSz="901451">
              <a:spcBef>
                <a:spcPts val="0"/>
              </a:spcBef>
              <a:spcAft>
                <a:spcPts val="0"/>
              </a:spcAft>
            </a:pPr>
            <a:endParaRPr sz="1900" lang="ru-RU">
              <a:solidFill>
                <a:srgbClr val="000000"/>
              </a:solidFill>
              <a:latin typeface="Akrobat"/>
            </a:endParaRPr>
          </a:p>
        </p:txBody>
      </p:sp>
      <p:sp>
        <p:nvSpPr>
          <p:cNvPr id="1049126" name="Прямоугольник 41"/>
          <p:cNvSpPr/>
          <p:nvPr/>
        </p:nvSpPr>
        <p:spPr bwMode="auto">
          <a:xfrm flipV="1">
            <a:off x="5735057" y="5050424"/>
            <a:ext cx="43780" cy="91505"/>
          </a:xfrm>
          <a:prstGeom prst="rect"/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anchorCtr="0" bIns="41474" compatLnSpc="1" lIns="82948" numCol="1" rIns="82948" rtlCol="0" tIns="41474" vert="horz" wrap="square">
            <a:prstTxWarp prst="textNoShape"/>
          </a:bodyPr>
          <a:p>
            <a:pPr defTabSz="901451">
              <a:spcBef>
                <a:spcPts val="0"/>
              </a:spcBef>
              <a:spcAft>
                <a:spcPts val="0"/>
              </a:spcAft>
            </a:pPr>
            <a:endParaRPr sz="1900" lang="ru-RU">
              <a:solidFill>
                <a:srgbClr val="000000"/>
              </a:solidFill>
              <a:latin typeface="Akrobat"/>
            </a:endParaRPr>
          </a:p>
        </p:txBody>
      </p:sp>
      <p:sp>
        <p:nvSpPr>
          <p:cNvPr id="1049127" name="Прямоугольник 43"/>
          <p:cNvSpPr/>
          <p:nvPr/>
        </p:nvSpPr>
        <p:spPr bwMode="auto">
          <a:xfrm flipV="1">
            <a:off x="5735057" y="4290736"/>
            <a:ext cx="43780" cy="91505"/>
          </a:xfrm>
          <a:prstGeom prst="rect"/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anchorCtr="0" bIns="41474" compatLnSpc="1" lIns="82948" numCol="1" rIns="82948" rtlCol="0" tIns="41474" vert="horz" wrap="square">
            <a:prstTxWarp prst="textNoShape"/>
          </a:bodyPr>
          <a:p>
            <a:pPr defTabSz="901451">
              <a:spcBef>
                <a:spcPts val="0"/>
              </a:spcBef>
              <a:spcAft>
                <a:spcPts val="0"/>
              </a:spcAft>
            </a:pPr>
            <a:endParaRPr sz="1900" lang="ru-RU">
              <a:solidFill>
                <a:srgbClr val="000000"/>
              </a:solidFill>
              <a:latin typeface="Akrobat"/>
            </a:endParaRPr>
          </a:p>
        </p:txBody>
      </p:sp>
      <p:sp>
        <p:nvSpPr>
          <p:cNvPr id="1049128" name="Прямоугольник 44"/>
          <p:cNvSpPr/>
          <p:nvPr/>
        </p:nvSpPr>
        <p:spPr bwMode="auto">
          <a:xfrm flipV="1">
            <a:off x="5735057" y="3531048"/>
            <a:ext cx="43780" cy="91505"/>
          </a:xfrm>
          <a:prstGeom prst="rect"/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anchorCtr="0" bIns="41474" compatLnSpc="1" lIns="82948" numCol="1" rIns="82948" rtlCol="0" tIns="41474" vert="horz" wrap="square">
            <a:prstTxWarp prst="textNoShape"/>
          </a:bodyPr>
          <a:p>
            <a:pPr defTabSz="901451">
              <a:spcBef>
                <a:spcPts val="0"/>
              </a:spcBef>
              <a:spcAft>
                <a:spcPts val="0"/>
              </a:spcAft>
            </a:pPr>
            <a:endParaRPr sz="1900" lang="ru-RU">
              <a:solidFill>
                <a:srgbClr val="000000"/>
              </a:solidFill>
              <a:latin typeface="Akrobat"/>
            </a:endParaRPr>
          </a:p>
        </p:txBody>
      </p:sp>
      <p:cxnSp>
        <p:nvCxnSpPr>
          <p:cNvPr id="3145738" name="Прямая соединительная линия 56"/>
          <p:cNvCxnSpPr>
            <a:cxnSpLocks/>
          </p:cNvCxnSpPr>
          <p:nvPr/>
        </p:nvCxnSpPr>
        <p:spPr bwMode="auto">
          <a:xfrm>
            <a:off x="5756947" y="2427227"/>
            <a:ext cx="0" cy="0"/>
          </a:xfrm>
          <a:prstGeom prst="line"/>
          <a:solidFill>
            <a:schemeClr val="bg1"/>
          </a:solidFill>
          <a:ln w="9525" cap="flat" cmpd="sng" algn="ctr">
            <a:solidFill>
              <a:srgbClr val="E6E6E6"/>
            </a:solidFill>
            <a:prstDash val="solid"/>
            <a:round/>
            <a:headEnd type="none" w="med" len="med"/>
            <a:tailEnd type="none" w="med" len="med"/>
          </a:ln>
          <a:effectLst>
            <a:outerShdw algn="tl" blurRad="101600" dir="2700000" dist="38100" rotWithShape="0">
              <a:schemeClr val="tx1">
                <a:alpha val="2000"/>
              </a:schemeClr>
            </a:outerShdw>
          </a:effectLst>
        </p:spPr>
      </p:cxnSp>
      <p:pic>
        <p:nvPicPr>
          <p:cNvPr id="2097206" name="Рисунок 2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443869" y="865045"/>
            <a:ext cx="587726" cy="587726"/>
          </a:xfrm>
          <a:prstGeom prst="rect"/>
        </p:spPr>
      </p:pic>
      <p:sp>
        <p:nvSpPr>
          <p:cNvPr id="1049129" name="Google Shape;1989;p34"/>
          <p:cNvSpPr/>
          <p:nvPr/>
        </p:nvSpPr>
        <p:spPr bwMode="auto">
          <a:xfrm>
            <a:off x="982663" y="6023940"/>
            <a:ext cx="10153166" cy="692582"/>
          </a:xfrm>
          <a:prstGeom prst="parallelogram">
            <a:avLst>
              <a:gd name="adj" fmla="val 26351"/>
            </a:avLst>
          </a:prstGeom>
          <a:solidFill>
            <a:srgbClr val="C80F2E"/>
          </a:solidFill>
          <a:ln>
            <a:noFill/>
          </a:ln>
          <a:effectLst>
            <a:outerShdw algn="tl" blurRad="88900" dir="2700000" dist="762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sz="2400" lang="ru-RU">
                <a:solidFill>
                  <a:schemeClr val="bg1"/>
                </a:solidFill>
                <a:latin typeface="Akrobat"/>
                <a:ea typeface="Tahoma"/>
                <a:cs typeface="Tahoma"/>
              </a:rPr>
              <a:t>УВЕЛИЧИЛИ ОТРЫВ ОТ БЛИЖАЙШЕГО КОНКУРЕНТА В 2 РАЗА</a:t>
            </a:r>
            <a:endParaRPr sz="2400"/>
          </a:p>
        </p:txBody>
      </p:sp>
      <p:pic>
        <p:nvPicPr>
          <p:cNvPr id="2097207" name="Picture 2" descr="Эвакуационный знак - по лестнице вниз налево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 bwMode="auto">
          <a:xfrm flipH="1">
            <a:off x="2301543" y="3515352"/>
            <a:ext cx="974641" cy="395541"/>
          </a:xfrm>
          <a:prstGeom prst="rect"/>
          <a:noFill/>
        </p:spPr>
      </p:pic>
      <p:pic>
        <p:nvPicPr>
          <p:cNvPr id="2097208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 bwMode="auto">
          <a:xfrm>
            <a:off x="2272838" y="2205512"/>
            <a:ext cx="1015695" cy="412626"/>
          </a:xfrm>
          <a:prstGeom prst="rect"/>
        </p:spPr>
      </p:pic>
      <p:sp>
        <p:nvSpPr>
          <p:cNvPr id="1049130" name="Прямоугольник 2"/>
          <p:cNvSpPr/>
          <p:nvPr/>
        </p:nvSpPr>
        <p:spPr bwMode="auto">
          <a:xfrm flipV="1">
            <a:off x="5735057" y="2418396"/>
            <a:ext cx="43780" cy="91505"/>
          </a:xfrm>
          <a:prstGeom prst="rect"/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anchorCtr="0" bIns="41474" compatLnSpc="1" lIns="82948" numCol="1" rIns="82948" rtlCol="0" tIns="41474" vert="horz" wrap="square">
            <a:prstTxWarp prst="textNoShape"/>
          </a:bodyPr>
          <a:p>
            <a:pPr defTabSz="901451">
              <a:spcBef>
                <a:spcPts val="0"/>
              </a:spcBef>
              <a:spcAft>
                <a:spcPts val="0"/>
              </a:spcAft>
            </a:pPr>
            <a:endParaRPr sz="1900" lang="ru-RU">
              <a:solidFill>
                <a:srgbClr val="000000"/>
              </a:solidFill>
              <a:latin typeface="Akrobat"/>
            </a:endParaRPr>
          </a:p>
        </p:txBody>
      </p:sp>
      <p:sp>
        <p:nvSpPr>
          <p:cNvPr id="1049131" name="Прямоугольник 73"/>
          <p:cNvSpPr/>
          <p:nvPr/>
        </p:nvSpPr>
        <p:spPr bwMode="auto">
          <a:xfrm flipV="1">
            <a:off x="5735057" y="2773682"/>
            <a:ext cx="43780" cy="91505"/>
          </a:xfrm>
          <a:prstGeom prst="rect"/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t" anchorCtr="0" bIns="41474" compatLnSpc="1" lIns="82948" numCol="1" rIns="82948" rtlCol="0" tIns="41474" vert="horz" wrap="square">
            <a:prstTxWarp prst="textNoShape"/>
          </a:bodyPr>
          <a:p>
            <a:pPr defTabSz="901451">
              <a:spcBef>
                <a:spcPts val="0"/>
              </a:spcBef>
              <a:spcAft>
                <a:spcPts val="0"/>
              </a:spcAft>
            </a:pPr>
            <a:endParaRPr sz="1900" lang="ru-RU">
              <a:solidFill>
                <a:srgbClr val="000000"/>
              </a:solidFill>
              <a:latin typeface="Akrob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1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4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54" name="Picture 2" descr="https://storage.sweet.chernika.info/p/15891209262t/a/w/Op8MdccNUebLCWGPwRJkujkf3xjVVYCO.jp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/>
          <a:srcRect l="0" t="0" r="19720" b="0"/>
          <a:stretch>
            <a:fillRect/>
          </a:stretch>
        </p:blipFill>
        <p:spPr bwMode="auto">
          <a:xfrm>
            <a:off x="2498069" y="0"/>
            <a:ext cx="9790646" cy="6864409"/>
          </a:xfrm>
          <a:prstGeom prst="rect"/>
          <a:noFill/>
        </p:spPr>
      </p:pic>
      <p:sp>
        <p:nvSpPr>
          <p:cNvPr id="1048628" name="Rectangle 21"/>
          <p:cNvSpPr/>
          <p:nvPr/>
        </p:nvSpPr>
        <p:spPr bwMode="auto">
          <a:xfrm>
            <a:off x="0" y="0"/>
            <a:ext cx="7244861" cy="6858000"/>
          </a:xfrm>
          <a:custGeom>
            <a:avLst/>
            <a:gdLst>
              <a:gd name="connsiteX0" fmla="*/ 0 w 9067800"/>
              <a:gd name="connsiteY0" fmla="*/ 0 h 13716000"/>
              <a:gd name="connsiteX1" fmla="*/ 9067800 w 9067800"/>
              <a:gd name="connsiteY1" fmla="*/ 0 h 13716000"/>
              <a:gd name="connsiteX2" fmla="*/ 9067800 w 9067800"/>
              <a:gd name="connsiteY2" fmla="*/ 13716000 h 13716000"/>
              <a:gd name="connsiteX3" fmla="*/ 0 w 9067800"/>
              <a:gd name="connsiteY3" fmla="*/ 13716000 h 13716000"/>
              <a:gd name="connsiteX4" fmla="*/ 0 w 9067800"/>
              <a:gd name="connsiteY4" fmla="*/ 0 h 13716000"/>
              <a:gd name="connsiteX0" fmla="*/ 0 w 12712700"/>
              <a:gd name="connsiteY0" fmla="*/ 0 h 13716000"/>
              <a:gd name="connsiteX1" fmla="*/ 12712700 w 12712700"/>
              <a:gd name="connsiteY1" fmla="*/ 0 h 13716000"/>
              <a:gd name="connsiteX2" fmla="*/ 9067800 w 12712700"/>
              <a:gd name="connsiteY2" fmla="*/ 13716000 h 13716000"/>
              <a:gd name="connsiteX3" fmla="*/ 0 w 12712700"/>
              <a:gd name="connsiteY3" fmla="*/ 13716000 h 13716000"/>
              <a:gd name="connsiteX4" fmla="*/ 0 w 12712700"/>
              <a:gd name="connsiteY4" fmla="*/ 0 h 13716000"/>
              <a:gd name="connsiteX0" fmla="*/ 0 w 12712700"/>
              <a:gd name="connsiteY0" fmla="*/ 0 h 13716000"/>
              <a:gd name="connsiteX1" fmla="*/ 12712700 w 12712700"/>
              <a:gd name="connsiteY1" fmla="*/ 0 h 13716000"/>
              <a:gd name="connsiteX2" fmla="*/ 9067800 w 12712700"/>
              <a:gd name="connsiteY2" fmla="*/ 13716000 h 13716000"/>
              <a:gd name="connsiteX3" fmla="*/ 0 w 12712700"/>
              <a:gd name="connsiteY3" fmla="*/ 13716000 h 13716000"/>
              <a:gd name="connsiteX4" fmla="*/ 0 w 12712700"/>
              <a:gd name="connsiteY4" fmla="*/ 0 h 13716000"/>
              <a:gd name="connsiteX0" fmla="*/ 0 w 12712700"/>
              <a:gd name="connsiteY0" fmla="*/ 0 h 13716000"/>
              <a:gd name="connsiteX1" fmla="*/ 12712700 w 12712700"/>
              <a:gd name="connsiteY1" fmla="*/ 0 h 13716000"/>
              <a:gd name="connsiteX2" fmla="*/ 9108897 w 12712700"/>
              <a:gd name="connsiteY2" fmla="*/ 13716000 h 13716000"/>
              <a:gd name="connsiteX3" fmla="*/ 0 w 12712700"/>
              <a:gd name="connsiteY3" fmla="*/ 13716000 h 13716000"/>
              <a:gd name="connsiteX4" fmla="*/ 0 w 12712700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2700" h="13716000" fill="norm" stroke="1" extrusionOk="0">
                <a:moveTo>
                  <a:pt x="0" y="0"/>
                </a:moveTo>
                <a:lnTo>
                  <a:pt x="12712700" y="0"/>
                </a:lnTo>
                <a:lnTo>
                  <a:pt x="9108897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r>
              <a:rPr b="1" sz="2800" i="1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«Нужно бежать со всех ног, чтобы только оставаться на месте, а чтобы куда-то попасть, надо бежать как минимум вдвое быстрее!» </a:t>
            </a:r>
          </a:p>
          <a:p>
            <a:r>
              <a:rPr b="1" sz="2800" i="1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                                   </a:t>
            </a:r>
            <a:r>
              <a:rPr b="1" sz="2800" i="1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Л.Кэррол</a:t>
            </a:r>
            <a:endParaRPr b="1" sz="2800" i="1" lang="ru-RU">
              <a:solidFill>
                <a:srgbClr val="5B6770"/>
              </a:solidFill>
              <a:latin typeface="Akrobat Bold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advClick="1" p14:dur="1300">
        <p:fade thruBlk="0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17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139" name="Прямоугольник 1"/>
          <p:cNvSpPr/>
          <p:nvPr/>
        </p:nvSpPr>
        <p:spPr bwMode="auto">
          <a:xfrm>
            <a:off x="11640650" y="6380519"/>
            <a:ext cx="231027" cy="282860"/>
          </a:xfrm>
          <a:prstGeom prst="rect"/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263"/>
            <a:endParaRPr sz="1100"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97210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6626886" y="1032932"/>
            <a:ext cx="5565113" cy="5164667"/>
          </a:xfrm>
          <a:prstGeom prst="rect"/>
        </p:spPr>
      </p:pic>
      <p:sp>
        <p:nvSpPr>
          <p:cNvPr id="1049140" name="Прямоугольник 7"/>
          <p:cNvSpPr/>
          <p:nvPr/>
        </p:nvSpPr>
        <p:spPr bwMode="auto">
          <a:xfrm flipH="0" flipV="0">
            <a:off x="466444" y="1105194"/>
            <a:ext cx="6523963" cy="4782672"/>
          </a:xfrm>
          <a:prstGeom prst="rect"/>
        </p:spPr>
        <p:txBody>
          <a:bodyPr wrap="square">
            <a:spAutoFit/>
          </a:bodyPr>
          <a:p>
            <a:pPr>
              <a:lnSpc>
                <a:spcPct val="90000"/>
              </a:lnSpc>
              <a:spcBef>
                <a:spcPts val="0"/>
              </a:spcBef>
            </a:pPr>
            <a:r>
              <a:rPr sz="4800" lang="ru-RU">
                <a:solidFill>
                  <a:srgbClr val="D60224"/>
                </a:solidFill>
                <a:latin typeface="Akrobat Bold"/>
                <a:ea typeface="+mj-ea"/>
                <a:cs typeface="+mj-cs"/>
              </a:rPr>
              <a:t>УЗП – главная роль </a:t>
            </a:r>
            <a:endParaRPr sz="480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sz="4800" lang="ru-RU">
                <a:solidFill>
                  <a:srgbClr val="D60224"/>
                </a:solidFill>
                <a:latin typeface="Akrobat Bold"/>
                <a:ea typeface="+mj-ea"/>
                <a:cs typeface="+mj-cs"/>
              </a:rPr>
              <a:t>в бизнес задачах </a:t>
            </a:r>
            <a:r>
              <a:rPr sz="4800" lang="en-US">
                <a:solidFill>
                  <a:srgbClr val="D60224"/>
                </a:solidFill>
                <a:latin typeface="Akrobat Bold"/>
                <a:ea typeface="+mj-ea"/>
                <a:cs typeface="+mj-cs"/>
              </a:rPr>
              <a:t>HR</a:t>
            </a:r>
            <a:endParaRPr sz="4800">
              <a:solidFill>
                <a:srgbClr val="D60224"/>
              </a:solidFill>
              <a:latin typeface="Akrobat Bold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sz="4800" lang="ru-RU">
                <a:solidFill>
                  <a:srgbClr val="D60224"/>
                </a:solidFill>
                <a:latin typeface="Akrobat Bold"/>
                <a:ea typeface="+mj-ea"/>
                <a:cs typeface="+mj-cs"/>
              </a:rPr>
              <a:t>ДО встречи </a:t>
            </a:r>
            <a:endParaRPr sz="480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sz="4800" lang="ru-RU">
                <a:solidFill>
                  <a:srgbClr val="D60224"/>
                </a:solidFill>
                <a:latin typeface="Akrobat Bold"/>
                <a:ea typeface="+mj-ea"/>
                <a:cs typeface="+mj-cs"/>
              </a:rPr>
              <a:t>в проекте Управление здоровьем </a:t>
            </a:r>
            <a:r>
              <a:rPr sz="4800" lang="ru-RU">
                <a:solidFill>
                  <a:srgbClr val="D60224"/>
                </a:solidFill>
                <a:latin typeface="Akrobat Bold"/>
                <a:ea typeface="Arial"/>
                <a:cs typeface="Arial"/>
              </a:rPr>
              <a:t>Персонала !</a:t>
            </a:r>
            <a:br>
              <a:rPr sz="5400" lang="ru-RU">
                <a:solidFill>
                  <a:srgbClr val="52606B"/>
                </a:solidFill>
                <a:latin typeface="Akrobat SemiBold"/>
                <a:ea typeface="+mj-ea"/>
                <a:cs typeface="+mj-cs"/>
              </a:rPr>
            </a:br>
            <a:endParaRPr b="1" sz="5400" lang="ru-RU">
              <a:solidFill>
                <a:srgbClr val="52606B"/>
              </a:solidFill>
              <a:latin typeface="Akrobat"/>
              <a:ea typeface="+mj-ea"/>
              <a:cs typeface="+mj-cs"/>
            </a:endParaRPr>
          </a:p>
        </p:txBody>
      </p:sp>
      <p:sp>
        <p:nvSpPr>
          <p:cNvPr id="1049141" name="TextBox 4"/>
          <p:cNvSpPr txBox="1"/>
          <p:nvPr/>
        </p:nvSpPr>
        <p:spPr bwMode="auto">
          <a:xfrm>
            <a:off x="625002" y="5491909"/>
            <a:ext cx="3836931" cy="892552"/>
          </a:xfrm>
          <a:prstGeom prst="rect"/>
          <a:noFill/>
        </p:spPr>
        <p:txBody>
          <a:bodyPr bIns="0" lIns="0" rIns="0" rtlCol="0" tIns="0" wrap="square">
            <a:spAutoFit/>
          </a:bodyPr>
          <a:p>
            <a:pPr algn="ctr"/>
            <a:r>
              <a:rPr sz="1600" lang="ru-RU">
                <a:solidFill>
                  <a:schemeClr val="tx2"/>
                </a:solidFill>
                <a:latin typeface="Akrobat Bold"/>
                <a:ea typeface="+mj-ea"/>
                <a:cs typeface="Arial"/>
              </a:rPr>
              <a:t>Евгения Нагорнова</a:t>
            </a:r>
          </a:p>
          <a:p>
            <a:pPr algn="ctr"/>
            <a:r>
              <a:rPr sz="1400" lang="ru-RU">
                <a:solidFill>
                  <a:schemeClr val="tx2"/>
                </a:solidFill>
                <a:latin typeface="Akrobat"/>
                <a:ea typeface="+mj-ea"/>
                <a:cs typeface="Arial"/>
              </a:rPr>
              <a:t>Заместитель директора- руководитель блока ДМС Калининградского филиала </a:t>
            </a:r>
          </a:p>
          <a:p>
            <a:pPr algn="ctr"/>
            <a:r>
              <a:rPr sz="1400" lang="ru-RU">
                <a:solidFill>
                  <a:schemeClr val="tx2"/>
                </a:solidFill>
                <a:latin typeface="Akrobat"/>
                <a:ea typeface="+mj-ea"/>
                <a:cs typeface="Arial"/>
              </a:rPr>
              <a:t>АО «</a:t>
            </a:r>
            <a:r>
              <a:rPr sz="1400" lang="ru-RU">
                <a:solidFill>
                  <a:schemeClr val="tx2"/>
                </a:solidFill>
                <a:latin typeface="Akrobat"/>
                <a:ea typeface="+mj-ea"/>
                <a:cs typeface="Arial"/>
              </a:rPr>
              <a:t>Альфастрахование</a:t>
            </a:r>
            <a:r>
              <a:rPr sz="1400" lang="ru-RU">
                <a:solidFill>
                  <a:schemeClr val="tx2"/>
                </a:solidFill>
                <a:latin typeface="Akrobat"/>
                <a:ea typeface="+mj-ea"/>
                <a:cs typeface="Arial"/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5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54" name="Прямоугольник 21"/>
          <p:cNvSpPr/>
          <p:nvPr/>
        </p:nvSpPr>
        <p:spPr bwMode="auto">
          <a:xfrm>
            <a:off x="5780826" y="1822564"/>
            <a:ext cx="5699974" cy="1005839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ts val="1800"/>
              </a:lnSpc>
            </a:pPr>
            <a:r>
              <a:rPr sz="3500" lang="ru-RU">
                <a:solidFill>
                  <a:srgbClr val="C80F2E"/>
                </a:solidFill>
                <a:latin typeface="Akrobat Bold"/>
              </a:rPr>
              <a:t>57% </a:t>
            </a:r>
          </a:p>
          <a:p>
            <a:pPr>
              <a:lnSpc>
                <a:spcPts val="1800"/>
              </a:lnSpc>
            </a:pPr>
            <a:r>
              <a:rPr lang="ru-RU">
                <a:solidFill>
                  <a:srgbClr val="52606B"/>
                </a:solidFill>
                <a:latin typeface="Akrobat Bold"/>
              </a:rPr>
              <a:t>российских компаний считают, что дефицит кадров останется фундаментальной проблемой рынка труда 2025-2027</a:t>
            </a:r>
          </a:p>
        </p:txBody>
      </p:sp>
      <p:sp>
        <p:nvSpPr>
          <p:cNvPr id="1048655" name="Прямоугольник 22"/>
          <p:cNvSpPr/>
          <p:nvPr/>
        </p:nvSpPr>
        <p:spPr bwMode="auto">
          <a:xfrm rot="16199998" flipH="0" flipV="0">
            <a:off x="608430" y="1776176"/>
            <a:ext cx="1263953" cy="625199"/>
          </a:xfrm>
          <a:prstGeom prst="rect"/>
        </p:spPr>
        <p:txBody>
          <a:bodyPr wrap="square">
            <a:spAutoFit/>
          </a:bodyPr>
          <a:p>
            <a:r>
              <a:rPr sz="3500" lang="ru-RU">
                <a:solidFill>
                  <a:srgbClr val="7C878E"/>
                </a:solidFill>
                <a:latin typeface="Akrobat"/>
              </a:rPr>
              <a:t>2025</a:t>
            </a:r>
          </a:p>
        </p:txBody>
      </p:sp>
      <p:sp>
        <p:nvSpPr>
          <p:cNvPr id="1048656" name="Прямоугольник 21"/>
          <p:cNvSpPr/>
          <p:nvPr/>
        </p:nvSpPr>
        <p:spPr bwMode="auto">
          <a:xfrm>
            <a:off x="1553008" y="1822564"/>
            <a:ext cx="3022743" cy="1005839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ts val="1800"/>
              </a:lnSpc>
            </a:pPr>
            <a:r>
              <a:rPr sz="3500" lang="ru-RU">
                <a:solidFill>
                  <a:srgbClr val="C80F2E"/>
                </a:solidFill>
                <a:latin typeface="Akrobat Bold"/>
              </a:rPr>
              <a:t>76% </a:t>
            </a:r>
            <a:br>
              <a:rPr sz="3500" lang="ru-RU">
                <a:solidFill>
                  <a:srgbClr val="C80F2E"/>
                </a:solidFill>
                <a:latin typeface="Akrobat Bold"/>
              </a:rPr>
            </a:br>
            <a:r>
              <a:rPr lang="ru-RU">
                <a:solidFill>
                  <a:srgbClr val="52606B"/>
                </a:solidFill>
                <a:latin typeface="Akrobat Bold"/>
              </a:rPr>
              <a:t>российских компаний испытывают нехватку кадров</a:t>
            </a:r>
          </a:p>
        </p:txBody>
      </p:sp>
      <p:sp>
        <p:nvSpPr>
          <p:cNvPr id="1048657" name="Скругленный прямоугольник 29"/>
          <p:cNvSpPr/>
          <p:nvPr/>
        </p:nvSpPr>
        <p:spPr bwMode="auto">
          <a:xfrm>
            <a:off x="1068981" y="2868812"/>
            <a:ext cx="1876622" cy="2024062"/>
          </a:xfrm>
          <a:prstGeom prst="roundRect">
            <a:avLst>
              <a:gd name="adj" fmla="val 599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3600" lang="ru-RU">
              <a:solidFill>
                <a:srgbClr val="52606B"/>
              </a:solidFill>
            </a:endParaRPr>
          </a:p>
        </p:txBody>
      </p:sp>
      <p:sp>
        <p:nvSpPr>
          <p:cNvPr id="1048658" name="TextBox 120"/>
          <p:cNvSpPr txBox="1"/>
          <p:nvPr/>
        </p:nvSpPr>
        <p:spPr bwMode="auto">
          <a:xfrm>
            <a:off x="1157122" y="3056757"/>
            <a:ext cx="1788480" cy="777239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ts val="1800"/>
              </a:lnSpc>
            </a:pPr>
            <a:r>
              <a:rPr lang="ru-RU">
                <a:solidFill>
                  <a:srgbClr val="52606B"/>
                </a:solidFill>
                <a:latin typeface="Akrobat"/>
              </a:rPr>
              <a:t>Демографическая яма 1990-х </a:t>
            </a:r>
          </a:p>
        </p:txBody>
      </p:sp>
      <p:sp>
        <p:nvSpPr>
          <p:cNvPr id="1048659" name="Скругленный прямоугольник 29"/>
          <p:cNvSpPr/>
          <p:nvPr/>
        </p:nvSpPr>
        <p:spPr bwMode="auto">
          <a:xfrm>
            <a:off x="5113444" y="2868812"/>
            <a:ext cx="1876622" cy="2024062"/>
          </a:xfrm>
          <a:prstGeom prst="roundRect">
            <a:avLst>
              <a:gd name="adj" fmla="val 651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3600" lang="ru-RU">
              <a:solidFill>
                <a:srgbClr val="52606B"/>
              </a:solidFill>
            </a:endParaRPr>
          </a:p>
        </p:txBody>
      </p:sp>
      <p:sp>
        <p:nvSpPr>
          <p:cNvPr id="1048660" name="Прямоугольник 3"/>
          <p:cNvSpPr/>
          <p:nvPr/>
        </p:nvSpPr>
        <p:spPr bwMode="auto">
          <a:xfrm>
            <a:off x="5226625" y="3056757"/>
            <a:ext cx="1977191" cy="777239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ts val="1800"/>
              </a:lnSpc>
            </a:pPr>
            <a:r>
              <a:rPr lang="ru-RU">
                <a:solidFill>
                  <a:srgbClr val="52606B"/>
                </a:solidFill>
                <a:latin typeface="Akrobat"/>
              </a:rPr>
              <a:t>Релокация</a:t>
            </a:r>
            <a:r>
              <a:rPr lang="ru-RU">
                <a:solidFill>
                  <a:srgbClr val="52606B"/>
                </a:solidFill>
                <a:latin typeface="Akrobat"/>
              </a:rPr>
              <a:t> </a:t>
            </a:r>
            <a:br>
              <a:rPr lang="en-US">
                <a:solidFill>
                  <a:srgbClr val="52606B"/>
                </a:solidFill>
                <a:latin typeface="Akrobat"/>
              </a:rPr>
            </a:br>
            <a:r>
              <a:rPr lang="ru-RU">
                <a:solidFill>
                  <a:srgbClr val="52606B"/>
                </a:solidFill>
                <a:latin typeface="Akrobat"/>
              </a:rPr>
              <a:t>россиян</a:t>
            </a:r>
            <a:r>
              <a:rPr lang="en-US">
                <a:solidFill>
                  <a:srgbClr val="52606B"/>
                </a:solidFill>
                <a:latin typeface="Akrobat"/>
              </a:rPr>
              <a:t> </a:t>
            </a:r>
            <a:r>
              <a:rPr lang="ru-RU">
                <a:solidFill>
                  <a:srgbClr val="52606B"/>
                </a:solidFill>
                <a:latin typeface="Akrobat"/>
              </a:rPr>
              <a:t>за рубеж </a:t>
            </a:r>
          </a:p>
        </p:txBody>
      </p:sp>
      <p:sp>
        <p:nvSpPr>
          <p:cNvPr id="1048661" name="Скругленный прямоугольник 29"/>
          <p:cNvSpPr/>
          <p:nvPr/>
        </p:nvSpPr>
        <p:spPr bwMode="auto">
          <a:xfrm>
            <a:off x="3091212" y="2868812"/>
            <a:ext cx="1876622" cy="2024062"/>
          </a:xfrm>
          <a:prstGeom prst="roundRect">
            <a:avLst>
              <a:gd name="adj" fmla="val 600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3600" lang="ru-RU">
              <a:solidFill>
                <a:srgbClr val="52606B"/>
              </a:solidFill>
            </a:endParaRPr>
          </a:p>
        </p:txBody>
      </p:sp>
      <p:sp>
        <p:nvSpPr>
          <p:cNvPr id="1048662" name="TextBox 121"/>
          <p:cNvSpPr txBox="1"/>
          <p:nvPr/>
        </p:nvSpPr>
        <p:spPr bwMode="auto">
          <a:xfrm>
            <a:off x="3206612" y="3056757"/>
            <a:ext cx="1791197" cy="784830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ts val="1800"/>
              </a:lnSpc>
            </a:pPr>
            <a:r>
              <a:rPr lang="ru-RU">
                <a:solidFill>
                  <a:srgbClr val="52606B"/>
                </a:solidFill>
                <a:latin typeface="Akrobat"/>
              </a:rPr>
              <a:t>Последствия пандемии </a:t>
            </a:r>
            <a:r>
              <a:rPr lang="en-US">
                <a:solidFill>
                  <a:srgbClr val="52606B"/>
                </a:solidFill>
                <a:latin typeface="Akrobat"/>
              </a:rPr>
              <a:t>COVID-19</a:t>
            </a:r>
            <a:endParaRPr lang="ru-RU">
              <a:solidFill>
                <a:srgbClr val="52606B"/>
              </a:solidFill>
              <a:latin typeface="Akrobat"/>
            </a:endParaRPr>
          </a:p>
        </p:txBody>
      </p:sp>
      <p:sp>
        <p:nvSpPr>
          <p:cNvPr id="1048663" name="Скругленный прямоугольник 29"/>
          <p:cNvSpPr/>
          <p:nvPr/>
        </p:nvSpPr>
        <p:spPr bwMode="auto">
          <a:xfrm>
            <a:off x="7160635" y="2868812"/>
            <a:ext cx="1876622" cy="2024062"/>
          </a:xfrm>
          <a:prstGeom prst="roundRect">
            <a:avLst>
              <a:gd name="adj" fmla="val 702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3600" lang="ru-RU">
              <a:solidFill>
                <a:srgbClr val="52606B"/>
              </a:solidFill>
            </a:endParaRPr>
          </a:p>
        </p:txBody>
      </p:sp>
      <p:sp>
        <p:nvSpPr>
          <p:cNvPr id="1048664" name="Прямоугольник 3"/>
          <p:cNvSpPr/>
          <p:nvPr/>
        </p:nvSpPr>
        <p:spPr bwMode="auto">
          <a:xfrm>
            <a:off x="7231627" y="3056757"/>
            <a:ext cx="1853858" cy="553998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ts val="1800"/>
              </a:lnSpc>
            </a:pPr>
            <a:r>
              <a:rPr lang="ru-RU">
                <a:solidFill>
                  <a:srgbClr val="52606B"/>
                </a:solidFill>
                <a:latin typeface="Akrobat"/>
              </a:rPr>
              <a:t>Частичная мобилизация</a:t>
            </a:r>
          </a:p>
        </p:txBody>
      </p:sp>
      <p:sp>
        <p:nvSpPr>
          <p:cNvPr id="1048665" name="Скругленный прямоугольник 29"/>
          <p:cNvSpPr/>
          <p:nvPr/>
        </p:nvSpPr>
        <p:spPr bwMode="auto">
          <a:xfrm>
            <a:off x="9157908" y="2868812"/>
            <a:ext cx="1876622" cy="2024062"/>
          </a:xfrm>
          <a:prstGeom prst="roundRect">
            <a:avLst>
              <a:gd name="adj" fmla="val 549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sz="3600" lang="ru-RU">
              <a:solidFill>
                <a:srgbClr val="52606B"/>
              </a:solidFill>
            </a:endParaRPr>
          </a:p>
        </p:txBody>
      </p:sp>
      <p:sp>
        <p:nvSpPr>
          <p:cNvPr id="1048666" name="Прямоугольник 3"/>
          <p:cNvSpPr/>
          <p:nvPr/>
        </p:nvSpPr>
        <p:spPr bwMode="auto">
          <a:xfrm>
            <a:off x="9231096" y="3056757"/>
            <a:ext cx="1364366" cy="553998"/>
          </a:xfrm>
          <a:prstGeom prst="rect"/>
          <a:noFill/>
        </p:spPr>
        <p:txBody>
          <a:bodyPr wrap="square">
            <a:spAutoFit/>
          </a:bodyPr>
          <a:p>
            <a:pPr>
              <a:lnSpc>
                <a:spcPts val="1800"/>
              </a:lnSpc>
            </a:pPr>
            <a:r>
              <a:rPr lang="ru-RU">
                <a:solidFill>
                  <a:srgbClr val="52606B"/>
                </a:solidFill>
                <a:latin typeface="Akrobat"/>
              </a:rPr>
              <a:t>Отток мигрантов</a:t>
            </a:r>
          </a:p>
        </p:txBody>
      </p:sp>
      <p:sp>
        <p:nvSpPr>
          <p:cNvPr id="1048667" name="Прямоугольник 22"/>
          <p:cNvSpPr/>
          <p:nvPr/>
        </p:nvSpPr>
        <p:spPr bwMode="auto">
          <a:xfrm rot="16199998" flipH="0" flipV="0">
            <a:off x="4782854" y="1750652"/>
            <a:ext cx="1212904" cy="625199"/>
          </a:xfrm>
          <a:prstGeom prst="rect"/>
        </p:spPr>
        <p:txBody>
          <a:bodyPr wrap="square">
            <a:spAutoFit/>
          </a:bodyPr>
          <a:p>
            <a:r>
              <a:rPr sz="3500" lang="ru-RU">
                <a:solidFill>
                  <a:srgbClr val="7C878E"/>
                </a:solidFill>
                <a:latin typeface="Akrobat"/>
              </a:rPr>
              <a:t>2025</a:t>
            </a:r>
          </a:p>
        </p:txBody>
      </p:sp>
      <p:grpSp>
        <p:nvGrpSpPr>
          <p:cNvPr id="55" name="Группа 232"/>
          <p:cNvGrpSpPr/>
          <p:nvPr/>
        </p:nvGrpSpPr>
        <p:grpSpPr bwMode="auto">
          <a:xfrm>
            <a:off x="2114106" y="3855766"/>
            <a:ext cx="687387" cy="898525"/>
            <a:chOff x="5951538" y="-1465263"/>
            <a:chExt cx="687387" cy="898525"/>
          </a:xfrm>
        </p:grpSpPr>
        <p:sp>
          <p:nvSpPr>
            <p:cNvPr id="1048668" name="Freeform 5"/>
            <p:cNvSpPr/>
            <p:nvPr/>
          </p:nvSpPr>
          <p:spPr bwMode="auto">
            <a:xfrm>
              <a:off x="6249988" y="-1201738"/>
              <a:ext cx="63500" cy="22225"/>
            </a:xfrm>
            <a:custGeom>
              <a:avLst/>
              <a:gdLst>
                <a:gd name="T0" fmla="*/ 0 w 40"/>
                <a:gd name="T1" fmla="*/ 6 h 14"/>
                <a:gd name="T2" fmla="*/ 2 w 40"/>
                <a:gd name="T3" fmla="*/ 6 h 14"/>
                <a:gd name="T4" fmla="*/ 2 w 40"/>
                <a:gd name="T5" fmla="*/ 6 h 14"/>
                <a:gd name="T6" fmla="*/ 10 w 40"/>
                <a:gd name="T7" fmla="*/ 12 h 14"/>
                <a:gd name="T8" fmla="*/ 20 w 40"/>
                <a:gd name="T9" fmla="*/ 14 h 14"/>
                <a:gd name="T10" fmla="*/ 20 w 40"/>
                <a:gd name="T11" fmla="*/ 14 h 14"/>
                <a:gd name="T12" fmla="*/ 30 w 40"/>
                <a:gd name="T13" fmla="*/ 12 h 14"/>
                <a:gd name="T14" fmla="*/ 38 w 40"/>
                <a:gd name="T15" fmla="*/ 6 h 14"/>
                <a:gd name="T16" fmla="*/ 38 w 40"/>
                <a:gd name="T17" fmla="*/ 6 h 14"/>
                <a:gd name="T18" fmla="*/ 40 w 40"/>
                <a:gd name="T19" fmla="*/ 4 h 14"/>
                <a:gd name="T20" fmla="*/ 40 w 40"/>
                <a:gd name="T21" fmla="*/ 2 h 14"/>
                <a:gd name="T22" fmla="*/ 40 w 40"/>
                <a:gd name="T23" fmla="*/ 2 h 14"/>
                <a:gd name="T24" fmla="*/ 38 w 40"/>
                <a:gd name="T25" fmla="*/ 0 h 14"/>
                <a:gd name="T26" fmla="*/ 38 w 40"/>
                <a:gd name="T27" fmla="*/ 0 h 14"/>
                <a:gd name="T28" fmla="*/ 34 w 40"/>
                <a:gd name="T29" fmla="*/ 2 h 14"/>
                <a:gd name="T30" fmla="*/ 34 w 40"/>
                <a:gd name="T31" fmla="*/ 2 h 14"/>
                <a:gd name="T32" fmla="*/ 28 w 40"/>
                <a:gd name="T33" fmla="*/ 6 h 14"/>
                <a:gd name="T34" fmla="*/ 20 w 40"/>
                <a:gd name="T35" fmla="*/ 6 h 14"/>
                <a:gd name="T36" fmla="*/ 12 w 40"/>
                <a:gd name="T37" fmla="*/ 6 h 14"/>
                <a:gd name="T38" fmla="*/ 4 w 40"/>
                <a:gd name="T39" fmla="*/ 2 h 14"/>
                <a:gd name="T40" fmla="*/ 4 w 40"/>
                <a:gd name="T41" fmla="*/ 2 h 14"/>
                <a:gd name="T42" fmla="*/ 2 w 40"/>
                <a:gd name="T43" fmla="*/ 0 h 14"/>
                <a:gd name="T44" fmla="*/ 2 w 40"/>
                <a:gd name="T45" fmla="*/ 0 h 14"/>
                <a:gd name="T46" fmla="*/ 0 w 40"/>
                <a:gd name="T47" fmla="*/ 2 h 14"/>
                <a:gd name="T48" fmla="*/ 0 w 40"/>
                <a:gd name="T49" fmla="*/ 2 h 14"/>
                <a:gd name="T50" fmla="*/ 0 w 40"/>
                <a:gd name="T51" fmla="*/ 4 h 14"/>
                <a:gd name="T52" fmla="*/ 0 w 40"/>
                <a:gd name="T53" fmla="*/ 6 h 14"/>
                <a:gd name="T54" fmla="*/ 0 w 40"/>
                <a:gd name="T55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14" fill="norm" stroke="1" extrusionOk="0">
                  <a:moveTo>
                    <a:pt x="0" y="6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10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30" y="12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8" y="6"/>
                  </a:lnTo>
                  <a:lnTo>
                    <a:pt x="20" y="6"/>
                  </a:lnTo>
                  <a:lnTo>
                    <a:pt x="12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69" name="Freeform 6"/>
            <p:cNvSpPr/>
            <p:nvPr/>
          </p:nvSpPr>
          <p:spPr bwMode="auto">
            <a:xfrm>
              <a:off x="6126163" y="-1201738"/>
              <a:ext cx="63500" cy="22225"/>
            </a:xfrm>
            <a:custGeom>
              <a:avLst/>
              <a:gdLst>
                <a:gd name="T0" fmla="*/ 0 w 40"/>
                <a:gd name="T1" fmla="*/ 4 h 14"/>
                <a:gd name="T2" fmla="*/ 0 w 40"/>
                <a:gd name="T3" fmla="*/ 4 h 14"/>
                <a:gd name="T4" fmla="*/ 0 w 40"/>
                <a:gd name="T5" fmla="*/ 6 h 14"/>
                <a:gd name="T6" fmla="*/ 0 w 40"/>
                <a:gd name="T7" fmla="*/ 6 h 14"/>
                <a:gd name="T8" fmla="*/ 10 w 40"/>
                <a:gd name="T9" fmla="*/ 12 h 14"/>
                <a:gd name="T10" fmla="*/ 20 w 40"/>
                <a:gd name="T11" fmla="*/ 14 h 14"/>
                <a:gd name="T12" fmla="*/ 20 w 40"/>
                <a:gd name="T13" fmla="*/ 14 h 14"/>
                <a:gd name="T14" fmla="*/ 20 w 40"/>
                <a:gd name="T15" fmla="*/ 14 h 14"/>
                <a:gd name="T16" fmla="*/ 20 w 40"/>
                <a:gd name="T17" fmla="*/ 14 h 14"/>
                <a:gd name="T18" fmla="*/ 30 w 40"/>
                <a:gd name="T19" fmla="*/ 12 h 14"/>
                <a:gd name="T20" fmla="*/ 38 w 40"/>
                <a:gd name="T21" fmla="*/ 6 h 14"/>
                <a:gd name="T22" fmla="*/ 38 w 40"/>
                <a:gd name="T23" fmla="*/ 6 h 14"/>
                <a:gd name="T24" fmla="*/ 40 w 40"/>
                <a:gd name="T25" fmla="*/ 4 h 14"/>
                <a:gd name="T26" fmla="*/ 40 w 40"/>
                <a:gd name="T27" fmla="*/ 4 h 14"/>
                <a:gd name="T28" fmla="*/ 38 w 40"/>
                <a:gd name="T29" fmla="*/ 2 h 14"/>
                <a:gd name="T30" fmla="*/ 38 w 40"/>
                <a:gd name="T31" fmla="*/ 2 h 14"/>
                <a:gd name="T32" fmla="*/ 36 w 40"/>
                <a:gd name="T33" fmla="*/ 0 h 14"/>
                <a:gd name="T34" fmla="*/ 36 w 40"/>
                <a:gd name="T35" fmla="*/ 0 h 14"/>
                <a:gd name="T36" fmla="*/ 36 w 40"/>
                <a:gd name="T37" fmla="*/ 0 h 14"/>
                <a:gd name="T38" fmla="*/ 34 w 40"/>
                <a:gd name="T39" fmla="*/ 2 h 14"/>
                <a:gd name="T40" fmla="*/ 34 w 40"/>
                <a:gd name="T41" fmla="*/ 2 h 14"/>
                <a:gd name="T42" fmla="*/ 26 w 40"/>
                <a:gd name="T43" fmla="*/ 6 h 14"/>
                <a:gd name="T44" fmla="*/ 20 w 40"/>
                <a:gd name="T45" fmla="*/ 6 h 14"/>
                <a:gd name="T46" fmla="*/ 12 w 40"/>
                <a:gd name="T47" fmla="*/ 6 h 14"/>
                <a:gd name="T48" fmla="*/ 4 w 40"/>
                <a:gd name="T49" fmla="*/ 2 h 14"/>
                <a:gd name="T50" fmla="*/ 4 w 40"/>
                <a:gd name="T51" fmla="*/ 2 h 14"/>
                <a:gd name="T52" fmla="*/ 2 w 40"/>
                <a:gd name="T53" fmla="*/ 0 h 14"/>
                <a:gd name="T54" fmla="*/ 2 w 40"/>
                <a:gd name="T55" fmla="*/ 0 h 14"/>
                <a:gd name="T56" fmla="*/ 2 w 40"/>
                <a:gd name="T57" fmla="*/ 0 h 14"/>
                <a:gd name="T58" fmla="*/ 2 w 40"/>
                <a:gd name="T59" fmla="*/ 0 h 14"/>
                <a:gd name="T60" fmla="*/ 0 w 40"/>
                <a:gd name="T61" fmla="*/ 2 h 14"/>
                <a:gd name="T62" fmla="*/ 0 w 40"/>
                <a:gd name="T63" fmla="*/ 4 h 14"/>
                <a:gd name="T64" fmla="*/ 0 w 40"/>
                <a:gd name="T6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14" fill="norm" stroke="1" extrusionOk="0">
                  <a:moveTo>
                    <a:pt x="0" y="4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30" y="12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6" y="6"/>
                  </a:lnTo>
                  <a:lnTo>
                    <a:pt x="20" y="6"/>
                  </a:lnTo>
                  <a:lnTo>
                    <a:pt x="12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0" name="Freeform 7"/>
            <p:cNvSpPr>
              <a:spLocks noEditPoints="1"/>
            </p:cNvSpPr>
            <p:nvPr/>
          </p:nvSpPr>
          <p:spPr bwMode="auto">
            <a:xfrm>
              <a:off x="6427788" y="-1398588"/>
              <a:ext cx="125412" cy="165100"/>
            </a:xfrm>
            <a:custGeom>
              <a:avLst/>
              <a:gdLst>
                <a:gd name="T0" fmla="*/ 77 w 79"/>
                <a:gd name="T1" fmla="*/ 70 h 104"/>
                <a:gd name="T2" fmla="*/ 77 w 79"/>
                <a:gd name="T3" fmla="*/ 70 h 104"/>
                <a:gd name="T4" fmla="*/ 79 w 79"/>
                <a:gd name="T5" fmla="*/ 66 h 104"/>
                <a:gd name="T6" fmla="*/ 77 w 79"/>
                <a:gd name="T7" fmla="*/ 60 h 104"/>
                <a:gd name="T8" fmla="*/ 77 w 79"/>
                <a:gd name="T9" fmla="*/ 60 h 104"/>
                <a:gd name="T10" fmla="*/ 71 w 79"/>
                <a:gd name="T11" fmla="*/ 58 h 104"/>
                <a:gd name="T12" fmla="*/ 59 w 79"/>
                <a:gd name="T13" fmla="*/ 58 h 104"/>
                <a:gd name="T14" fmla="*/ 59 w 79"/>
                <a:gd name="T15" fmla="*/ 10 h 104"/>
                <a:gd name="T16" fmla="*/ 59 w 79"/>
                <a:gd name="T17" fmla="*/ 10 h 104"/>
                <a:gd name="T18" fmla="*/ 57 w 79"/>
                <a:gd name="T19" fmla="*/ 6 h 104"/>
                <a:gd name="T20" fmla="*/ 55 w 79"/>
                <a:gd name="T21" fmla="*/ 4 h 104"/>
                <a:gd name="T22" fmla="*/ 53 w 79"/>
                <a:gd name="T23" fmla="*/ 2 h 104"/>
                <a:gd name="T24" fmla="*/ 49 w 79"/>
                <a:gd name="T25" fmla="*/ 0 h 104"/>
                <a:gd name="T26" fmla="*/ 29 w 79"/>
                <a:gd name="T27" fmla="*/ 0 h 104"/>
                <a:gd name="T28" fmla="*/ 29 w 79"/>
                <a:gd name="T29" fmla="*/ 0 h 104"/>
                <a:gd name="T30" fmla="*/ 25 w 79"/>
                <a:gd name="T31" fmla="*/ 2 h 104"/>
                <a:gd name="T32" fmla="*/ 23 w 79"/>
                <a:gd name="T33" fmla="*/ 4 h 104"/>
                <a:gd name="T34" fmla="*/ 21 w 79"/>
                <a:gd name="T35" fmla="*/ 6 h 104"/>
                <a:gd name="T36" fmla="*/ 21 w 79"/>
                <a:gd name="T37" fmla="*/ 10 h 104"/>
                <a:gd name="T38" fmla="*/ 21 w 79"/>
                <a:gd name="T39" fmla="*/ 58 h 104"/>
                <a:gd name="T40" fmla="*/ 7 w 79"/>
                <a:gd name="T41" fmla="*/ 58 h 104"/>
                <a:gd name="T42" fmla="*/ 7 w 79"/>
                <a:gd name="T43" fmla="*/ 58 h 104"/>
                <a:gd name="T44" fmla="*/ 7 w 79"/>
                <a:gd name="T45" fmla="*/ 58 h 104"/>
                <a:gd name="T46" fmla="*/ 7 w 79"/>
                <a:gd name="T47" fmla="*/ 58 h 104"/>
                <a:gd name="T48" fmla="*/ 2 w 79"/>
                <a:gd name="T49" fmla="*/ 60 h 104"/>
                <a:gd name="T50" fmla="*/ 2 w 79"/>
                <a:gd name="T51" fmla="*/ 60 h 104"/>
                <a:gd name="T52" fmla="*/ 0 w 79"/>
                <a:gd name="T53" fmla="*/ 66 h 104"/>
                <a:gd name="T54" fmla="*/ 0 w 79"/>
                <a:gd name="T55" fmla="*/ 66 h 104"/>
                <a:gd name="T56" fmla="*/ 2 w 79"/>
                <a:gd name="T57" fmla="*/ 70 h 104"/>
                <a:gd name="T58" fmla="*/ 29 w 79"/>
                <a:gd name="T59" fmla="*/ 100 h 104"/>
                <a:gd name="T60" fmla="*/ 29 w 79"/>
                <a:gd name="T61" fmla="*/ 100 h 104"/>
                <a:gd name="T62" fmla="*/ 35 w 79"/>
                <a:gd name="T63" fmla="*/ 104 h 104"/>
                <a:gd name="T64" fmla="*/ 39 w 79"/>
                <a:gd name="T65" fmla="*/ 104 h 104"/>
                <a:gd name="T66" fmla="*/ 41 w 79"/>
                <a:gd name="T67" fmla="*/ 104 h 104"/>
                <a:gd name="T68" fmla="*/ 41 w 79"/>
                <a:gd name="T69" fmla="*/ 104 h 104"/>
                <a:gd name="T70" fmla="*/ 45 w 79"/>
                <a:gd name="T71" fmla="*/ 104 h 104"/>
                <a:gd name="T72" fmla="*/ 51 w 79"/>
                <a:gd name="T73" fmla="*/ 100 h 104"/>
                <a:gd name="T74" fmla="*/ 77 w 79"/>
                <a:gd name="T75" fmla="*/ 70 h 104"/>
                <a:gd name="T76" fmla="*/ 41 w 79"/>
                <a:gd name="T77" fmla="*/ 98 h 104"/>
                <a:gd name="T78" fmla="*/ 37 w 79"/>
                <a:gd name="T79" fmla="*/ 98 h 104"/>
                <a:gd name="T80" fmla="*/ 37 w 79"/>
                <a:gd name="T81" fmla="*/ 98 h 104"/>
                <a:gd name="T82" fmla="*/ 37 w 79"/>
                <a:gd name="T83" fmla="*/ 98 h 104"/>
                <a:gd name="T84" fmla="*/ 35 w 79"/>
                <a:gd name="T85" fmla="*/ 96 h 104"/>
                <a:gd name="T86" fmla="*/ 7 w 79"/>
                <a:gd name="T87" fmla="*/ 66 h 104"/>
                <a:gd name="T88" fmla="*/ 23 w 79"/>
                <a:gd name="T89" fmla="*/ 66 h 104"/>
                <a:gd name="T90" fmla="*/ 23 w 79"/>
                <a:gd name="T91" fmla="*/ 66 h 104"/>
                <a:gd name="T92" fmla="*/ 27 w 79"/>
                <a:gd name="T93" fmla="*/ 64 h 104"/>
                <a:gd name="T94" fmla="*/ 27 w 79"/>
                <a:gd name="T95" fmla="*/ 62 h 104"/>
                <a:gd name="T96" fmla="*/ 27 w 79"/>
                <a:gd name="T97" fmla="*/ 8 h 104"/>
                <a:gd name="T98" fmla="*/ 53 w 79"/>
                <a:gd name="T99" fmla="*/ 8 h 104"/>
                <a:gd name="T100" fmla="*/ 53 w 79"/>
                <a:gd name="T101" fmla="*/ 62 h 104"/>
                <a:gd name="T102" fmla="*/ 53 w 79"/>
                <a:gd name="T103" fmla="*/ 62 h 104"/>
                <a:gd name="T104" fmla="*/ 53 w 79"/>
                <a:gd name="T105" fmla="*/ 64 h 104"/>
                <a:gd name="T106" fmla="*/ 55 w 79"/>
                <a:gd name="T107" fmla="*/ 66 h 104"/>
                <a:gd name="T108" fmla="*/ 73 w 79"/>
                <a:gd name="T109" fmla="*/ 66 h 104"/>
                <a:gd name="T110" fmla="*/ 47 w 79"/>
                <a:gd name="T111" fmla="*/ 96 h 104"/>
                <a:gd name="T112" fmla="*/ 47 w 79"/>
                <a:gd name="T113" fmla="*/ 96 h 104"/>
                <a:gd name="T114" fmla="*/ 43 w 79"/>
                <a:gd name="T115" fmla="*/ 98 h 104"/>
                <a:gd name="T116" fmla="*/ 41 w 79"/>
                <a:gd name="T117" fmla="*/ 98 h 104"/>
                <a:gd name="T118" fmla="*/ 41 w 79"/>
                <a:gd name="T119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" h="104" fill="norm" stroke="1" extrusionOk="0">
                  <a:moveTo>
                    <a:pt x="77" y="70"/>
                  </a:moveTo>
                  <a:lnTo>
                    <a:pt x="77" y="70"/>
                  </a:lnTo>
                  <a:lnTo>
                    <a:pt x="79" y="66"/>
                  </a:lnTo>
                  <a:lnTo>
                    <a:pt x="77" y="60"/>
                  </a:lnTo>
                  <a:lnTo>
                    <a:pt x="77" y="60"/>
                  </a:lnTo>
                  <a:lnTo>
                    <a:pt x="71" y="58"/>
                  </a:lnTo>
                  <a:lnTo>
                    <a:pt x="59" y="5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53" y="2"/>
                  </a:lnTo>
                  <a:lnTo>
                    <a:pt x="4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3" y="4"/>
                  </a:lnTo>
                  <a:lnTo>
                    <a:pt x="21" y="6"/>
                  </a:lnTo>
                  <a:lnTo>
                    <a:pt x="21" y="10"/>
                  </a:lnTo>
                  <a:lnTo>
                    <a:pt x="21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70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5" y="104"/>
                  </a:lnTo>
                  <a:lnTo>
                    <a:pt x="39" y="104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5" y="104"/>
                  </a:lnTo>
                  <a:lnTo>
                    <a:pt x="51" y="100"/>
                  </a:lnTo>
                  <a:lnTo>
                    <a:pt x="77" y="70"/>
                  </a:lnTo>
                  <a:close/>
                  <a:moveTo>
                    <a:pt x="41" y="98"/>
                  </a:moveTo>
                  <a:lnTo>
                    <a:pt x="37" y="98"/>
                  </a:lnTo>
                  <a:lnTo>
                    <a:pt x="37" y="98"/>
                  </a:lnTo>
                  <a:lnTo>
                    <a:pt x="37" y="98"/>
                  </a:lnTo>
                  <a:lnTo>
                    <a:pt x="35" y="96"/>
                  </a:lnTo>
                  <a:lnTo>
                    <a:pt x="7" y="66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7" y="64"/>
                  </a:lnTo>
                  <a:lnTo>
                    <a:pt x="27" y="62"/>
                  </a:lnTo>
                  <a:lnTo>
                    <a:pt x="27" y="8"/>
                  </a:lnTo>
                  <a:lnTo>
                    <a:pt x="53" y="8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4"/>
                  </a:lnTo>
                  <a:lnTo>
                    <a:pt x="55" y="66"/>
                  </a:lnTo>
                  <a:lnTo>
                    <a:pt x="73" y="66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43" y="98"/>
                  </a:lnTo>
                  <a:lnTo>
                    <a:pt x="41" y="98"/>
                  </a:lnTo>
                  <a:lnTo>
                    <a:pt x="41" y="98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1" name="Freeform 8"/>
            <p:cNvSpPr/>
            <p:nvPr/>
          </p:nvSpPr>
          <p:spPr bwMode="auto">
            <a:xfrm>
              <a:off x="6211888" y="-1112838"/>
              <a:ext cx="12700" cy="12700"/>
            </a:xfrm>
            <a:custGeom>
              <a:avLst/>
              <a:gdLst>
                <a:gd name="T0" fmla="*/ 4 w 8"/>
                <a:gd name="T1" fmla="*/ 0 h 8"/>
                <a:gd name="T2" fmla="*/ 4 w 8"/>
                <a:gd name="T3" fmla="*/ 0 h 8"/>
                <a:gd name="T4" fmla="*/ 4 w 8"/>
                <a:gd name="T5" fmla="*/ 0 h 8"/>
                <a:gd name="T6" fmla="*/ 0 w 8"/>
                <a:gd name="T7" fmla="*/ 0 h 8"/>
                <a:gd name="T8" fmla="*/ 0 w 8"/>
                <a:gd name="T9" fmla="*/ 4 h 8"/>
                <a:gd name="T10" fmla="*/ 0 w 8"/>
                <a:gd name="T11" fmla="*/ 4 h 8"/>
                <a:gd name="T12" fmla="*/ 0 w 8"/>
                <a:gd name="T13" fmla="*/ 6 h 8"/>
                <a:gd name="T14" fmla="*/ 4 w 8"/>
                <a:gd name="T15" fmla="*/ 8 h 8"/>
                <a:gd name="T16" fmla="*/ 4 w 8"/>
                <a:gd name="T17" fmla="*/ 8 h 8"/>
                <a:gd name="T18" fmla="*/ 8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8 w 8"/>
                <a:gd name="T25" fmla="*/ 0 h 8"/>
                <a:gd name="T26" fmla="*/ 4 w 8"/>
                <a:gd name="T27" fmla="*/ 0 h 8"/>
                <a:gd name="T28" fmla="*/ 4 w 8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8" fill="norm" stroke="1" extrusionOk="0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2" name="Freeform 9"/>
            <p:cNvSpPr>
              <a:spLocks noEditPoints="1"/>
            </p:cNvSpPr>
            <p:nvPr/>
          </p:nvSpPr>
          <p:spPr bwMode="auto">
            <a:xfrm>
              <a:off x="6132513" y="-1150938"/>
              <a:ext cx="174625" cy="88900"/>
            </a:xfrm>
            <a:custGeom>
              <a:avLst/>
              <a:gdLst>
                <a:gd name="T0" fmla="*/ 102 w 110"/>
                <a:gd name="T1" fmla="*/ 44 h 56"/>
                <a:gd name="T2" fmla="*/ 108 w 110"/>
                <a:gd name="T3" fmla="*/ 20 h 56"/>
                <a:gd name="T4" fmla="*/ 96 w 110"/>
                <a:gd name="T5" fmla="*/ 8 h 56"/>
                <a:gd name="T6" fmla="*/ 80 w 110"/>
                <a:gd name="T7" fmla="*/ 6 h 56"/>
                <a:gd name="T8" fmla="*/ 76 w 110"/>
                <a:gd name="T9" fmla="*/ 8 h 56"/>
                <a:gd name="T10" fmla="*/ 64 w 110"/>
                <a:gd name="T11" fmla="*/ 2 h 56"/>
                <a:gd name="T12" fmla="*/ 36 w 110"/>
                <a:gd name="T13" fmla="*/ 6 h 56"/>
                <a:gd name="T14" fmla="*/ 32 w 110"/>
                <a:gd name="T15" fmla="*/ 8 h 56"/>
                <a:gd name="T16" fmla="*/ 14 w 110"/>
                <a:gd name="T17" fmla="*/ 6 h 56"/>
                <a:gd name="T18" fmla="*/ 2 w 110"/>
                <a:gd name="T19" fmla="*/ 16 h 56"/>
                <a:gd name="T20" fmla="*/ 0 w 110"/>
                <a:gd name="T21" fmla="*/ 28 h 56"/>
                <a:gd name="T22" fmla="*/ 12 w 110"/>
                <a:gd name="T23" fmla="*/ 48 h 56"/>
                <a:gd name="T24" fmla="*/ 32 w 110"/>
                <a:gd name="T25" fmla="*/ 48 h 56"/>
                <a:gd name="T26" fmla="*/ 36 w 110"/>
                <a:gd name="T27" fmla="*/ 48 h 56"/>
                <a:gd name="T28" fmla="*/ 64 w 110"/>
                <a:gd name="T29" fmla="*/ 54 h 56"/>
                <a:gd name="T30" fmla="*/ 76 w 110"/>
                <a:gd name="T31" fmla="*/ 48 h 56"/>
                <a:gd name="T32" fmla="*/ 94 w 110"/>
                <a:gd name="T33" fmla="*/ 48 h 56"/>
                <a:gd name="T34" fmla="*/ 78 w 110"/>
                <a:gd name="T35" fmla="*/ 12 h 56"/>
                <a:gd name="T36" fmla="*/ 86 w 110"/>
                <a:gd name="T37" fmla="*/ 10 h 56"/>
                <a:gd name="T38" fmla="*/ 98 w 110"/>
                <a:gd name="T39" fmla="*/ 16 h 56"/>
                <a:gd name="T40" fmla="*/ 104 w 110"/>
                <a:gd name="T41" fmla="*/ 28 h 56"/>
                <a:gd name="T42" fmla="*/ 94 w 110"/>
                <a:gd name="T43" fmla="*/ 44 h 56"/>
                <a:gd name="T44" fmla="*/ 82 w 110"/>
                <a:gd name="T45" fmla="*/ 44 h 56"/>
                <a:gd name="T46" fmla="*/ 80 w 110"/>
                <a:gd name="T47" fmla="*/ 40 h 56"/>
                <a:gd name="T48" fmla="*/ 82 w 110"/>
                <a:gd name="T49" fmla="*/ 22 h 56"/>
                <a:gd name="T50" fmla="*/ 28 w 110"/>
                <a:gd name="T51" fmla="*/ 44 h 56"/>
                <a:gd name="T52" fmla="*/ 24 w 110"/>
                <a:gd name="T53" fmla="*/ 44 h 56"/>
                <a:gd name="T54" fmla="*/ 14 w 110"/>
                <a:gd name="T55" fmla="*/ 44 h 56"/>
                <a:gd name="T56" fmla="*/ 4 w 110"/>
                <a:gd name="T57" fmla="*/ 28 h 56"/>
                <a:gd name="T58" fmla="*/ 10 w 110"/>
                <a:gd name="T59" fmla="*/ 16 h 56"/>
                <a:gd name="T60" fmla="*/ 22 w 110"/>
                <a:gd name="T61" fmla="*/ 10 h 56"/>
                <a:gd name="T62" fmla="*/ 28 w 110"/>
                <a:gd name="T63" fmla="*/ 16 h 56"/>
                <a:gd name="T64" fmla="*/ 28 w 110"/>
                <a:gd name="T65" fmla="*/ 36 h 56"/>
                <a:gd name="T66" fmla="*/ 54 w 110"/>
                <a:gd name="T67" fmla="*/ 50 h 56"/>
                <a:gd name="T68" fmla="*/ 52 w 110"/>
                <a:gd name="T69" fmla="*/ 50 h 56"/>
                <a:gd name="T70" fmla="*/ 32 w 110"/>
                <a:gd name="T71" fmla="*/ 36 h 56"/>
                <a:gd name="T72" fmla="*/ 34 w 110"/>
                <a:gd name="T73" fmla="*/ 18 h 56"/>
                <a:gd name="T74" fmla="*/ 54 w 110"/>
                <a:gd name="T75" fmla="*/ 4 h 56"/>
                <a:gd name="T76" fmla="*/ 54 w 110"/>
                <a:gd name="T77" fmla="*/ 4 h 56"/>
                <a:gd name="T78" fmla="*/ 70 w 110"/>
                <a:gd name="T79" fmla="*/ 12 h 56"/>
                <a:gd name="T80" fmla="*/ 76 w 110"/>
                <a:gd name="T81" fmla="*/ 28 h 56"/>
                <a:gd name="T82" fmla="*/ 64 w 110"/>
                <a:gd name="T83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0" h="56" fill="norm" stroke="1" extrusionOk="0">
                  <a:moveTo>
                    <a:pt x="94" y="48"/>
                  </a:moveTo>
                  <a:lnTo>
                    <a:pt x="94" y="48"/>
                  </a:lnTo>
                  <a:lnTo>
                    <a:pt x="102" y="44"/>
                  </a:lnTo>
                  <a:lnTo>
                    <a:pt x="108" y="38"/>
                  </a:lnTo>
                  <a:lnTo>
                    <a:pt x="110" y="28"/>
                  </a:lnTo>
                  <a:lnTo>
                    <a:pt x="108" y="20"/>
                  </a:lnTo>
                  <a:lnTo>
                    <a:pt x="108" y="20"/>
                  </a:lnTo>
                  <a:lnTo>
                    <a:pt x="104" y="12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88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8" y="8"/>
                  </a:lnTo>
                  <a:lnTo>
                    <a:pt x="76" y="8"/>
                  </a:lnTo>
                  <a:lnTo>
                    <a:pt x="72" y="6"/>
                  </a:lnTo>
                  <a:lnTo>
                    <a:pt x="72" y="6"/>
                  </a:lnTo>
                  <a:lnTo>
                    <a:pt x="64" y="2"/>
                  </a:lnTo>
                  <a:lnTo>
                    <a:pt x="54" y="0"/>
                  </a:lnTo>
                  <a:lnTo>
                    <a:pt x="44" y="2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6" y="6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6" y="44"/>
                  </a:lnTo>
                  <a:lnTo>
                    <a:pt x="12" y="48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32" y="48"/>
                  </a:lnTo>
                  <a:lnTo>
                    <a:pt x="34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44" y="54"/>
                  </a:lnTo>
                  <a:lnTo>
                    <a:pt x="54" y="56"/>
                  </a:lnTo>
                  <a:lnTo>
                    <a:pt x="64" y="54"/>
                  </a:lnTo>
                  <a:lnTo>
                    <a:pt x="72" y="48"/>
                  </a:lnTo>
                  <a:lnTo>
                    <a:pt x="74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86" y="50"/>
                  </a:lnTo>
                  <a:lnTo>
                    <a:pt x="94" y="48"/>
                  </a:lnTo>
                  <a:lnTo>
                    <a:pt x="94" y="48"/>
                  </a:lnTo>
                  <a:close/>
                  <a:moveTo>
                    <a:pt x="80" y="16"/>
                  </a:moveTo>
                  <a:lnTo>
                    <a:pt x="78" y="12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94" y="12"/>
                  </a:lnTo>
                  <a:lnTo>
                    <a:pt x="98" y="16"/>
                  </a:lnTo>
                  <a:lnTo>
                    <a:pt x="102" y="22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2" y="34"/>
                  </a:lnTo>
                  <a:lnTo>
                    <a:pt x="98" y="40"/>
                  </a:lnTo>
                  <a:lnTo>
                    <a:pt x="94" y="44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2" y="44"/>
                  </a:lnTo>
                  <a:lnTo>
                    <a:pt x="78" y="44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2" y="34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80" y="16"/>
                  </a:lnTo>
                  <a:lnTo>
                    <a:pt x="80" y="16"/>
                  </a:lnTo>
                  <a:close/>
                  <a:moveTo>
                    <a:pt x="28" y="44"/>
                  </a:moveTo>
                  <a:lnTo>
                    <a:pt x="26" y="48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14" y="44"/>
                  </a:lnTo>
                  <a:lnTo>
                    <a:pt x="10" y="40"/>
                  </a:lnTo>
                  <a:lnTo>
                    <a:pt x="6" y="34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20"/>
                  </a:lnTo>
                  <a:lnTo>
                    <a:pt x="10" y="16"/>
                  </a:lnTo>
                  <a:lnTo>
                    <a:pt x="14" y="1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26"/>
                  </a:lnTo>
                  <a:lnTo>
                    <a:pt x="28" y="36"/>
                  </a:lnTo>
                  <a:lnTo>
                    <a:pt x="30" y="42"/>
                  </a:lnTo>
                  <a:lnTo>
                    <a:pt x="28" y="44"/>
                  </a:lnTo>
                  <a:close/>
                  <a:moveTo>
                    <a:pt x="54" y="50"/>
                  </a:moveTo>
                  <a:lnTo>
                    <a:pt x="52" y="50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44" y="48"/>
                  </a:lnTo>
                  <a:lnTo>
                    <a:pt x="38" y="42"/>
                  </a:lnTo>
                  <a:lnTo>
                    <a:pt x="32" y="36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4" y="18"/>
                  </a:lnTo>
                  <a:lnTo>
                    <a:pt x="38" y="12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62" y="6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6" y="1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36"/>
                  </a:lnTo>
                  <a:lnTo>
                    <a:pt x="70" y="44"/>
                  </a:lnTo>
                  <a:lnTo>
                    <a:pt x="64" y="48"/>
                  </a:lnTo>
                  <a:lnTo>
                    <a:pt x="54" y="50"/>
                  </a:lnTo>
                  <a:lnTo>
                    <a:pt x="54" y="50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3" name="Freeform 10"/>
            <p:cNvSpPr>
              <a:spLocks noEditPoints="1"/>
            </p:cNvSpPr>
            <p:nvPr/>
          </p:nvSpPr>
          <p:spPr bwMode="auto">
            <a:xfrm>
              <a:off x="5951538" y="-1443038"/>
              <a:ext cx="547687" cy="876299"/>
            </a:xfrm>
            <a:custGeom>
              <a:avLst/>
              <a:gdLst>
                <a:gd name="T0" fmla="*/ 112 w 345"/>
                <a:gd name="T1" fmla="*/ 546 h 552"/>
                <a:gd name="T2" fmla="*/ 212 w 345"/>
                <a:gd name="T3" fmla="*/ 550 h 552"/>
                <a:gd name="T4" fmla="*/ 321 w 345"/>
                <a:gd name="T5" fmla="*/ 488 h 552"/>
                <a:gd name="T6" fmla="*/ 343 w 345"/>
                <a:gd name="T7" fmla="*/ 382 h 552"/>
                <a:gd name="T8" fmla="*/ 311 w 345"/>
                <a:gd name="T9" fmla="*/ 282 h 552"/>
                <a:gd name="T10" fmla="*/ 304 w 345"/>
                <a:gd name="T11" fmla="*/ 184 h 552"/>
                <a:gd name="T12" fmla="*/ 278 w 345"/>
                <a:gd name="T13" fmla="*/ 192 h 552"/>
                <a:gd name="T14" fmla="*/ 268 w 345"/>
                <a:gd name="T15" fmla="*/ 194 h 552"/>
                <a:gd name="T16" fmla="*/ 226 w 345"/>
                <a:gd name="T17" fmla="*/ 250 h 552"/>
                <a:gd name="T18" fmla="*/ 146 w 345"/>
                <a:gd name="T19" fmla="*/ 266 h 552"/>
                <a:gd name="T20" fmla="*/ 68 w 345"/>
                <a:gd name="T21" fmla="*/ 194 h 552"/>
                <a:gd name="T22" fmla="*/ 50 w 345"/>
                <a:gd name="T23" fmla="*/ 190 h 552"/>
                <a:gd name="T24" fmla="*/ 50 w 345"/>
                <a:gd name="T25" fmla="*/ 146 h 552"/>
                <a:gd name="T26" fmla="*/ 70 w 345"/>
                <a:gd name="T27" fmla="*/ 122 h 552"/>
                <a:gd name="T28" fmla="*/ 188 w 345"/>
                <a:gd name="T29" fmla="*/ 58 h 552"/>
                <a:gd name="T30" fmla="*/ 164 w 345"/>
                <a:gd name="T31" fmla="*/ 86 h 552"/>
                <a:gd name="T32" fmla="*/ 142 w 345"/>
                <a:gd name="T33" fmla="*/ 92 h 552"/>
                <a:gd name="T34" fmla="*/ 176 w 345"/>
                <a:gd name="T35" fmla="*/ 88 h 552"/>
                <a:gd name="T36" fmla="*/ 204 w 345"/>
                <a:gd name="T37" fmla="*/ 62 h 552"/>
                <a:gd name="T38" fmla="*/ 238 w 345"/>
                <a:gd name="T39" fmla="*/ 76 h 552"/>
                <a:gd name="T40" fmla="*/ 210 w 345"/>
                <a:gd name="T41" fmla="*/ 30 h 552"/>
                <a:gd name="T42" fmla="*/ 204 w 345"/>
                <a:gd name="T43" fmla="*/ 30 h 552"/>
                <a:gd name="T44" fmla="*/ 172 w 345"/>
                <a:gd name="T45" fmla="*/ 50 h 552"/>
                <a:gd name="T46" fmla="*/ 58 w 345"/>
                <a:gd name="T47" fmla="*/ 134 h 552"/>
                <a:gd name="T48" fmla="*/ 44 w 345"/>
                <a:gd name="T49" fmla="*/ 136 h 552"/>
                <a:gd name="T50" fmla="*/ 76 w 345"/>
                <a:gd name="T51" fmla="*/ 44 h 552"/>
                <a:gd name="T52" fmla="*/ 176 w 345"/>
                <a:gd name="T53" fmla="*/ 6 h 552"/>
                <a:gd name="T54" fmla="*/ 238 w 345"/>
                <a:gd name="T55" fmla="*/ 22 h 552"/>
                <a:gd name="T56" fmla="*/ 202 w 345"/>
                <a:gd name="T57" fmla="*/ 2 h 552"/>
                <a:gd name="T58" fmla="*/ 104 w 345"/>
                <a:gd name="T59" fmla="*/ 16 h 552"/>
                <a:gd name="T60" fmla="*/ 46 w 345"/>
                <a:gd name="T61" fmla="*/ 84 h 552"/>
                <a:gd name="T62" fmla="*/ 32 w 345"/>
                <a:gd name="T63" fmla="*/ 158 h 552"/>
                <a:gd name="T64" fmla="*/ 36 w 345"/>
                <a:gd name="T65" fmla="*/ 208 h 552"/>
                <a:gd name="T66" fmla="*/ 10 w 345"/>
                <a:gd name="T67" fmla="*/ 352 h 552"/>
                <a:gd name="T68" fmla="*/ 14 w 345"/>
                <a:gd name="T69" fmla="*/ 470 h 552"/>
                <a:gd name="T70" fmla="*/ 292 w 345"/>
                <a:gd name="T71" fmla="*/ 196 h 552"/>
                <a:gd name="T72" fmla="*/ 315 w 345"/>
                <a:gd name="T73" fmla="*/ 316 h 552"/>
                <a:gd name="T74" fmla="*/ 337 w 345"/>
                <a:gd name="T75" fmla="*/ 398 h 552"/>
                <a:gd name="T76" fmla="*/ 319 w 345"/>
                <a:gd name="T77" fmla="*/ 480 h 552"/>
                <a:gd name="T78" fmla="*/ 248 w 345"/>
                <a:gd name="T79" fmla="*/ 534 h 552"/>
                <a:gd name="T80" fmla="*/ 232 w 345"/>
                <a:gd name="T81" fmla="*/ 460 h 552"/>
                <a:gd name="T82" fmla="*/ 186 w 345"/>
                <a:gd name="T83" fmla="*/ 392 h 552"/>
                <a:gd name="T84" fmla="*/ 258 w 345"/>
                <a:gd name="T85" fmla="*/ 288 h 552"/>
                <a:gd name="T86" fmla="*/ 276 w 345"/>
                <a:gd name="T87" fmla="*/ 204 h 552"/>
                <a:gd name="T88" fmla="*/ 270 w 345"/>
                <a:gd name="T89" fmla="*/ 224 h 552"/>
                <a:gd name="T90" fmla="*/ 250 w 345"/>
                <a:gd name="T91" fmla="*/ 276 h 552"/>
                <a:gd name="T92" fmla="*/ 106 w 345"/>
                <a:gd name="T93" fmla="*/ 256 h 552"/>
                <a:gd name="T94" fmla="*/ 212 w 345"/>
                <a:gd name="T95" fmla="*/ 266 h 552"/>
                <a:gd name="T96" fmla="*/ 246 w 345"/>
                <a:gd name="T97" fmla="*/ 286 h 552"/>
                <a:gd name="T98" fmla="*/ 180 w 345"/>
                <a:gd name="T99" fmla="*/ 390 h 552"/>
                <a:gd name="T100" fmla="*/ 96 w 345"/>
                <a:gd name="T101" fmla="*/ 310 h 552"/>
                <a:gd name="T102" fmla="*/ 104 w 345"/>
                <a:gd name="T103" fmla="*/ 254 h 552"/>
                <a:gd name="T104" fmla="*/ 96 w 345"/>
                <a:gd name="T105" fmla="*/ 254 h 552"/>
                <a:gd name="T106" fmla="*/ 74 w 345"/>
                <a:gd name="T107" fmla="*/ 260 h 552"/>
                <a:gd name="T108" fmla="*/ 30 w 345"/>
                <a:gd name="T109" fmla="*/ 316 h 552"/>
                <a:gd name="T110" fmla="*/ 48 w 345"/>
                <a:gd name="T111" fmla="*/ 196 h 552"/>
                <a:gd name="T112" fmla="*/ 68 w 345"/>
                <a:gd name="T113" fmla="*/ 262 h 552"/>
                <a:gd name="T114" fmla="*/ 124 w 345"/>
                <a:gd name="T115" fmla="*/ 354 h 552"/>
                <a:gd name="T116" fmla="*/ 228 w 345"/>
                <a:gd name="T117" fmla="*/ 464 h 552"/>
                <a:gd name="T118" fmla="*/ 240 w 345"/>
                <a:gd name="T119" fmla="*/ 536 h 552"/>
                <a:gd name="T120" fmla="*/ 170 w 345"/>
                <a:gd name="T121" fmla="*/ 546 h 552"/>
                <a:gd name="T122" fmla="*/ 40 w 345"/>
                <a:gd name="T123" fmla="*/ 498 h 552"/>
                <a:gd name="T124" fmla="*/ 8 w 345"/>
                <a:gd name="T125" fmla="*/ 39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5" h="552" fill="norm" stroke="1" extrusionOk="0">
                  <a:moveTo>
                    <a:pt x="22" y="488"/>
                  </a:moveTo>
                  <a:lnTo>
                    <a:pt x="22" y="488"/>
                  </a:lnTo>
                  <a:lnTo>
                    <a:pt x="38" y="506"/>
                  </a:lnTo>
                  <a:lnTo>
                    <a:pt x="54" y="520"/>
                  </a:lnTo>
                  <a:lnTo>
                    <a:pt x="72" y="532"/>
                  </a:lnTo>
                  <a:lnTo>
                    <a:pt x="92" y="540"/>
                  </a:lnTo>
                  <a:lnTo>
                    <a:pt x="112" y="546"/>
                  </a:lnTo>
                  <a:lnTo>
                    <a:pt x="132" y="550"/>
                  </a:lnTo>
                  <a:lnTo>
                    <a:pt x="152" y="552"/>
                  </a:lnTo>
                  <a:lnTo>
                    <a:pt x="170" y="552"/>
                  </a:lnTo>
                  <a:lnTo>
                    <a:pt x="174" y="552"/>
                  </a:lnTo>
                  <a:lnTo>
                    <a:pt x="174" y="552"/>
                  </a:lnTo>
                  <a:lnTo>
                    <a:pt x="192" y="552"/>
                  </a:lnTo>
                  <a:lnTo>
                    <a:pt x="212" y="550"/>
                  </a:lnTo>
                  <a:lnTo>
                    <a:pt x="232" y="546"/>
                  </a:lnTo>
                  <a:lnTo>
                    <a:pt x="252" y="540"/>
                  </a:lnTo>
                  <a:lnTo>
                    <a:pt x="272" y="532"/>
                  </a:lnTo>
                  <a:lnTo>
                    <a:pt x="290" y="520"/>
                  </a:lnTo>
                  <a:lnTo>
                    <a:pt x="307" y="506"/>
                  </a:lnTo>
                  <a:lnTo>
                    <a:pt x="321" y="488"/>
                  </a:lnTo>
                  <a:lnTo>
                    <a:pt x="321" y="488"/>
                  </a:lnTo>
                  <a:lnTo>
                    <a:pt x="331" y="470"/>
                  </a:lnTo>
                  <a:lnTo>
                    <a:pt x="339" y="452"/>
                  </a:lnTo>
                  <a:lnTo>
                    <a:pt x="343" y="432"/>
                  </a:lnTo>
                  <a:lnTo>
                    <a:pt x="345" y="412"/>
                  </a:lnTo>
                  <a:lnTo>
                    <a:pt x="345" y="412"/>
                  </a:lnTo>
                  <a:lnTo>
                    <a:pt x="343" y="398"/>
                  </a:lnTo>
                  <a:lnTo>
                    <a:pt x="343" y="382"/>
                  </a:lnTo>
                  <a:lnTo>
                    <a:pt x="343" y="382"/>
                  </a:lnTo>
                  <a:lnTo>
                    <a:pt x="337" y="356"/>
                  </a:lnTo>
                  <a:lnTo>
                    <a:pt x="327" y="332"/>
                  </a:lnTo>
                  <a:lnTo>
                    <a:pt x="327" y="332"/>
                  </a:lnTo>
                  <a:lnTo>
                    <a:pt x="327" y="332"/>
                  </a:lnTo>
                  <a:lnTo>
                    <a:pt x="319" y="306"/>
                  </a:lnTo>
                  <a:lnTo>
                    <a:pt x="311" y="282"/>
                  </a:lnTo>
                  <a:lnTo>
                    <a:pt x="307" y="256"/>
                  </a:lnTo>
                  <a:lnTo>
                    <a:pt x="304" y="234"/>
                  </a:lnTo>
                  <a:lnTo>
                    <a:pt x="302" y="200"/>
                  </a:lnTo>
                  <a:lnTo>
                    <a:pt x="304" y="186"/>
                  </a:lnTo>
                  <a:lnTo>
                    <a:pt x="304" y="186"/>
                  </a:lnTo>
                  <a:lnTo>
                    <a:pt x="304" y="184"/>
                  </a:lnTo>
                  <a:lnTo>
                    <a:pt x="304" y="184"/>
                  </a:lnTo>
                  <a:lnTo>
                    <a:pt x="309" y="174"/>
                  </a:lnTo>
                  <a:lnTo>
                    <a:pt x="302" y="170"/>
                  </a:lnTo>
                  <a:lnTo>
                    <a:pt x="302" y="170"/>
                  </a:lnTo>
                  <a:lnTo>
                    <a:pt x="298" y="180"/>
                  </a:lnTo>
                  <a:lnTo>
                    <a:pt x="294" y="186"/>
                  </a:lnTo>
                  <a:lnTo>
                    <a:pt x="286" y="192"/>
                  </a:lnTo>
                  <a:lnTo>
                    <a:pt x="278" y="192"/>
                  </a:lnTo>
                  <a:lnTo>
                    <a:pt x="278" y="192"/>
                  </a:lnTo>
                  <a:lnTo>
                    <a:pt x="278" y="192"/>
                  </a:lnTo>
                  <a:lnTo>
                    <a:pt x="278" y="192"/>
                  </a:lnTo>
                  <a:lnTo>
                    <a:pt x="272" y="192"/>
                  </a:lnTo>
                  <a:lnTo>
                    <a:pt x="272" y="192"/>
                  </a:lnTo>
                  <a:lnTo>
                    <a:pt x="270" y="192"/>
                  </a:lnTo>
                  <a:lnTo>
                    <a:pt x="268" y="194"/>
                  </a:lnTo>
                  <a:lnTo>
                    <a:pt x="268" y="194"/>
                  </a:lnTo>
                  <a:lnTo>
                    <a:pt x="262" y="210"/>
                  </a:lnTo>
                  <a:lnTo>
                    <a:pt x="254" y="226"/>
                  </a:lnTo>
                  <a:lnTo>
                    <a:pt x="242" y="238"/>
                  </a:lnTo>
                  <a:lnTo>
                    <a:pt x="228" y="250"/>
                  </a:lnTo>
                  <a:lnTo>
                    <a:pt x="226" y="250"/>
                  </a:lnTo>
                  <a:lnTo>
                    <a:pt x="226" y="250"/>
                  </a:lnTo>
                  <a:lnTo>
                    <a:pt x="212" y="258"/>
                  </a:lnTo>
                  <a:lnTo>
                    <a:pt x="198" y="264"/>
                  </a:lnTo>
                  <a:lnTo>
                    <a:pt x="184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46" y="266"/>
                  </a:lnTo>
                  <a:lnTo>
                    <a:pt x="146" y="266"/>
                  </a:lnTo>
                  <a:lnTo>
                    <a:pt x="126" y="260"/>
                  </a:lnTo>
                  <a:lnTo>
                    <a:pt x="108" y="250"/>
                  </a:lnTo>
                  <a:lnTo>
                    <a:pt x="92" y="236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72" y="208"/>
                  </a:lnTo>
                  <a:lnTo>
                    <a:pt x="68" y="194"/>
                  </a:lnTo>
                  <a:lnTo>
                    <a:pt x="68" y="194"/>
                  </a:lnTo>
                  <a:lnTo>
                    <a:pt x="64" y="192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0" y="192"/>
                  </a:lnTo>
                  <a:lnTo>
                    <a:pt x="60" y="192"/>
                  </a:lnTo>
                  <a:lnTo>
                    <a:pt x="50" y="190"/>
                  </a:lnTo>
                  <a:lnTo>
                    <a:pt x="42" y="186"/>
                  </a:lnTo>
                  <a:lnTo>
                    <a:pt x="36" y="178"/>
                  </a:lnTo>
                  <a:lnTo>
                    <a:pt x="34" y="168"/>
                  </a:lnTo>
                  <a:lnTo>
                    <a:pt x="34" y="168"/>
                  </a:lnTo>
                  <a:lnTo>
                    <a:pt x="36" y="160"/>
                  </a:lnTo>
                  <a:lnTo>
                    <a:pt x="42" y="152"/>
                  </a:lnTo>
                  <a:lnTo>
                    <a:pt x="50" y="146"/>
                  </a:lnTo>
                  <a:lnTo>
                    <a:pt x="60" y="144"/>
                  </a:lnTo>
                  <a:lnTo>
                    <a:pt x="60" y="144"/>
                  </a:lnTo>
                  <a:lnTo>
                    <a:pt x="60" y="144"/>
                  </a:lnTo>
                  <a:lnTo>
                    <a:pt x="62" y="144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70" y="122"/>
                  </a:lnTo>
                  <a:lnTo>
                    <a:pt x="80" y="104"/>
                  </a:lnTo>
                  <a:lnTo>
                    <a:pt x="92" y="88"/>
                  </a:lnTo>
                  <a:lnTo>
                    <a:pt x="108" y="74"/>
                  </a:lnTo>
                  <a:lnTo>
                    <a:pt x="126" y="64"/>
                  </a:lnTo>
                  <a:lnTo>
                    <a:pt x="146" y="58"/>
                  </a:lnTo>
                  <a:lnTo>
                    <a:pt x="166" y="56"/>
                  </a:lnTo>
                  <a:lnTo>
                    <a:pt x="188" y="58"/>
                  </a:lnTo>
                  <a:lnTo>
                    <a:pt x="196" y="60"/>
                  </a:lnTo>
                  <a:lnTo>
                    <a:pt x="194" y="64"/>
                  </a:lnTo>
                  <a:lnTo>
                    <a:pt x="194" y="64"/>
                  </a:lnTo>
                  <a:lnTo>
                    <a:pt x="186" y="72"/>
                  </a:lnTo>
                  <a:lnTo>
                    <a:pt x="180" y="78"/>
                  </a:lnTo>
                  <a:lnTo>
                    <a:pt x="172" y="82"/>
                  </a:lnTo>
                  <a:lnTo>
                    <a:pt x="164" y="86"/>
                  </a:lnTo>
                  <a:lnTo>
                    <a:pt x="152" y="88"/>
                  </a:lnTo>
                  <a:lnTo>
                    <a:pt x="146" y="88"/>
                  </a:lnTo>
                  <a:lnTo>
                    <a:pt x="146" y="88"/>
                  </a:lnTo>
                  <a:lnTo>
                    <a:pt x="142" y="90"/>
                  </a:lnTo>
                  <a:lnTo>
                    <a:pt x="142" y="90"/>
                  </a:lnTo>
                  <a:lnTo>
                    <a:pt x="142" y="92"/>
                  </a:lnTo>
                  <a:lnTo>
                    <a:pt x="142" y="92"/>
                  </a:lnTo>
                  <a:lnTo>
                    <a:pt x="144" y="94"/>
                  </a:lnTo>
                  <a:lnTo>
                    <a:pt x="144" y="94"/>
                  </a:lnTo>
                  <a:lnTo>
                    <a:pt x="146" y="94"/>
                  </a:lnTo>
                  <a:lnTo>
                    <a:pt x="148" y="94"/>
                  </a:lnTo>
                  <a:lnTo>
                    <a:pt x="148" y="94"/>
                  </a:lnTo>
                  <a:lnTo>
                    <a:pt x="162" y="94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84" y="84"/>
                  </a:lnTo>
                  <a:lnTo>
                    <a:pt x="190" y="78"/>
                  </a:lnTo>
                  <a:lnTo>
                    <a:pt x="196" y="72"/>
                  </a:lnTo>
                  <a:lnTo>
                    <a:pt x="200" y="64"/>
                  </a:lnTo>
                  <a:lnTo>
                    <a:pt x="202" y="62"/>
                  </a:lnTo>
                  <a:lnTo>
                    <a:pt x="204" y="62"/>
                  </a:lnTo>
                  <a:lnTo>
                    <a:pt x="204" y="62"/>
                  </a:lnTo>
                  <a:lnTo>
                    <a:pt x="222" y="72"/>
                  </a:lnTo>
                  <a:lnTo>
                    <a:pt x="238" y="84"/>
                  </a:lnTo>
                  <a:lnTo>
                    <a:pt x="238" y="84"/>
                  </a:lnTo>
                  <a:lnTo>
                    <a:pt x="238" y="76"/>
                  </a:lnTo>
                  <a:lnTo>
                    <a:pt x="238" y="76"/>
                  </a:lnTo>
                  <a:lnTo>
                    <a:pt x="238" y="76"/>
                  </a:lnTo>
                  <a:lnTo>
                    <a:pt x="224" y="66"/>
                  </a:lnTo>
                  <a:lnTo>
                    <a:pt x="208" y="58"/>
                  </a:lnTo>
                  <a:lnTo>
                    <a:pt x="206" y="56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10" y="42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10" y="28"/>
                  </a:lnTo>
                  <a:lnTo>
                    <a:pt x="210" y="28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04" y="28"/>
                  </a:lnTo>
                  <a:lnTo>
                    <a:pt x="204" y="30"/>
                  </a:lnTo>
                  <a:lnTo>
                    <a:pt x="204" y="30"/>
                  </a:lnTo>
                  <a:lnTo>
                    <a:pt x="202" y="40"/>
                  </a:lnTo>
                  <a:lnTo>
                    <a:pt x="200" y="50"/>
                  </a:lnTo>
                  <a:lnTo>
                    <a:pt x="200" y="54"/>
                  </a:lnTo>
                  <a:lnTo>
                    <a:pt x="196" y="54"/>
                  </a:lnTo>
                  <a:lnTo>
                    <a:pt x="196" y="54"/>
                  </a:lnTo>
                  <a:lnTo>
                    <a:pt x="172" y="50"/>
                  </a:lnTo>
                  <a:lnTo>
                    <a:pt x="150" y="52"/>
                  </a:lnTo>
                  <a:lnTo>
                    <a:pt x="130" y="56"/>
                  </a:lnTo>
                  <a:lnTo>
                    <a:pt x="110" y="66"/>
                  </a:lnTo>
                  <a:lnTo>
                    <a:pt x="92" y="78"/>
                  </a:lnTo>
                  <a:lnTo>
                    <a:pt x="78" y="94"/>
                  </a:lnTo>
                  <a:lnTo>
                    <a:pt x="66" y="114"/>
                  </a:lnTo>
                  <a:lnTo>
                    <a:pt x="58" y="134"/>
                  </a:lnTo>
                  <a:lnTo>
                    <a:pt x="58" y="138"/>
                  </a:lnTo>
                  <a:lnTo>
                    <a:pt x="56" y="138"/>
                  </a:lnTo>
                  <a:lnTo>
                    <a:pt x="56" y="138"/>
                  </a:lnTo>
                  <a:lnTo>
                    <a:pt x="48" y="140"/>
                  </a:lnTo>
                  <a:lnTo>
                    <a:pt x="44" y="142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4" y="120"/>
                  </a:lnTo>
                  <a:lnTo>
                    <a:pt x="48" y="104"/>
                  </a:lnTo>
                  <a:lnTo>
                    <a:pt x="52" y="88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66" y="56"/>
                  </a:lnTo>
                  <a:lnTo>
                    <a:pt x="76" y="44"/>
                  </a:lnTo>
                  <a:lnTo>
                    <a:pt x="88" y="34"/>
                  </a:lnTo>
                  <a:lnTo>
                    <a:pt x="100" y="24"/>
                  </a:lnTo>
                  <a:lnTo>
                    <a:pt x="116" y="18"/>
                  </a:lnTo>
                  <a:lnTo>
                    <a:pt x="132" y="12"/>
                  </a:lnTo>
                  <a:lnTo>
                    <a:pt x="150" y="8"/>
                  </a:lnTo>
                  <a:lnTo>
                    <a:pt x="168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86" y="6"/>
                  </a:lnTo>
                  <a:lnTo>
                    <a:pt x="188" y="8"/>
                  </a:lnTo>
                  <a:lnTo>
                    <a:pt x="188" y="8"/>
                  </a:lnTo>
                  <a:lnTo>
                    <a:pt x="206" y="10"/>
                  </a:lnTo>
                  <a:lnTo>
                    <a:pt x="222" y="14"/>
                  </a:lnTo>
                  <a:lnTo>
                    <a:pt x="238" y="22"/>
                  </a:lnTo>
                  <a:lnTo>
                    <a:pt x="252" y="30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44" y="16"/>
                  </a:lnTo>
                  <a:lnTo>
                    <a:pt x="230" y="10"/>
                  </a:lnTo>
                  <a:lnTo>
                    <a:pt x="216" y="6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44" y="2"/>
                  </a:lnTo>
                  <a:lnTo>
                    <a:pt x="122" y="8"/>
                  </a:lnTo>
                  <a:lnTo>
                    <a:pt x="104" y="16"/>
                  </a:lnTo>
                  <a:lnTo>
                    <a:pt x="90" y="24"/>
                  </a:lnTo>
                  <a:lnTo>
                    <a:pt x="76" y="34"/>
                  </a:lnTo>
                  <a:lnTo>
                    <a:pt x="66" y="46"/>
                  </a:lnTo>
                  <a:lnTo>
                    <a:pt x="58" y="5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46" y="84"/>
                  </a:lnTo>
                  <a:lnTo>
                    <a:pt x="40" y="100"/>
                  </a:lnTo>
                  <a:lnTo>
                    <a:pt x="38" y="116"/>
                  </a:lnTo>
                  <a:lnTo>
                    <a:pt x="38" y="134"/>
                  </a:lnTo>
                  <a:lnTo>
                    <a:pt x="38" y="148"/>
                  </a:lnTo>
                  <a:lnTo>
                    <a:pt x="36" y="148"/>
                  </a:lnTo>
                  <a:lnTo>
                    <a:pt x="36" y="148"/>
                  </a:lnTo>
                  <a:lnTo>
                    <a:pt x="32" y="158"/>
                  </a:lnTo>
                  <a:lnTo>
                    <a:pt x="30" y="168"/>
                  </a:lnTo>
                  <a:lnTo>
                    <a:pt x="30" y="176"/>
                  </a:lnTo>
                  <a:lnTo>
                    <a:pt x="34" y="186"/>
                  </a:lnTo>
                  <a:lnTo>
                    <a:pt x="36" y="186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6" y="208"/>
                  </a:lnTo>
                  <a:lnTo>
                    <a:pt x="36" y="242"/>
                  </a:lnTo>
                  <a:lnTo>
                    <a:pt x="34" y="262"/>
                  </a:lnTo>
                  <a:lnTo>
                    <a:pt x="32" y="286"/>
                  </a:lnTo>
                  <a:lnTo>
                    <a:pt x="26" y="308"/>
                  </a:lnTo>
                  <a:lnTo>
                    <a:pt x="16" y="332"/>
                  </a:lnTo>
                  <a:lnTo>
                    <a:pt x="16" y="332"/>
                  </a:lnTo>
                  <a:lnTo>
                    <a:pt x="10" y="352"/>
                  </a:lnTo>
                  <a:lnTo>
                    <a:pt x="4" y="372"/>
                  </a:lnTo>
                  <a:lnTo>
                    <a:pt x="2" y="392"/>
                  </a:lnTo>
                  <a:lnTo>
                    <a:pt x="0" y="412"/>
                  </a:lnTo>
                  <a:lnTo>
                    <a:pt x="0" y="412"/>
                  </a:lnTo>
                  <a:lnTo>
                    <a:pt x="2" y="432"/>
                  </a:lnTo>
                  <a:lnTo>
                    <a:pt x="6" y="452"/>
                  </a:lnTo>
                  <a:lnTo>
                    <a:pt x="14" y="470"/>
                  </a:lnTo>
                  <a:lnTo>
                    <a:pt x="22" y="488"/>
                  </a:lnTo>
                  <a:lnTo>
                    <a:pt x="22" y="488"/>
                  </a:lnTo>
                  <a:close/>
                  <a:moveTo>
                    <a:pt x="276" y="204"/>
                  </a:moveTo>
                  <a:lnTo>
                    <a:pt x="276" y="198"/>
                  </a:lnTo>
                  <a:lnTo>
                    <a:pt x="280" y="198"/>
                  </a:lnTo>
                  <a:lnTo>
                    <a:pt x="280" y="198"/>
                  </a:lnTo>
                  <a:lnTo>
                    <a:pt x="292" y="196"/>
                  </a:lnTo>
                  <a:lnTo>
                    <a:pt x="296" y="194"/>
                  </a:lnTo>
                  <a:lnTo>
                    <a:pt x="296" y="200"/>
                  </a:lnTo>
                  <a:lnTo>
                    <a:pt x="296" y="200"/>
                  </a:lnTo>
                  <a:lnTo>
                    <a:pt x="298" y="226"/>
                  </a:lnTo>
                  <a:lnTo>
                    <a:pt x="300" y="258"/>
                  </a:lnTo>
                  <a:lnTo>
                    <a:pt x="309" y="296"/>
                  </a:lnTo>
                  <a:lnTo>
                    <a:pt x="315" y="316"/>
                  </a:lnTo>
                  <a:lnTo>
                    <a:pt x="323" y="336"/>
                  </a:lnTo>
                  <a:lnTo>
                    <a:pt x="323" y="336"/>
                  </a:lnTo>
                  <a:lnTo>
                    <a:pt x="329" y="350"/>
                  </a:lnTo>
                  <a:lnTo>
                    <a:pt x="333" y="366"/>
                  </a:lnTo>
                  <a:lnTo>
                    <a:pt x="333" y="366"/>
                  </a:lnTo>
                  <a:lnTo>
                    <a:pt x="335" y="382"/>
                  </a:lnTo>
                  <a:lnTo>
                    <a:pt x="337" y="398"/>
                  </a:lnTo>
                  <a:lnTo>
                    <a:pt x="337" y="412"/>
                  </a:lnTo>
                  <a:lnTo>
                    <a:pt x="337" y="428"/>
                  </a:lnTo>
                  <a:lnTo>
                    <a:pt x="335" y="442"/>
                  </a:lnTo>
                  <a:lnTo>
                    <a:pt x="331" y="456"/>
                  </a:lnTo>
                  <a:lnTo>
                    <a:pt x="325" y="468"/>
                  </a:lnTo>
                  <a:lnTo>
                    <a:pt x="319" y="480"/>
                  </a:lnTo>
                  <a:lnTo>
                    <a:pt x="319" y="480"/>
                  </a:lnTo>
                  <a:lnTo>
                    <a:pt x="317" y="484"/>
                  </a:lnTo>
                  <a:lnTo>
                    <a:pt x="317" y="484"/>
                  </a:lnTo>
                  <a:lnTo>
                    <a:pt x="304" y="500"/>
                  </a:lnTo>
                  <a:lnTo>
                    <a:pt x="288" y="512"/>
                  </a:lnTo>
                  <a:lnTo>
                    <a:pt x="272" y="524"/>
                  </a:lnTo>
                  <a:lnTo>
                    <a:pt x="254" y="532"/>
                  </a:lnTo>
                  <a:lnTo>
                    <a:pt x="248" y="534"/>
                  </a:lnTo>
                  <a:lnTo>
                    <a:pt x="250" y="528"/>
                  </a:lnTo>
                  <a:lnTo>
                    <a:pt x="250" y="528"/>
                  </a:lnTo>
                  <a:lnTo>
                    <a:pt x="250" y="516"/>
                  </a:lnTo>
                  <a:lnTo>
                    <a:pt x="248" y="500"/>
                  </a:lnTo>
                  <a:lnTo>
                    <a:pt x="242" y="482"/>
                  </a:lnTo>
                  <a:lnTo>
                    <a:pt x="232" y="460"/>
                  </a:lnTo>
                  <a:lnTo>
                    <a:pt x="232" y="460"/>
                  </a:lnTo>
                  <a:lnTo>
                    <a:pt x="224" y="442"/>
                  </a:lnTo>
                  <a:lnTo>
                    <a:pt x="212" y="426"/>
                  </a:lnTo>
                  <a:lnTo>
                    <a:pt x="200" y="412"/>
                  </a:lnTo>
                  <a:lnTo>
                    <a:pt x="186" y="396"/>
                  </a:lnTo>
                  <a:lnTo>
                    <a:pt x="184" y="394"/>
                  </a:lnTo>
                  <a:lnTo>
                    <a:pt x="186" y="392"/>
                  </a:lnTo>
                  <a:lnTo>
                    <a:pt x="186" y="392"/>
                  </a:lnTo>
                  <a:lnTo>
                    <a:pt x="208" y="356"/>
                  </a:lnTo>
                  <a:lnTo>
                    <a:pt x="230" y="326"/>
                  </a:lnTo>
                  <a:lnTo>
                    <a:pt x="252" y="294"/>
                  </a:lnTo>
                  <a:lnTo>
                    <a:pt x="252" y="294"/>
                  </a:lnTo>
                  <a:lnTo>
                    <a:pt x="256" y="292"/>
                  </a:lnTo>
                  <a:lnTo>
                    <a:pt x="258" y="288"/>
                  </a:lnTo>
                  <a:lnTo>
                    <a:pt x="258" y="288"/>
                  </a:lnTo>
                  <a:lnTo>
                    <a:pt x="264" y="276"/>
                  </a:lnTo>
                  <a:lnTo>
                    <a:pt x="270" y="262"/>
                  </a:lnTo>
                  <a:lnTo>
                    <a:pt x="274" y="250"/>
                  </a:lnTo>
                  <a:lnTo>
                    <a:pt x="276" y="238"/>
                  </a:lnTo>
                  <a:lnTo>
                    <a:pt x="278" y="216"/>
                  </a:lnTo>
                  <a:lnTo>
                    <a:pt x="276" y="204"/>
                  </a:lnTo>
                  <a:lnTo>
                    <a:pt x="276" y="204"/>
                  </a:lnTo>
                  <a:close/>
                  <a:moveTo>
                    <a:pt x="238" y="250"/>
                  </a:moveTo>
                  <a:lnTo>
                    <a:pt x="238" y="250"/>
                  </a:lnTo>
                  <a:lnTo>
                    <a:pt x="252" y="238"/>
                  </a:lnTo>
                  <a:lnTo>
                    <a:pt x="264" y="222"/>
                  </a:lnTo>
                  <a:lnTo>
                    <a:pt x="270" y="212"/>
                  </a:lnTo>
                  <a:lnTo>
                    <a:pt x="270" y="224"/>
                  </a:lnTo>
                  <a:lnTo>
                    <a:pt x="270" y="224"/>
                  </a:lnTo>
                  <a:lnTo>
                    <a:pt x="270" y="238"/>
                  </a:lnTo>
                  <a:lnTo>
                    <a:pt x="266" y="252"/>
                  </a:lnTo>
                  <a:lnTo>
                    <a:pt x="262" y="264"/>
                  </a:lnTo>
                  <a:lnTo>
                    <a:pt x="256" y="276"/>
                  </a:lnTo>
                  <a:lnTo>
                    <a:pt x="252" y="284"/>
                  </a:lnTo>
                  <a:lnTo>
                    <a:pt x="250" y="276"/>
                  </a:lnTo>
                  <a:lnTo>
                    <a:pt x="250" y="276"/>
                  </a:lnTo>
                  <a:lnTo>
                    <a:pt x="244" y="266"/>
                  </a:lnTo>
                  <a:lnTo>
                    <a:pt x="236" y="256"/>
                  </a:lnTo>
                  <a:lnTo>
                    <a:pt x="234" y="254"/>
                  </a:lnTo>
                  <a:lnTo>
                    <a:pt x="238" y="250"/>
                  </a:lnTo>
                  <a:close/>
                  <a:moveTo>
                    <a:pt x="104" y="254"/>
                  </a:moveTo>
                  <a:lnTo>
                    <a:pt x="106" y="256"/>
                  </a:lnTo>
                  <a:lnTo>
                    <a:pt x="106" y="256"/>
                  </a:lnTo>
                  <a:lnTo>
                    <a:pt x="120" y="264"/>
                  </a:lnTo>
                  <a:lnTo>
                    <a:pt x="136" y="270"/>
                  </a:lnTo>
                  <a:lnTo>
                    <a:pt x="150" y="272"/>
                  </a:lnTo>
                  <a:lnTo>
                    <a:pt x="166" y="274"/>
                  </a:lnTo>
                  <a:lnTo>
                    <a:pt x="182" y="274"/>
                  </a:lnTo>
                  <a:lnTo>
                    <a:pt x="196" y="270"/>
                  </a:lnTo>
                  <a:lnTo>
                    <a:pt x="212" y="266"/>
                  </a:lnTo>
                  <a:lnTo>
                    <a:pt x="226" y="258"/>
                  </a:lnTo>
                  <a:lnTo>
                    <a:pt x="228" y="258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40" y="272"/>
                  </a:lnTo>
                  <a:lnTo>
                    <a:pt x="246" y="286"/>
                  </a:lnTo>
                  <a:lnTo>
                    <a:pt x="246" y="286"/>
                  </a:lnTo>
                  <a:lnTo>
                    <a:pt x="248" y="286"/>
                  </a:lnTo>
                  <a:lnTo>
                    <a:pt x="248" y="288"/>
                  </a:lnTo>
                  <a:lnTo>
                    <a:pt x="248" y="290"/>
                  </a:lnTo>
                  <a:lnTo>
                    <a:pt x="248" y="290"/>
                  </a:lnTo>
                  <a:lnTo>
                    <a:pt x="208" y="346"/>
                  </a:lnTo>
                  <a:lnTo>
                    <a:pt x="182" y="386"/>
                  </a:lnTo>
                  <a:lnTo>
                    <a:pt x="180" y="390"/>
                  </a:lnTo>
                  <a:lnTo>
                    <a:pt x="176" y="388"/>
                  </a:lnTo>
                  <a:lnTo>
                    <a:pt x="176" y="388"/>
                  </a:lnTo>
                  <a:lnTo>
                    <a:pt x="148" y="366"/>
                  </a:lnTo>
                  <a:lnTo>
                    <a:pt x="148" y="366"/>
                  </a:lnTo>
                  <a:lnTo>
                    <a:pt x="128" y="350"/>
                  </a:lnTo>
                  <a:lnTo>
                    <a:pt x="110" y="330"/>
                  </a:lnTo>
                  <a:lnTo>
                    <a:pt x="96" y="310"/>
                  </a:lnTo>
                  <a:lnTo>
                    <a:pt x="84" y="286"/>
                  </a:lnTo>
                  <a:lnTo>
                    <a:pt x="84" y="284"/>
                  </a:lnTo>
                  <a:lnTo>
                    <a:pt x="84" y="284"/>
                  </a:lnTo>
                  <a:lnTo>
                    <a:pt x="84" y="284"/>
                  </a:lnTo>
                  <a:lnTo>
                    <a:pt x="92" y="268"/>
                  </a:lnTo>
                  <a:lnTo>
                    <a:pt x="102" y="256"/>
                  </a:lnTo>
                  <a:lnTo>
                    <a:pt x="104" y="254"/>
                  </a:lnTo>
                  <a:close/>
                  <a:moveTo>
                    <a:pt x="72" y="220"/>
                  </a:moveTo>
                  <a:lnTo>
                    <a:pt x="72" y="220"/>
                  </a:lnTo>
                  <a:lnTo>
                    <a:pt x="84" y="236"/>
                  </a:lnTo>
                  <a:lnTo>
                    <a:pt x="96" y="248"/>
                  </a:lnTo>
                  <a:lnTo>
                    <a:pt x="98" y="250"/>
                  </a:lnTo>
                  <a:lnTo>
                    <a:pt x="96" y="254"/>
                  </a:lnTo>
                  <a:lnTo>
                    <a:pt x="96" y="254"/>
                  </a:lnTo>
                  <a:lnTo>
                    <a:pt x="90" y="260"/>
                  </a:lnTo>
                  <a:lnTo>
                    <a:pt x="84" y="268"/>
                  </a:lnTo>
                  <a:lnTo>
                    <a:pt x="80" y="276"/>
                  </a:lnTo>
                  <a:lnTo>
                    <a:pt x="76" y="268"/>
                  </a:lnTo>
                  <a:lnTo>
                    <a:pt x="76" y="268"/>
                  </a:lnTo>
                  <a:lnTo>
                    <a:pt x="74" y="260"/>
                  </a:lnTo>
                  <a:lnTo>
                    <a:pt x="74" y="260"/>
                  </a:lnTo>
                  <a:lnTo>
                    <a:pt x="70" y="242"/>
                  </a:lnTo>
                  <a:lnTo>
                    <a:pt x="66" y="224"/>
                  </a:lnTo>
                  <a:lnTo>
                    <a:pt x="62" y="204"/>
                  </a:lnTo>
                  <a:lnTo>
                    <a:pt x="72" y="220"/>
                  </a:lnTo>
                  <a:close/>
                  <a:moveTo>
                    <a:pt x="22" y="334"/>
                  </a:moveTo>
                  <a:lnTo>
                    <a:pt x="22" y="334"/>
                  </a:lnTo>
                  <a:lnTo>
                    <a:pt x="30" y="316"/>
                  </a:lnTo>
                  <a:lnTo>
                    <a:pt x="36" y="296"/>
                  </a:lnTo>
                  <a:lnTo>
                    <a:pt x="40" y="278"/>
                  </a:lnTo>
                  <a:lnTo>
                    <a:pt x="42" y="260"/>
                  </a:lnTo>
                  <a:lnTo>
                    <a:pt x="44" y="226"/>
                  </a:lnTo>
                  <a:lnTo>
                    <a:pt x="42" y="200"/>
                  </a:lnTo>
                  <a:lnTo>
                    <a:pt x="42" y="194"/>
                  </a:lnTo>
                  <a:lnTo>
                    <a:pt x="48" y="196"/>
                  </a:lnTo>
                  <a:lnTo>
                    <a:pt x="48" y="196"/>
                  </a:lnTo>
                  <a:lnTo>
                    <a:pt x="54" y="198"/>
                  </a:lnTo>
                  <a:lnTo>
                    <a:pt x="56" y="198"/>
                  </a:lnTo>
                  <a:lnTo>
                    <a:pt x="56" y="202"/>
                  </a:lnTo>
                  <a:lnTo>
                    <a:pt x="56" y="202"/>
                  </a:lnTo>
                  <a:lnTo>
                    <a:pt x="60" y="232"/>
                  </a:lnTo>
                  <a:lnTo>
                    <a:pt x="68" y="262"/>
                  </a:lnTo>
                  <a:lnTo>
                    <a:pt x="68" y="262"/>
                  </a:lnTo>
                  <a:lnTo>
                    <a:pt x="76" y="286"/>
                  </a:lnTo>
                  <a:lnTo>
                    <a:pt x="76" y="286"/>
                  </a:lnTo>
                  <a:lnTo>
                    <a:pt x="76" y="286"/>
                  </a:lnTo>
                  <a:lnTo>
                    <a:pt x="90" y="312"/>
                  </a:lnTo>
                  <a:lnTo>
                    <a:pt x="104" y="334"/>
                  </a:lnTo>
                  <a:lnTo>
                    <a:pt x="124" y="354"/>
                  </a:lnTo>
                  <a:lnTo>
                    <a:pt x="144" y="370"/>
                  </a:lnTo>
                  <a:lnTo>
                    <a:pt x="144" y="370"/>
                  </a:lnTo>
                  <a:lnTo>
                    <a:pt x="170" y="390"/>
                  </a:lnTo>
                  <a:lnTo>
                    <a:pt x="192" y="412"/>
                  </a:lnTo>
                  <a:lnTo>
                    <a:pt x="210" y="436"/>
                  </a:lnTo>
                  <a:lnTo>
                    <a:pt x="228" y="464"/>
                  </a:lnTo>
                  <a:lnTo>
                    <a:pt x="228" y="464"/>
                  </a:lnTo>
                  <a:lnTo>
                    <a:pt x="236" y="484"/>
                  </a:lnTo>
                  <a:lnTo>
                    <a:pt x="240" y="500"/>
                  </a:lnTo>
                  <a:lnTo>
                    <a:pt x="244" y="514"/>
                  </a:lnTo>
                  <a:lnTo>
                    <a:pt x="244" y="524"/>
                  </a:lnTo>
                  <a:lnTo>
                    <a:pt x="244" y="524"/>
                  </a:lnTo>
                  <a:lnTo>
                    <a:pt x="242" y="536"/>
                  </a:lnTo>
                  <a:lnTo>
                    <a:pt x="240" y="536"/>
                  </a:lnTo>
                  <a:lnTo>
                    <a:pt x="240" y="536"/>
                  </a:lnTo>
                  <a:lnTo>
                    <a:pt x="208" y="544"/>
                  </a:lnTo>
                  <a:lnTo>
                    <a:pt x="176" y="546"/>
                  </a:lnTo>
                  <a:lnTo>
                    <a:pt x="176" y="546"/>
                  </a:lnTo>
                  <a:lnTo>
                    <a:pt x="174" y="546"/>
                  </a:lnTo>
                  <a:lnTo>
                    <a:pt x="170" y="546"/>
                  </a:lnTo>
                  <a:lnTo>
                    <a:pt x="170" y="546"/>
                  </a:lnTo>
                  <a:lnTo>
                    <a:pt x="146" y="544"/>
                  </a:lnTo>
                  <a:lnTo>
                    <a:pt x="124" y="542"/>
                  </a:lnTo>
                  <a:lnTo>
                    <a:pt x="104" y="536"/>
                  </a:lnTo>
                  <a:lnTo>
                    <a:pt x="84" y="530"/>
                  </a:lnTo>
                  <a:lnTo>
                    <a:pt x="68" y="522"/>
                  </a:lnTo>
                  <a:lnTo>
                    <a:pt x="52" y="510"/>
                  </a:lnTo>
                  <a:lnTo>
                    <a:pt x="40" y="498"/>
                  </a:lnTo>
                  <a:lnTo>
                    <a:pt x="28" y="484"/>
                  </a:lnTo>
                  <a:lnTo>
                    <a:pt x="28" y="484"/>
                  </a:lnTo>
                  <a:lnTo>
                    <a:pt x="20" y="468"/>
                  </a:lnTo>
                  <a:lnTo>
                    <a:pt x="14" y="452"/>
                  </a:lnTo>
                  <a:lnTo>
                    <a:pt x="8" y="434"/>
                  </a:lnTo>
                  <a:lnTo>
                    <a:pt x="8" y="414"/>
                  </a:lnTo>
                  <a:lnTo>
                    <a:pt x="8" y="396"/>
                  </a:lnTo>
                  <a:lnTo>
                    <a:pt x="10" y="376"/>
                  </a:lnTo>
                  <a:lnTo>
                    <a:pt x="16" y="354"/>
                  </a:lnTo>
                  <a:lnTo>
                    <a:pt x="22" y="334"/>
                  </a:lnTo>
                  <a:lnTo>
                    <a:pt x="22" y="334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4" name="Rectangle 11"/>
            <p:cNvSpPr>
              <a:spLocks noChangeArrowheads="1"/>
            </p:cNvSpPr>
            <p:nvPr/>
          </p:nvSpPr>
          <p:spPr bwMode="auto">
            <a:xfrm>
              <a:off x="6610350" y="-1376363"/>
              <a:ext cx="1587" cy="1587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5" name="Freeform 12"/>
            <p:cNvSpPr/>
            <p:nvPr/>
          </p:nvSpPr>
          <p:spPr bwMode="auto">
            <a:xfrm>
              <a:off x="6342063" y="-1465263"/>
              <a:ext cx="296862" cy="295274"/>
            </a:xfrm>
            <a:custGeom>
              <a:avLst/>
              <a:gdLst>
                <a:gd name="T0" fmla="*/ 0 w 187"/>
                <a:gd name="T1" fmla="*/ 106 h 186"/>
                <a:gd name="T2" fmla="*/ 2 w 187"/>
                <a:gd name="T3" fmla="*/ 118 h 186"/>
                <a:gd name="T4" fmla="*/ 12 w 187"/>
                <a:gd name="T5" fmla="*/ 138 h 186"/>
                <a:gd name="T6" fmla="*/ 24 w 187"/>
                <a:gd name="T7" fmla="*/ 158 h 186"/>
                <a:gd name="T8" fmla="*/ 42 w 187"/>
                <a:gd name="T9" fmla="*/ 172 h 186"/>
                <a:gd name="T10" fmla="*/ 67 w 187"/>
                <a:gd name="T11" fmla="*/ 182 h 186"/>
                <a:gd name="T12" fmla="*/ 85 w 187"/>
                <a:gd name="T13" fmla="*/ 186 h 186"/>
                <a:gd name="T14" fmla="*/ 121 w 187"/>
                <a:gd name="T15" fmla="*/ 182 h 186"/>
                <a:gd name="T16" fmla="*/ 139 w 187"/>
                <a:gd name="T17" fmla="*/ 174 h 186"/>
                <a:gd name="T18" fmla="*/ 167 w 187"/>
                <a:gd name="T19" fmla="*/ 152 h 186"/>
                <a:gd name="T20" fmla="*/ 183 w 187"/>
                <a:gd name="T21" fmla="*/ 118 h 186"/>
                <a:gd name="T22" fmla="*/ 187 w 187"/>
                <a:gd name="T23" fmla="*/ 102 h 186"/>
                <a:gd name="T24" fmla="*/ 183 w 187"/>
                <a:gd name="T25" fmla="*/ 68 h 186"/>
                <a:gd name="T26" fmla="*/ 177 w 187"/>
                <a:gd name="T27" fmla="*/ 50 h 186"/>
                <a:gd name="T28" fmla="*/ 175 w 187"/>
                <a:gd name="T29" fmla="*/ 50 h 186"/>
                <a:gd name="T30" fmla="*/ 171 w 187"/>
                <a:gd name="T31" fmla="*/ 50 h 186"/>
                <a:gd name="T32" fmla="*/ 171 w 187"/>
                <a:gd name="T33" fmla="*/ 52 h 186"/>
                <a:gd name="T34" fmla="*/ 171 w 187"/>
                <a:gd name="T35" fmla="*/ 54 h 186"/>
                <a:gd name="T36" fmla="*/ 171 w 187"/>
                <a:gd name="T37" fmla="*/ 56 h 186"/>
                <a:gd name="T38" fmla="*/ 179 w 187"/>
                <a:gd name="T39" fmla="*/ 88 h 186"/>
                <a:gd name="T40" fmla="*/ 175 w 187"/>
                <a:gd name="T41" fmla="*/ 122 h 186"/>
                <a:gd name="T42" fmla="*/ 159 w 187"/>
                <a:gd name="T43" fmla="*/ 150 h 186"/>
                <a:gd name="T44" fmla="*/ 131 w 187"/>
                <a:gd name="T45" fmla="*/ 172 h 186"/>
                <a:gd name="T46" fmla="*/ 115 w 187"/>
                <a:gd name="T47" fmla="*/ 178 h 186"/>
                <a:gd name="T48" fmla="*/ 83 w 187"/>
                <a:gd name="T49" fmla="*/ 180 h 186"/>
                <a:gd name="T50" fmla="*/ 65 w 187"/>
                <a:gd name="T51" fmla="*/ 176 h 186"/>
                <a:gd name="T52" fmla="*/ 36 w 187"/>
                <a:gd name="T53" fmla="*/ 158 h 186"/>
                <a:gd name="T54" fmla="*/ 14 w 187"/>
                <a:gd name="T55" fmla="*/ 132 h 186"/>
                <a:gd name="T56" fmla="*/ 8 w 187"/>
                <a:gd name="T57" fmla="*/ 114 h 186"/>
                <a:gd name="T58" fmla="*/ 6 w 187"/>
                <a:gd name="T59" fmla="*/ 82 h 186"/>
                <a:gd name="T60" fmla="*/ 18 w 187"/>
                <a:gd name="T61" fmla="*/ 50 h 186"/>
                <a:gd name="T62" fmla="*/ 40 w 187"/>
                <a:gd name="T63" fmla="*/ 24 h 186"/>
                <a:gd name="T64" fmla="*/ 54 w 187"/>
                <a:gd name="T65" fmla="*/ 14 h 186"/>
                <a:gd name="T66" fmla="*/ 77 w 187"/>
                <a:gd name="T67" fmla="*/ 8 h 186"/>
                <a:gd name="T68" fmla="*/ 101 w 187"/>
                <a:gd name="T69" fmla="*/ 6 h 186"/>
                <a:gd name="T70" fmla="*/ 125 w 187"/>
                <a:gd name="T71" fmla="*/ 12 h 186"/>
                <a:gd name="T72" fmla="*/ 145 w 187"/>
                <a:gd name="T73" fmla="*/ 24 h 186"/>
                <a:gd name="T74" fmla="*/ 147 w 187"/>
                <a:gd name="T75" fmla="*/ 24 h 186"/>
                <a:gd name="T76" fmla="*/ 149 w 187"/>
                <a:gd name="T77" fmla="*/ 24 h 186"/>
                <a:gd name="T78" fmla="*/ 151 w 187"/>
                <a:gd name="T79" fmla="*/ 24 h 186"/>
                <a:gd name="T80" fmla="*/ 151 w 187"/>
                <a:gd name="T81" fmla="*/ 20 h 186"/>
                <a:gd name="T82" fmla="*/ 137 w 187"/>
                <a:gd name="T83" fmla="*/ 10 h 186"/>
                <a:gd name="T84" fmla="*/ 109 w 187"/>
                <a:gd name="T85" fmla="*/ 0 h 186"/>
                <a:gd name="T86" fmla="*/ 93 w 187"/>
                <a:gd name="T87" fmla="*/ 0 h 186"/>
                <a:gd name="T88" fmla="*/ 83 w 187"/>
                <a:gd name="T89" fmla="*/ 0 h 186"/>
                <a:gd name="T90" fmla="*/ 48 w 187"/>
                <a:gd name="T91" fmla="*/ 12 h 186"/>
                <a:gd name="T92" fmla="*/ 20 w 187"/>
                <a:gd name="T93" fmla="*/ 36 h 186"/>
                <a:gd name="T94" fmla="*/ 10 w 187"/>
                <a:gd name="T95" fmla="*/ 50 h 186"/>
                <a:gd name="T96" fmla="*/ 4 w 187"/>
                <a:gd name="T97" fmla="*/ 68 h 186"/>
                <a:gd name="T98" fmla="*/ 0 w 187"/>
                <a:gd name="T99" fmla="*/ 88 h 186"/>
                <a:gd name="T100" fmla="*/ 0 w 187"/>
                <a:gd name="T101" fmla="*/ 10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7" h="186" fill="norm" stroke="1" extrusionOk="0">
                  <a:moveTo>
                    <a:pt x="0" y="104"/>
                  </a:moveTo>
                  <a:lnTo>
                    <a:pt x="0" y="106"/>
                  </a:lnTo>
                  <a:lnTo>
                    <a:pt x="0" y="106"/>
                  </a:lnTo>
                  <a:lnTo>
                    <a:pt x="2" y="118"/>
                  </a:lnTo>
                  <a:lnTo>
                    <a:pt x="6" y="128"/>
                  </a:lnTo>
                  <a:lnTo>
                    <a:pt x="12" y="138"/>
                  </a:lnTo>
                  <a:lnTo>
                    <a:pt x="18" y="148"/>
                  </a:lnTo>
                  <a:lnTo>
                    <a:pt x="24" y="158"/>
                  </a:lnTo>
                  <a:lnTo>
                    <a:pt x="34" y="166"/>
                  </a:lnTo>
                  <a:lnTo>
                    <a:pt x="42" y="172"/>
                  </a:lnTo>
                  <a:lnTo>
                    <a:pt x="54" y="178"/>
                  </a:lnTo>
                  <a:lnTo>
                    <a:pt x="67" y="182"/>
                  </a:lnTo>
                  <a:lnTo>
                    <a:pt x="67" y="182"/>
                  </a:lnTo>
                  <a:lnTo>
                    <a:pt x="85" y="186"/>
                  </a:lnTo>
                  <a:lnTo>
                    <a:pt x="103" y="186"/>
                  </a:lnTo>
                  <a:lnTo>
                    <a:pt x="121" y="182"/>
                  </a:lnTo>
                  <a:lnTo>
                    <a:pt x="139" y="174"/>
                  </a:lnTo>
                  <a:lnTo>
                    <a:pt x="139" y="174"/>
                  </a:lnTo>
                  <a:lnTo>
                    <a:pt x="153" y="164"/>
                  </a:lnTo>
                  <a:lnTo>
                    <a:pt x="167" y="152"/>
                  </a:lnTo>
                  <a:lnTo>
                    <a:pt x="177" y="136"/>
                  </a:lnTo>
                  <a:lnTo>
                    <a:pt x="183" y="118"/>
                  </a:lnTo>
                  <a:lnTo>
                    <a:pt x="183" y="118"/>
                  </a:lnTo>
                  <a:lnTo>
                    <a:pt x="187" y="102"/>
                  </a:lnTo>
                  <a:lnTo>
                    <a:pt x="187" y="84"/>
                  </a:lnTo>
                  <a:lnTo>
                    <a:pt x="183" y="68"/>
                  </a:lnTo>
                  <a:lnTo>
                    <a:pt x="177" y="50"/>
                  </a:lnTo>
                  <a:lnTo>
                    <a:pt x="177" y="50"/>
                  </a:lnTo>
                  <a:lnTo>
                    <a:pt x="177" y="50"/>
                  </a:lnTo>
                  <a:lnTo>
                    <a:pt x="175" y="50"/>
                  </a:lnTo>
                  <a:lnTo>
                    <a:pt x="175" y="50"/>
                  </a:lnTo>
                  <a:lnTo>
                    <a:pt x="171" y="50"/>
                  </a:lnTo>
                  <a:lnTo>
                    <a:pt x="171" y="50"/>
                  </a:lnTo>
                  <a:lnTo>
                    <a:pt x="171" y="52"/>
                  </a:lnTo>
                  <a:lnTo>
                    <a:pt x="171" y="54"/>
                  </a:lnTo>
                  <a:lnTo>
                    <a:pt x="171" y="54"/>
                  </a:lnTo>
                  <a:lnTo>
                    <a:pt x="171" y="56"/>
                  </a:lnTo>
                  <a:lnTo>
                    <a:pt x="171" y="56"/>
                  </a:lnTo>
                  <a:lnTo>
                    <a:pt x="177" y="72"/>
                  </a:lnTo>
                  <a:lnTo>
                    <a:pt x="179" y="88"/>
                  </a:lnTo>
                  <a:lnTo>
                    <a:pt x="179" y="106"/>
                  </a:lnTo>
                  <a:lnTo>
                    <a:pt x="175" y="122"/>
                  </a:lnTo>
                  <a:lnTo>
                    <a:pt x="169" y="136"/>
                  </a:lnTo>
                  <a:lnTo>
                    <a:pt x="159" y="150"/>
                  </a:lnTo>
                  <a:lnTo>
                    <a:pt x="147" y="162"/>
                  </a:lnTo>
                  <a:lnTo>
                    <a:pt x="131" y="172"/>
                  </a:lnTo>
                  <a:lnTo>
                    <a:pt x="131" y="172"/>
                  </a:lnTo>
                  <a:lnTo>
                    <a:pt x="115" y="178"/>
                  </a:lnTo>
                  <a:lnTo>
                    <a:pt x="99" y="180"/>
                  </a:lnTo>
                  <a:lnTo>
                    <a:pt x="83" y="180"/>
                  </a:lnTo>
                  <a:lnTo>
                    <a:pt x="65" y="176"/>
                  </a:lnTo>
                  <a:lnTo>
                    <a:pt x="65" y="176"/>
                  </a:lnTo>
                  <a:lnTo>
                    <a:pt x="48" y="168"/>
                  </a:lnTo>
                  <a:lnTo>
                    <a:pt x="36" y="158"/>
                  </a:lnTo>
                  <a:lnTo>
                    <a:pt x="24" y="146"/>
                  </a:lnTo>
                  <a:lnTo>
                    <a:pt x="14" y="132"/>
                  </a:lnTo>
                  <a:lnTo>
                    <a:pt x="14" y="132"/>
                  </a:lnTo>
                  <a:lnTo>
                    <a:pt x="8" y="114"/>
                  </a:lnTo>
                  <a:lnTo>
                    <a:pt x="6" y="98"/>
                  </a:lnTo>
                  <a:lnTo>
                    <a:pt x="6" y="82"/>
                  </a:lnTo>
                  <a:lnTo>
                    <a:pt x="10" y="64"/>
                  </a:lnTo>
                  <a:lnTo>
                    <a:pt x="18" y="50"/>
                  </a:lnTo>
                  <a:lnTo>
                    <a:pt x="26" y="36"/>
                  </a:lnTo>
                  <a:lnTo>
                    <a:pt x="40" y="2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67" y="10"/>
                  </a:lnTo>
                  <a:lnTo>
                    <a:pt x="77" y="8"/>
                  </a:lnTo>
                  <a:lnTo>
                    <a:pt x="89" y="6"/>
                  </a:lnTo>
                  <a:lnTo>
                    <a:pt x="101" y="6"/>
                  </a:lnTo>
                  <a:lnTo>
                    <a:pt x="113" y="8"/>
                  </a:lnTo>
                  <a:lnTo>
                    <a:pt x="125" y="12"/>
                  </a:lnTo>
                  <a:lnTo>
                    <a:pt x="135" y="16"/>
                  </a:lnTo>
                  <a:lnTo>
                    <a:pt x="145" y="24"/>
                  </a:lnTo>
                  <a:lnTo>
                    <a:pt x="147" y="24"/>
                  </a:lnTo>
                  <a:lnTo>
                    <a:pt x="147" y="24"/>
                  </a:lnTo>
                  <a:lnTo>
                    <a:pt x="149" y="24"/>
                  </a:lnTo>
                  <a:lnTo>
                    <a:pt x="149" y="24"/>
                  </a:lnTo>
                  <a:lnTo>
                    <a:pt x="151" y="24"/>
                  </a:lnTo>
                  <a:lnTo>
                    <a:pt x="151" y="24"/>
                  </a:lnTo>
                  <a:lnTo>
                    <a:pt x="151" y="22"/>
                  </a:lnTo>
                  <a:lnTo>
                    <a:pt x="151" y="20"/>
                  </a:lnTo>
                  <a:lnTo>
                    <a:pt x="151" y="20"/>
                  </a:lnTo>
                  <a:lnTo>
                    <a:pt x="137" y="10"/>
                  </a:lnTo>
                  <a:lnTo>
                    <a:pt x="123" y="4"/>
                  </a:lnTo>
                  <a:lnTo>
                    <a:pt x="109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65" y="4"/>
                  </a:lnTo>
                  <a:lnTo>
                    <a:pt x="48" y="12"/>
                  </a:lnTo>
                  <a:lnTo>
                    <a:pt x="32" y="22"/>
                  </a:lnTo>
                  <a:lnTo>
                    <a:pt x="20" y="36"/>
                  </a:lnTo>
                  <a:lnTo>
                    <a:pt x="16" y="4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4" y="68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</p:grpSp>
      <p:grpSp>
        <p:nvGrpSpPr>
          <p:cNvPr id="56" name="Группа 234"/>
          <p:cNvGrpSpPr/>
          <p:nvPr/>
        </p:nvGrpSpPr>
        <p:grpSpPr bwMode="auto">
          <a:xfrm>
            <a:off x="5940707" y="3970838"/>
            <a:ext cx="874712" cy="714375"/>
            <a:chOff x="7977188" y="-1338263"/>
            <a:chExt cx="874712" cy="714375"/>
          </a:xfrm>
        </p:grpSpPr>
        <p:sp>
          <p:nvSpPr>
            <p:cNvPr id="1048676" name="Rectangle 13"/>
            <p:cNvSpPr>
              <a:spLocks noChangeArrowheads="1"/>
            </p:cNvSpPr>
            <p:nvPr/>
          </p:nvSpPr>
          <p:spPr bwMode="auto">
            <a:xfrm>
              <a:off x="8145463" y="-884238"/>
              <a:ext cx="455612" cy="12700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7" name="Rectangle 14"/>
            <p:cNvSpPr>
              <a:spLocks noChangeArrowheads="1"/>
            </p:cNvSpPr>
            <p:nvPr/>
          </p:nvSpPr>
          <p:spPr bwMode="auto">
            <a:xfrm>
              <a:off x="8088313" y="-884238"/>
              <a:ext cx="12700" cy="12700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8" name="Freeform 15"/>
            <p:cNvSpPr>
              <a:spLocks noEditPoints="1"/>
            </p:cNvSpPr>
            <p:nvPr/>
          </p:nvSpPr>
          <p:spPr bwMode="auto">
            <a:xfrm>
              <a:off x="8370888" y="-846138"/>
              <a:ext cx="58737" cy="57150"/>
            </a:xfrm>
            <a:custGeom>
              <a:avLst/>
              <a:gdLst>
                <a:gd name="T0" fmla="*/ 19 w 37"/>
                <a:gd name="T1" fmla="*/ 0 h 36"/>
                <a:gd name="T2" fmla="*/ 19 w 37"/>
                <a:gd name="T3" fmla="*/ 0 h 36"/>
                <a:gd name="T4" fmla="*/ 11 w 37"/>
                <a:gd name="T5" fmla="*/ 2 h 36"/>
                <a:gd name="T6" fmla="*/ 4 w 37"/>
                <a:gd name="T7" fmla="*/ 6 h 36"/>
                <a:gd name="T8" fmla="*/ 2 w 37"/>
                <a:gd name="T9" fmla="*/ 12 h 36"/>
                <a:gd name="T10" fmla="*/ 0 w 37"/>
                <a:gd name="T11" fmla="*/ 18 h 36"/>
                <a:gd name="T12" fmla="*/ 0 w 37"/>
                <a:gd name="T13" fmla="*/ 18 h 36"/>
                <a:gd name="T14" fmla="*/ 2 w 37"/>
                <a:gd name="T15" fmla="*/ 26 h 36"/>
                <a:gd name="T16" fmla="*/ 4 w 37"/>
                <a:gd name="T17" fmla="*/ 30 h 36"/>
                <a:gd name="T18" fmla="*/ 11 w 37"/>
                <a:gd name="T19" fmla="*/ 34 h 36"/>
                <a:gd name="T20" fmla="*/ 19 w 37"/>
                <a:gd name="T21" fmla="*/ 36 h 36"/>
                <a:gd name="T22" fmla="*/ 19 w 37"/>
                <a:gd name="T23" fmla="*/ 36 h 36"/>
                <a:gd name="T24" fmla="*/ 25 w 37"/>
                <a:gd name="T25" fmla="*/ 34 h 36"/>
                <a:gd name="T26" fmla="*/ 31 w 37"/>
                <a:gd name="T27" fmla="*/ 30 h 36"/>
                <a:gd name="T28" fmla="*/ 35 w 37"/>
                <a:gd name="T29" fmla="*/ 26 h 36"/>
                <a:gd name="T30" fmla="*/ 37 w 37"/>
                <a:gd name="T31" fmla="*/ 18 h 36"/>
                <a:gd name="T32" fmla="*/ 37 w 37"/>
                <a:gd name="T33" fmla="*/ 18 h 36"/>
                <a:gd name="T34" fmla="*/ 35 w 37"/>
                <a:gd name="T35" fmla="*/ 12 h 36"/>
                <a:gd name="T36" fmla="*/ 31 w 37"/>
                <a:gd name="T37" fmla="*/ 6 h 36"/>
                <a:gd name="T38" fmla="*/ 25 w 37"/>
                <a:gd name="T39" fmla="*/ 2 h 36"/>
                <a:gd name="T40" fmla="*/ 19 w 37"/>
                <a:gd name="T41" fmla="*/ 0 h 36"/>
                <a:gd name="T42" fmla="*/ 19 w 37"/>
                <a:gd name="T43" fmla="*/ 0 h 36"/>
                <a:gd name="T44" fmla="*/ 21 w 37"/>
                <a:gd name="T45" fmla="*/ 28 h 36"/>
                <a:gd name="T46" fmla="*/ 21 w 37"/>
                <a:gd name="T47" fmla="*/ 30 h 36"/>
                <a:gd name="T48" fmla="*/ 19 w 37"/>
                <a:gd name="T49" fmla="*/ 30 h 36"/>
                <a:gd name="T50" fmla="*/ 19 w 37"/>
                <a:gd name="T51" fmla="*/ 30 h 36"/>
                <a:gd name="T52" fmla="*/ 15 w 37"/>
                <a:gd name="T53" fmla="*/ 28 h 36"/>
                <a:gd name="T54" fmla="*/ 11 w 37"/>
                <a:gd name="T55" fmla="*/ 26 h 36"/>
                <a:gd name="T56" fmla="*/ 9 w 37"/>
                <a:gd name="T57" fmla="*/ 22 h 36"/>
                <a:gd name="T58" fmla="*/ 6 w 37"/>
                <a:gd name="T59" fmla="*/ 18 h 36"/>
                <a:gd name="T60" fmla="*/ 6 w 37"/>
                <a:gd name="T61" fmla="*/ 18 h 36"/>
                <a:gd name="T62" fmla="*/ 9 w 37"/>
                <a:gd name="T63" fmla="*/ 14 h 36"/>
                <a:gd name="T64" fmla="*/ 11 w 37"/>
                <a:gd name="T65" fmla="*/ 10 h 36"/>
                <a:gd name="T66" fmla="*/ 13 w 37"/>
                <a:gd name="T67" fmla="*/ 8 h 36"/>
                <a:gd name="T68" fmla="*/ 19 w 37"/>
                <a:gd name="T69" fmla="*/ 8 h 36"/>
                <a:gd name="T70" fmla="*/ 19 w 37"/>
                <a:gd name="T71" fmla="*/ 8 h 36"/>
                <a:gd name="T72" fmla="*/ 23 w 37"/>
                <a:gd name="T73" fmla="*/ 8 h 36"/>
                <a:gd name="T74" fmla="*/ 27 w 37"/>
                <a:gd name="T75" fmla="*/ 10 h 36"/>
                <a:gd name="T76" fmla="*/ 29 w 37"/>
                <a:gd name="T77" fmla="*/ 14 h 36"/>
                <a:gd name="T78" fmla="*/ 29 w 37"/>
                <a:gd name="T79" fmla="*/ 18 h 36"/>
                <a:gd name="T80" fmla="*/ 29 w 37"/>
                <a:gd name="T81" fmla="*/ 18 h 36"/>
                <a:gd name="T82" fmla="*/ 27 w 37"/>
                <a:gd name="T83" fmla="*/ 24 h 36"/>
                <a:gd name="T84" fmla="*/ 21 w 37"/>
                <a:gd name="T85" fmla="*/ 28 h 36"/>
                <a:gd name="T86" fmla="*/ 21 w 37"/>
                <a:gd name="T87" fmla="*/ 2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" h="36" fill="norm" stroke="1" extrusionOk="0">
                  <a:moveTo>
                    <a:pt x="19" y="0"/>
                  </a:moveTo>
                  <a:lnTo>
                    <a:pt x="19" y="0"/>
                  </a:lnTo>
                  <a:lnTo>
                    <a:pt x="11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6"/>
                  </a:lnTo>
                  <a:lnTo>
                    <a:pt x="4" y="30"/>
                  </a:lnTo>
                  <a:lnTo>
                    <a:pt x="11" y="34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5" y="34"/>
                  </a:lnTo>
                  <a:lnTo>
                    <a:pt x="31" y="30"/>
                  </a:lnTo>
                  <a:lnTo>
                    <a:pt x="35" y="26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5" y="12"/>
                  </a:lnTo>
                  <a:lnTo>
                    <a:pt x="31" y="6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9" y="0"/>
                  </a:lnTo>
                  <a:close/>
                  <a:moveTo>
                    <a:pt x="21" y="28"/>
                  </a:moveTo>
                  <a:lnTo>
                    <a:pt x="21" y="30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5" y="28"/>
                  </a:lnTo>
                  <a:lnTo>
                    <a:pt x="11" y="26"/>
                  </a:lnTo>
                  <a:lnTo>
                    <a:pt x="9" y="2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4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23" y="8"/>
                  </a:lnTo>
                  <a:lnTo>
                    <a:pt x="27" y="10"/>
                  </a:lnTo>
                  <a:lnTo>
                    <a:pt x="29" y="14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24"/>
                  </a:lnTo>
                  <a:lnTo>
                    <a:pt x="21" y="28"/>
                  </a:lnTo>
                  <a:lnTo>
                    <a:pt x="21" y="28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79" name="Freeform 16"/>
            <p:cNvSpPr>
              <a:spLocks noEditPoints="1"/>
            </p:cNvSpPr>
            <p:nvPr/>
          </p:nvSpPr>
          <p:spPr bwMode="auto">
            <a:xfrm>
              <a:off x="7977188" y="-1338263"/>
              <a:ext cx="842962" cy="714375"/>
            </a:xfrm>
            <a:custGeom>
              <a:avLst/>
              <a:gdLst>
                <a:gd name="T0" fmla="*/ 62 w 531"/>
                <a:gd name="T1" fmla="*/ 450 h 450"/>
                <a:gd name="T2" fmla="*/ 471 w 531"/>
                <a:gd name="T3" fmla="*/ 444 h 450"/>
                <a:gd name="T4" fmla="*/ 351 w 531"/>
                <a:gd name="T5" fmla="*/ 370 h 450"/>
                <a:gd name="T6" fmla="*/ 403 w 531"/>
                <a:gd name="T7" fmla="*/ 364 h 450"/>
                <a:gd name="T8" fmla="*/ 24 w 531"/>
                <a:gd name="T9" fmla="*/ 364 h 450"/>
                <a:gd name="T10" fmla="*/ 12 w 531"/>
                <a:gd name="T11" fmla="*/ 358 h 450"/>
                <a:gd name="T12" fmla="*/ 6 w 531"/>
                <a:gd name="T13" fmla="*/ 346 h 450"/>
                <a:gd name="T14" fmla="*/ 44 w 531"/>
                <a:gd name="T15" fmla="*/ 292 h 450"/>
                <a:gd name="T16" fmla="*/ 6 w 531"/>
                <a:gd name="T17" fmla="*/ 286 h 450"/>
                <a:gd name="T18" fmla="*/ 188 w 531"/>
                <a:gd name="T19" fmla="*/ 66 h 450"/>
                <a:gd name="T20" fmla="*/ 6 w 531"/>
                <a:gd name="T21" fmla="*/ 60 h 450"/>
                <a:gd name="T22" fmla="*/ 6 w 531"/>
                <a:gd name="T23" fmla="*/ 24 h 450"/>
                <a:gd name="T24" fmla="*/ 12 w 531"/>
                <a:gd name="T25" fmla="*/ 12 h 450"/>
                <a:gd name="T26" fmla="*/ 24 w 531"/>
                <a:gd name="T27" fmla="*/ 6 h 450"/>
                <a:gd name="T28" fmla="*/ 507 w 531"/>
                <a:gd name="T29" fmla="*/ 6 h 450"/>
                <a:gd name="T30" fmla="*/ 521 w 531"/>
                <a:gd name="T31" fmla="*/ 12 h 450"/>
                <a:gd name="T32" fmla="*/ 525 w 531"/>
                <a:gd name="T33" fmla="*/ 24 h 450"/>
                <a:gd name="T34" fmla="*/ 305 w 531"/>
                <a:gd name="T35" fmla="*/ 60 h 450"/>
                <a:gd name="T36" fmla="*/ 525 w 531"/>
                <a:gd name="T37" fmla="*/ 66 h 450"/>
                <a:gd name="T38" fmla="*/ 531 w 531"/>
                <a:gd name="T39" fmla="*/ 234 h 450"/>
                <a:gd name="T40" fmla="*/ 531 w 531"/>
                <a:gd name="T41" fmla="*/ 24 h 450"/>
                <a:gd name="T42" fmla="*/ 525 w 531"/>
                <a:gd name="T43" fmla="*/ 6 h 450"/>
                <a:gd name="T44" fmla="*/ 507 w 531"/>
                <a:gd name="T45" fmla="*/ 0 h 450"/>
                <a:gd name="T46" fmla="*/ 24 w 531"/>
                <a:gd name="T47" fmla="*/ 0 h 450"/>
                <a:gd name="T48" fmla="*/ 8 w 531"/>
                <a:gd name="T49" fmla="*/ 6 h 450"/>
                <a:gd name="T50" fmla="*/ 0 w 531"/>
                <a:gd name="T51" fmla="*/ 24 h 450"/>
                <a:gd name="T52" fmla="*/ 0 w 531"/>
                <a:gd name="T53" fmla="*/ 346 h 450"/>
                <a:gd name="T54" fmla="*/ 8 w 531"/>
                <a:gd name="T55" fmla="*/ 364 h 450"/>
                <a:gd name="T56" fmla="*/ 24 w 531"/>
                <a:gd name="T57" fmla="*/ 370 h 450"/>
                <a:gd name="T58" fmla="*/ 182 w 531"/>
                <a:gd name="T59" fmla="*/ 442 h 450"/>
                <a:gd name="T60" fmla="*/ 188 w 531"/>
                <a:gd name="T61" fmla="*/ 370 h 450"/>
                <a:gd name="T62" fmla="*/ 343 w 531"/>
                <a:gd name="T63" fmla="*/ 442 h 450"/>
                <a:gd name="T64" fmla="*/ 188 w 531"/>
                <a:gd name="T65" fmla="*/ 37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1" h="450" fill="norm" stroke="1" extrusionOk="0">
                  <a:moveTo>
                    <a:pt x="62" y="442"/>
                  </a:moveTo>
                  <a:lnTo>
                    <a:pt x="62" y="450"/>
                  </a:lnTo>
                  <a:lnTo>
                    <a:pt x="471" y="450"/>
                  </a:lnTo>
                  <a:lnTo>
                    <a:pt x="471" y="444"/>
                  </a:lnTo>
                  <a:lnTo>
                    <a:pt x="351" y="444"/>
                  </a:lnTo>
                  <a:lnTo>
                    <a:pt x="351" y="370"/>
                  </a:lnTo>
                  <a:lnTo>
                    <a:pt x="403" y="370"/>
                  </a:lnTo>
                  <a:lnTo>
                    <a:pt x="403" y="364"/>
                  </a:lnTo>
                  <a:lnTo>
                    <a:pt x="24" y="364"/>
                  </a:lnTo>
                  <a:lnTo>
                    <a:pt x="24" y="364"/>
                  </a:lnTo>
                  <a:lnTo>
                    <a:pt x="18" y="362"/>
                  </a:lnTo>
                  <a:lnTo>
                    <a:pt x="12" y="358"/>
                  </a:lnTo>
                  <a:lnTo>
                    <a:pt x="8" y="352"/>
                  </a:lnTo>
                  <a:lnTo>
                    <a:pt x="6" y="346"/>
                  </a:lnTo>
                  <a:lnTo>
                    <a:pt x="6" y="292"/>
                  </a:lnTo>
                  <a:lnTo>
                    <a:pt x="44" y="292"/>
                  </a:lnTo>
                  <a:lnTo>
                    <a:pt x="44" y="286"/>
                  </a:lnTo>
                  <a:lnTo>
                    <a:pt x="6" y="286"/>
                  </a:lnTo>
                  <a:lnTo>
                    <a:pt x="6" y="66"/>
                  </a:lnTo>
                  <a:lnTo>
                    <a:pt x="188" y="66"/>
                  </a:lnTo>
                  <a:lnTo>
                    <a:pt x="188" y="60"/>
                  </a:lnTo>
                  <a:lnTo>
                    <a:pt x="6" y="6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4" y="6"/>
                  </a:lnTo>
                  <a:lnTo>
                    <a:pt x="507" y="6"/>
                  </a:lnTo>
                  <a:lnTo>
                    <a:pt x="507" y="6"/>
                  </a:lnTo>
                  <a:lnTo>
                    <a:pt x="515" y="8"/>
                  </a:lnTo>
                  <a:lnTo>
                    <a:pt x="521" y="12"/>
                  </a:lnTo>
                  <a:lnTo>
                    <a:pt x="523" y="16"/>
                  </a:lnTo>
                  <a:lnTo>
                    <a:pt x="525" y="24"/>
                  </a:lnTo>
                  <a:lnTo>
                    <a:pt x="525" y="60"/>
                  </a:lnTo>
                  <a:lnTo>
                    <a:pt x="305" y="60"/>
                  </a:lnTo>
                  <a:lnTo>
                    <a:pt x="305" y="66"/>
                  </a:lnTo>
                  <a:lnTo>
                    <a:pt x="525" y="66"/>
                  </a:lnTo>
                  <a:lnTo>
                    <a:pt x="525" y="234"/>
                  </a:lnTo>
                  <a:lnTo>
                    <a:pt x="531" y="234"/>
                  </a:lnTo>
                  <a:lnTo>
                    <a:pt x="531" y="24"/>
                  </a:lnTo>
                  <a:lnTo>
                    <a:pt x="531" y="24"/>
                  </a:lnTo>
                  <a:lnTo>
                    <a:pt x="529" y="14"/>
                  </a:lnTo>
                  <a:lnTo>
                    <a:pt x="525" y="6"/>
                  </a:lnTo>
                  <a:lnTo>
                    <a:pt x="517" y="2"/>
                  </a:lnTo>
                  <a:lnTo>
                    <a:pt x="507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346"/>
                  </a:lnTo>
                  <a:lnTo>
                    <a:pt x="0" y="346"/>
                  </a:lnTo>
                  <a:lnTo>
                    <a:pt x="2" y="356"/>
                  </a:lnTo>
                  <a:lnTo>
                    <a:pt x="8" y="364"/>
                  </a:lnTo>
                  <a:lnTo>
                    <a:pt x="14" y="368"/>
                  </a:lnTo>
                  <a:lnTo>
                    <a:pt x="24" y="370"/>
                  </a:lnTo>
                  <a:lnTo>
                    <a:pt x="182" y="370"/>
                  </a:lnTo>
                  <a:lnTo>
                    <a:pt x="182" y="442"/>
                  </a:lnTo>
                  <a:lnTo>
                    <a:pt x="62" y="442"/>
                  </a:lnTo>
                  <a:close/>
                  <a:moveTo>
                    <a:pt x="188" y="370"/>
                  </a:moveTo>
                  <a:lnTo>
                    <a:pt x="343" y="370"/>
                  </a:lnTo>
                  <a:lnTo>
                    <a:pt x="343" y="442"/>
                  </a:lnTo>
                  <a:lnTo>
                    <a:pt x="188" y="442"/>
                  </a:lnTo>
                  <a:lnTo>
                    <a:pt x="188" y="370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0" name="Freeform 17"/>
            <p:cNvSpPr>
              <a:spLocks noEditPoints="1"/>
            </p:cNvSpPr>
            <p:nvPr/>
          </p:nvSpPr>
          <p:spPr bwMode="auto">
            <a:xfrm>
              <a:off x="8018463" y="-1201738"/>
              <a:ext cx="404812" cy="285750"/>
            </a:xfrm>
            <a:custGeom>
              <a:avLst/>
              <a:gdLst>
                <a:gd name="T0" fmla="*/ 124 w 255"/>
                <a:gd name="T1" fmla="*/ 180 h 180"/>
                <a:gd name="T2" fmla="*/ 170 w 255"/>
                <a:gd name="T3" fmla="*/ 128 h 180"/>
                <a:gd name="T4" fmla="*/ 228 w 255"/>
                <a:gd name="T5" fmla="*/ 126 h 180"/>
                <a:gd name="T6" fmla="*/ 247 w 255"/>
                <a:gd name="T7" fmla="*/ 116 h 180"/>
                <a:gd name="T8" fmla="*/ 255 w 255"/>
                <a:gd name="T9" fmla="*/ 104 h 180"/>
                <a:gd name="T10" fmla="*/ 251 w 255"/>
                <a:gd name="T11" fmla="*/ 94 h 180"/>
                <a:gd name="T12" fmla="*/ 241 w 255"/>
                <a:gd name="T13" fmla="*/ 86 h 180"/>
                <a:gd name="T14" fmla="*/ 184 w 255"/>
                <a:gd name="T15" fmla="*/ 80 h 180"/>
                <a:gd name="T16" fmla="*/ 146 w 255"/>
                <a:gd name="T17" fmla="*/ 2 h 180"/>
                <a:gd name="T18" fmla="*/ 124 w 255"/>
                <a:gd name="T19" fmla="*/ 0 h 180"/>
                <a:gd name="T20" fmla="*/ 120 w 255"/>
                <a:gd name="T21" fmla="*/ 6 h 180"/>
                <a:gd name="T22" fmla="*/ 58 w 255"/>
                <a:gd name="T23" fmla="*/ 80 h 180"/>
                <a:gd name="T24" fmla="*/ 32 w 255"/>
                <a:gd name="T25" fmla="*/ 38 h 180"/>
                <a:gd name="T26" fmla="*/ 16 w 255"/>
                <a:gd name="T27" fmla="*/ 36 h 180"/>
                <a:gd name="T28" fmla="*/ 18 w 255"/>
                <a:gd name="T29" fmla="*/ 80 h 180"/>
                <a:gd name="T30" fmla="*/ 6 w 255"/>
                <a:gd name="T31" fmla="*/ 82 h 180"/>
                <a:gd name="T32" fmla="*/ 8 w 255"/>
                <a:gd name="T33" fmla="*/ 96 h 180"/>
                <a:gd name="T34" fmla="*/ 0 w 255"/>
                <a:gd name="T35" fmla="*/ 142 h 180"/>
                <a:gd name="T36" fmla="*/ 0 w 255"/>
                <a:gd name="T37" fmla="*/ 146 h 180"/>
                <a:gd name="T38" fmla="*/ 20 w 255"/>
                <a:gd name="T39" fmla="*/ 148 h 180"/>
                <a:gd name="T40" fmla="*/ 46 w 255"/>
                <a:gd name="T41" fmla="*/ 126 h 180"/>
                <a:gd name="T42" fmla="*/ 122 w 255"/>
                <a:gd name="T43" fmla="*/ 126 h 180"/>
                <a:gd name="T44" fmla="*/ 102 w 255"/>
                <a:gd name="T45" fmla="*/ 178 h 180"/>
                <a:gd name="T46" fmla="*/ 106 w 255"/>
                <a:gd name="T47" fmla="*/ 180 h 180"/>
                <a:gd name="T48" fmla="*/ 142 w 255"/>
                <a:gd name="T49" fmla="*/ 6 h 180"/>
                <a:gd name="T50" fmla="*/ 138 w 255"/>
                <a:gd name="T51" fmla="*/ 80 h 180"/>
                <a:gd name="T52" fmla="*/ 30 w 255"/>
                <a:gd name="T53" fmla="*/ 44 h 180"/>
                <a:gd name="T54" fmla="*/ 18 w 255"/>
                <a:gd name="T55" fmla="*/ 44 h 180"/>
                <a:gd name="T56" fmla="*/ 18 w 255"/>
                <a:gd name="T57" fmla="*/ 142 h 180"/>
                <a:gd name="T58" fmla="*/ 20 w 255"/>
                <a:gd name="T59" fmla="*/ 110 h 180"/>
                <a:gd name="T60" fmla="*/ 48 w 255"/>
                <a:gd name="T61" fmla="*/ 120 h 180"/>
                <a:gd name="T62" fmla="*/ 52 w 255"/>
                <a:gd name="T63" fmla="*/ 112 h 180"/>
                <a:gd name="T64" fmla="*/ 54 w 255"/>
                <a:gd name="T65" fmla="*/ 108 h 180"/>
                <a:gd name="T66" fmla="*/ 20 w 255"/>
                <a:gd name="T67" fmla="*/ 104 h 180"/>
                <a:gd name="T68" fmla="*/ 14 w 255"/>
                <a:gd name="T69" fmla="*/ 94 h 180"/>
                <a:gd name="T70" fmla="*/ 216 w 255"/>
                <a:gd name="T71" fmla="*/ 86 h 180"/>
                <a:gd name="T72" fmla="*/ 237 w 255"/>
                <a:gd name="T73" fmla="*/ 92 h 180"/>
                <a:gd name="T74" fmla="*/ 247 w 255"/>
                <a:gd name="T75" fmla="*/ 104 h 180"/>
                <a:gd name="T76" fmla="*/ 243 w 255"/>
                <a:gd name="T77" fmla="*/ 110 h 180"/>
                <a:gd name="T78" fmla="*/ 226 w 255"/>
                <a:gd name="T79" fmla="*/ 118 h 180"/>
                <a:gd name="T80" fmla="*/ 184 w 255"/>
                <a:gd name="T81" fmla="*/ 112 h 180"/>
                <a:gd name="T82" fmla="*/ 184 w 255"/>
                <a:gd name="T83" fmla="*/ 108 h 180"/>
                <a:gd name="T84" fmla="*/ 180 w 255"/>
                <a:gd name="T85" fmla="*/ 104 h 180"/>
                <a:gd name="T86" fmla="*/ 134 w 255"/>
                <a:gd name="T87" fmla="*/ 106 h 180"/>
                <a:gd name="T88" fmla="*/ 48 w 255"/>
                <a:gd name="T89" fmla="*/ 120 h 180"/>
                <a:gd name="T90" fmla="*/ 176 w 255"/>
                <a:gd name="T91" fmla="*/ 112 h 180"/>
                <a:gd name="T92" fmla="*/ 108 w 255"/>
                <a:gd name="T93" fmla="*/ 17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55" h="180" fill="norm" stroke="1" extrusionOk="0">
                  <a:moveTo>
                    <a:pt x="106" y="180"/>
                  </a:moveTo>
                  <a:lnTo>
                    <a:pt x="124" y="180"/>
                  </a:lnTo>
                  <a:lnTo>
                    <a:pt x="124" y="180"/>
                  </a:lnTo>
                  <a:lnTo>
                    <a:pt x="128" y="178"/>
                  </a:lnTo>
                  <a:lnTo>
                    <a:pt x="128" y="178"/>
                  </a:lnTo>
                  <a:lnTo>
                    <a:pt x="170" y="128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28" y="126"/>
                  </a:lnTo>
                  <a:lnTo>
                    <a:pt x="241" y="120"/>
                  </a:lnTo>
                  <a:lnTo>
                    <a:pt x="241" y="120"/>
                  </a:lnTo>
                  <a:lnTo>
                    <a:pt x="247" y="116"/>
                  </a:lnTo>
                  <a:lnTo>
                    <a:pt x="251" y="112"/>
                  </a:lnTo>
                  <a:lnTo>
                    <a:pt x="253" y="108"/>
                  </a:lnTo>
                  <a:lnTo>
                    <a:pt x="255" y="104"/>
                  </a:lnTo>
                  <a:lnTo>
                    <a:pt x="255" y="104"/>
                  </a:lnTo>
                  <a:lnTo>
                    <a:pt x="253" y="98"/>
                  </a:lnTo>
                  <a:lnTo>
                    <a:pt x="251" y="94"/>
                  </a:lnTo>
                  <a:lnTo>
                    <a:pt x="247" y="90"/>
                  </a:lnTo>
                  <a:lnTo>
                    <a:pt x="241" y="86"/>
                  </a:lnTo>
                  <a:lnTo>
                    <a:pt x="241" y="86"/>
                  </a:lnTo>
                  <a:lnTo>
                    <a:pt x="228" y="82"/>
                  </a:lnTo>
                  <a:lnTo>
                    <a:pt x="216" y="80"/>
                  </a:lnTo>
                  <a:lnTo>
                    <a:pt x="184" y="80"/>
                  </a:lnTo>
                  <a:lnTo>
                    <a:pt x="184" y="80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0" y="2"/>
                  </a:lnTo>
                  <a:lnTo>
                    <a:pt x="120" y="2"/>
                  </a:lnTo>
                  <a:lnTo>
                    <a:pt x="120" y="6"/>
                  </a:lnTo>
                  <a:lnTo>
                    <a:pt x="132" y="80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2" y="38"/>
                  </a:lnTo>
                  <a:lnTo>
                    <a:pt x="30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2" y="38"/>
                  </a:lnTo>
                  <a:lnTo>
                    <a:pt x="10" y="42"/>
                  </a:lnTo>
                  <a:lnTo>
                    <a:pt x="18" y="80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6" y="82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8" y="96"/>
                  </a:lnTo>
                  <a:lnTo>
                    <a:pt x="12" y="104"/>
                  </a:lnTo>
                  <a:lnTo>
                    <a:pt x="14" y="106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4" y="148"/>
                  </a:lnTo>
                  <a:lnTo>
                    <a:pt x="20" y="148"/>
                  </a:lnTo>
                  <a:lnTo>
                    <a:pt x="20" y="148"/>
                  </a:lnTo>
                  <a:lnTo>
                    <a:pt x="22" y="148"/>
                  </a:lnTo>
                  <a:lnTo>
                    <a:pt x="42" y="124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58" y="126"/>
                  </a:lnTo>
                  <a:lnTo>
                    <a:pt x="122" y="126"/>
                  </a:lnTo>
                  <a:lnTo>
                    <a:pt x="102" y="172"/>
                  </a:lnTo>
                  <a:lnTo>
                    <a:pt x="102" y="172"/>
                  </a:lnTo>
                  <a:lnTo>
                    <a:pt x="102" y="178"/>
                  </a:lnTo>
                  <a:lnTo>
                    <a:pt x="102" y="178"/>
                  </a:lnTo>
                  <a:lnTo>
                    <a:pt x="106" y="180"/>
                  </a:lnTo>
                  <a:lnTo>
                    <a:pt x="106" y="180"/>
                  </a:lnTo>
                  <a:close/>
                  <a:moveTo>
                    <a:pt x="126" y="6"/>
                  </a:moveTo>
                  <a:lnTo>
                    <a:pt x="142" y="6"/>
                  </a:lnTo>
                  <a:lnTo>
                    <a:pt x="142" y="6"/>
                  </a:lnTo>
                  <a:lnTo>
                    <a:pt x="178" y="80"/>
                  </a:lnTo>
                  <a:lnTo>
                    <a:pt x="138" y="80"/>
                  </a:lnTo>
                  <a:lnTo>
                    <a:pt x="138" y="80"/>
                  </a:lnTo>
                  <a:lnTo>
                    <a:pt x="126" y="6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50" y="80"/>
                  </a:lnTo>
                  <a:lnTo>
                    <a:pt x="24" y="80"/>
                  </a:lnTo>
                  <a:lnTo>
                    <a:pt x="18" y="44"/>
                  </a:lnTo>
                  <a:lnTo>
                    <a:pt x="30" y="44"/>
                  </a:lnTo>
                  <a:close/>
                  <a:moveTo>
                    <a:pt x="46" y="112"/>
                  </a:moveTo>
                  <a:lnTo>
                    <a:pt x="18" y="142"/>
                  </a:lnTo>
                  <a:lnTo>
                    <a:pt x="8" y="142"/>
                  </a:lnTo>
                  <a:lnTo>
                    <a:pt x="8" y="142"/>
                  </a:lnTo>
                  <a:lnTo>
                    <a:pt x="20" y="110"/>
                  </a:lnTo>
                  <a:lnTo>
                    <a:pt x="46" y="110"/>
                  </a:lnTo>
                  <a:lnTo>
                    <a:pt x="46" y="112"/>
                  </a:lnTo>
                  <a:close/>
                  <a:moveTo>
                    <a:pt x="48" y="120"/>
                  </a:moveTo>
                  <a:lnTo>
                    <a:pt x="48" y="120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4" y="110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2" y="104"/>
                  </a:lnTo>
                  <a:lnTo>
                    <a:pt x="50" y="104"/>
                  </a:lnTo>
                  <a:lnTo>
                    <a:pt x="20" y="104"/>
                  </a:lnTo>
                  <a:lnTo>
                    <a:pt x="20" y="102"/>
                  </a:lnTo>
                  <a:lnTo>
                    <a:pt x="20" y="102"/>
                  </a:lnTo>
                  <a:lnTo>
                    <a:pt x="14" y="94"/>
                  </a:lnTo>
                  <a:lnTo>
                    <a:pt x="12" y="86"/>
                  </a:lnTo>
                  <a:lnTo>
                    <a:pt x="216" y="86"/>
                  </a:lnTo>
                  <a:lnTo>
                    <a:pt x="216" y="86"/>
                  </a:lnTo>
                  <a:lnTo>
                    <a:pt x="226" y="88"/>
                  </a:lnTo>
                  <a:lnTo>
                    <a:pt x="237" y="92"/>
                  </a:lnTo>
                  <a:lnTo>
                    <a:pt x="237" y="92"/>
                  </a:lnTo>
                  <a:lnTo>
                    <a:pt x="245" y="98"/>
                  </a:lnTo>
                  <a:lnTo>
                    <a:pt x="247" y="100"/>
                  </a:lnTo>
                  <a:lnTo>
                    <a:pt x="247" y="104"/>
                  </a:lnTo>
                  <a:lnTo>
                    <a:pt x="247" y="104"/>
                  </a:lnTo>
                  <a:lnTo>
                    <a:pt x="247" y="108"/>
                  </a:lnTo>
                  <a:lnTo>
                    <a:pt x="243" y="110"/>
                  </a:lnTo>
                  <a:lnTo>
                    <a:pt x="237" y="114"/>
                  </a:lnTo>
                  <a:lnTo>
                    <a:pt x="237" y="114"/>
                  </a:lnTo>
                  <a:lnTo>
                    <a:pt x="226" y="118"/>
                  </a:lnTo>
                  <a:lnTo>
                    <a:pt x="216" y="120"/>
                  </a:lnTo>
                  <a:lnTo>
                    <a:pt x="176" y="120"/>
                  </a:lnTo>
                  <a:lnTo>
                    <a:pt x="184" y="112"/>
                  </a:lnTo>
                  <a:lnTo>
                    <a:pt x="184" y="112"/>
                  </a:lnTo>
                  <a:lnTo>
                    <a:pt x="184" y="108"/>
                  </a:lnTo>
                  <a:lnTo>
                    <a:pt x="184" y="108"/>
                  </a:lnTo>
                  <a:lnTo>
                    <a:pt x="182" y="106"/>
                  </a:lnTo>
                  <a:lnTo>
                    <a:pt x="182" y="106"/>
                  </a:lnTo>
                  <a:lnTo>
                    <a:pt x="180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4" y="106"/>
                  </a:lnTo>
                  <a:lnTo>
                    <a:pt x="132" y="108"/>
                  </a:lnTo>
                  <a:lnTo>
                    <a:pt x="126" y="120"/>
                  </a:lnTo>
                  <a:lnTo>
                    <a:pt x="48" y="120"/>
                  </a:lnTo>
                  <a:close/>
                  <a:moveTo>
                    <a:pt x="108" y="172"/>
                  </a:moveTo>
                  <a:lnTo>
                    <a:pt x="138" y="112"/>
                  </a:lnTo>
                  <a:lnTo>
                    <a:pt x="176" y="112"/>
                  </a:lnTo>
                  <a:lnTo>
                    <a:pt x="176" y="112"/>
                  </a:lnTo>
                  <a:lnTo>
                    <a:pt x="124" y="172"/>
                  </a:lnTo>
                  <a:lnTo>
                    <a:pt x="108" y="172"/>
                  </a:lnTo>
                  <a:lnTo>
                    <a:pt x="108" y="172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1" name="Freeform 18"/>
            <p:cNvSpPr>
              <a:spLocks noEditPoints="1"/>
            </p:cNvSpPr>
            <p:nvPr/>
          </p:nvSpPr>
          <p:spPr bwMode="auto">
            <a:xfrm>
              <a:off x="8528050" y="-1173163"/>
              <a:ext cx="323850" cy="488950"/>
            </a:xfrm>
            <a:custGeom>
              <a:avLst/>
              <a:gdLst>
                <a:gd name="T0" fmla="*/ 198 w 204"/>
                <a:gd name="T1" fmla="*/ 246 h 308"/>
                <a:gd name="T2" fmla="*/ 204 w 204"/>
                <a:gd name="T3" fmla="*/ 206 h 308"/>
                <a:gd name="T4" fmla="*/ 200 w 204"/>
                <a:gd name="T5" fmla="*/ 166 h 308"/>
                <a:gd name="T6" fmla="*/ 182 w 204"/>
                <a:gd name="T7" fmla="*/ 162 h 308"/>
                <a:gd name="T8" fmla="*/ 174 w 204"/>
                <a:gd name="T9" fmla="*/ 156 h 308"/>
                <a:gd name="T10" fmla="*/ 162 w 204"/>
                <a:gd name="T11" fmla="*/ 150 h 308"/>
                <a:gd name="T12" fmla="*/ 150 w 204"/>
                <a:gd name="T13" fmla="*/ 150 h 308"/>
                <a:gd name="T14" fmla="*/ 134 w 204"/>
                <a:gd name="T15" fmla="*/ 142 h 308"/>
                <a:gd name="T16" fmla="*/ 128 w 204"/>
                <a:gd name="T17" fmla="*/ 120 h 308"/>
                <a:gd name="T18" fmla="*/ 146 w 204"/>
                <a:gd name="T19" fmla="*/ 66 h 308"/>
                <a:gd name="T20" fmla="*/ 130 w 204"/>
                <a:gd name="T21" fmla="*/ 26 h 308"/>
                <a:gd name="T22" fmla="*/ 94 w 204"/>
                <a:gd name="T23" fmla="*/ 2 h 308"/>
                <a:gd name="T24" fmla="*/ 40 w 204"/>
                <a:gd name="T25" fmla="*/ 8 h 308"/>
                <a:gd name="T26" fmla="*/ 8 w 204"/>
                <a:gd name="T27" fmla="*/ 36 h 308"/>
                <a:gd name="T28" fmla="*/ 0 w 204"/>
                <a:gd name="T29" fmla="*/ 78 h 308"/>
                <a:gd name="T30" fmla="*/ 26 w 204"/>
                <a:gd name="T31" fmla="*/ 128 h 308"/>
                <a:gd name="T32" fmla="*/ 60 w 204"/>
                <a:gd name="T33" fmla="*/ 144 h 308"/>
                <a:gd name="T34" fmla="*/ 94 w 204"/>
                <a:gd name="T35" fmla="*/ 142 h 308"/>
                <a:gd name="T36" fmla="*/ 82 w 204"/>
                <a:gd name="T37" fmla="*/ 176 h 308"/>
                <a:gd name="T38" fmla="*/ 68 w 204"/>
                <a:gd name="T39" fmla="*/ 188 h 308"/>
                <a:gd name="T40" fmla="*/ 68 w 204"/>
                <a:gd name="T41" fmla="*/ 228 h 308"/>
                <a:gd name="T42" fmla="*/ 84 w 204"/>
                <a:gd name="T43" fmla="*/ 264 h 308"/>
                <a:gd name="T44" fmla="*/ 94 w 204"/>
                <a:gd name="T45" fmla="*/ 290 h 308"/>
                <a:gd name="T46" fmla="*/ 102 w 204"/>
                <a:gd name="T47" fmla="*/ 298 h 308"/>
                <a:gd name="T48" fmla="*/ 94 w 204"/>
                <a:gd name="T49" fmla="*/ 268 h 308"/>
                <a:gd name="T50" fmla="*/ 76 w 204"/>
                <a:gd name="T51" fmla="*/ 236 h 308"/>
                <a:gd name="T52" fmla="*/ 74 w 204"/>
                <a:gd name="T53" fmla="*/ 188 h 308"/>
                <a:gd name="T54" fmla="*/ 84 w 204"/>
                <a:gd name="T55" fmla="*/ 182 h 308"/>
                <a:gd name="T56" fmla="*/ 94 w 204"/>
                <a:gd name="T57" fmla="*/ 190 h 308"/>
                <a:gd name="T58" fmla="*/ 100 w 204"/>
                <a:gd name="T59" fmla="*/ 108 h 308"/>
                <a:gd name="T60" fmla="*/ 110 w 204"/>
                <a:gd name="T61" fmla="*/ 100 h 308"/>
                <a:gd name="T62" fmla="*/ 114 w 204"/>
                <a:gd name="T63" fmla="*/ 100 h 308"/>
                <a:gd name="T64" fmla="*/ 120 w 204"/>
                <a:gd name="T65" fmla="*/ 108 h 308"/>
                <a:gd name="T66" fmla="*/ 126 w 204"/>
                <a:gd name="T67" fmla="*/ 158 h 308"/>
                <a:gd name="T68" fmla="*/ 132 w 204"/>
                <a:gd name="T69" fmla="*/ 150 h 308"/>
                <a:gd name="T70" fmla="*/ 140 w 204"/>
                <a:gd name="T71" fmla="*/ 150 h 308"/>
                <a:gd name="T72" fmla="*/ 146 w 204"/>
                <a:gd name="T73" fmla="*/ 158 h 308"/>
                <a:gd name="T74" fmla="*/ 152 w 204"/>
                <a:gd name="T75" fmla="*/ 168 h 308"/>
                <a:gd name="T76" fmla="*/ 162 w 204"/>
                <a:gd name="T77" fmla="*/ 158 h 308"/>
                <a:gd name="T78" fmla="*/ 168 w 204"/>
                <a:gd name="T79" fmla="*/ 160 h 308"/>
                <a:gd name="T80" fmla="*/ 178 w 204"/>
                <a:gd name="T81" fmla="*/ 194 h 308"/>
                <a:gd name="T82" fmla="*/ 180 w 204"/>
                <a:gd name="T83" fmla="*/ 172 h 308"/>
                <a:gd name="T84" fmla="*/ 192 w 204"/>
                <a:gd name="T85" fmla="*/ 170 h 308"/>
                <a:gd name="T86" fmla="*/ 198 w 204"/>
                <a:gd name="T87" fmla="*/ 178 h 308"/>
                <a:gd name="T88" fmla="*/ 192 w 204"/>
                <a:gd name="T89" fmla="*/ 244 h 308"/>
                <a:gd name="T90" fmla="*/ 176 w 204"/>
                <a:gd name="T91" fmla="*/ 278 h 308"/>
                <a:gd name="T92" fmla="*/ 172 w 204"/>
                <a:gd name="T93" fmla="*/ 308 h 308"/>
                <a:gd name="T94" fmla="*/ 178 w 204"/>
                <a:gd name="T95" fmla="*/ 288 h 308"/>
                <a:gd name="T96" fmla="*/ 124 w 204"/>
                <a:gd name="T97" fmla="*/ 100 h 308"/>
                <a:gd name="T98" fmla="*/ 124 w 204"/>
                <a:gd name="T99" fmla="*/ 100 h 308"/>
                <a:gd name="T100" fmla="*/ 116 w 204"/>
                <a:gd name="T101" fmla="*/ 94 h 308"/>
                <a:gd name="T102" fmla="*/ 100 w 204"/>
                <a:gd name="T103" fmla="*/ 98 h 308"/>
                <a:gd name="T104" fmla="*/ 92 w 204"/>
                <a:gd name="T105" fmla="*/ 136 h 308"/>
                <a:gd name="T106" fmla="*/ 72 w 204"/>
                <a:gd name="T107" fmla="*/ 138 h 308"/>
                <a:gd name="T108" fmla="*/ 42 w 204"/>
                <a:gd name="T109" fmla="*/ 130 h 308"/>
                <a:gd name="T110" fmla="*/ 12 w 204"/>
                <a:gd name="T111" fmla="*/ 100 h 308"/>
                <a:gd name="T112" fmla="*/ 6 w 204"/>
                <a:gd name="T113" fmla="*/ 64 h 308"/>
                <a:gd name="T114" fmla="*/ 22 w 204"/>
                <a:gd name="T115" fmla="*/ 30 h 308"/>
                <a:gd name="T116" fmla="*/ 54 w 204"/>
                <a:gd name="T117" fmla="*/ 8 h 308"/>
                <a:gd name="T118" fmla="*/ 104 w 204"/>
                <a:gd name="T119" fmla="*/ 14 h 308"/>
                <a:gd name="T120" fmla="*/ 136 w 204"/>
                <a:gd name="T121" fmla="*/ 54 h 308"/>
                <a:gd name="T122" fmla="*/ 138 w 204"/>
                <a:gd name="T123" fmla="*/ 72 h 308"/>
                <a:gd name="T124" fmla="*/ 130 w 204"/>
                <a:gd name="T125" fmla="*/ 1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" h="308" fill="norm" stroke="1" extrusionOk="0">
                  <a:moveTo>
                    <a:pt x="184" y="276"/>
                  </a:moveTo>
                  <a:lnTo>
                    <a:pt x="184" y="276"/>
                  </a:lnTo>
                  <a:lnTo>
                    <a:pt x="192" y="262"/>
                  </a:lnTo>
                  <a:lnTo>
                    <a:pt x="198" y="246"/>
                  </a:lnTo>
                  <a:lnTo>
                    <a:pt x="198" y="246"/>
                  </a:lnTo>
                  <a:lnTo>
                    <a:pt x="204" y="226"/>
                  </a:lnTo>
                  <a:lnTo>
                    <a:pt x="204" y="206"/>
                  </a:lnTo>
                  <a:lnTo>
                    <a:pt x="204" y="206"/>
                  </a:lnTo>
                  <a:lnTo>
                    <a:pt x="204" y="178"/>
                  </a:lnTo>
                  <a:lnTo>
                    <a:pt x="204" y="178"/>
                  </a:lnTo>
                  <a:lnTo>
                    <a:pt x="204" y="172"/>
                  </a:lnTo>
                  <a:lnTo>
                    <a:pt x="200" y="166"/>
                  </a:lnTo>
                  <a:lnTo>
                    <a:pt x="194" y="162"/>
                  </a:lnTo>
                  <a:lnTo>
                    <a:pt x="188" y="162"/>
                  </a:lnTo>
                  <a:lnTo>
                    <a:pt x="188" y="162"/>
                  </a:lnTo>
                  <a:lnTo>
                    <a:pt x="182" y="162"/>
                  </a:lnTo>
                  <a:lnTo>
                    <a:pt x="178" y="164"/>
                  </a:lnTo>
                  <a:lnTo>
                    <a:pt x="176" y="160"/>
                  </a:lnTo>
                  <a:lnTo>
                    <a:pt x="176" y="160"/>
                  </a:lnTo>
                  <a:lnTo>
                    <a:pt x="174" y="156"/>
                  </a:lnTo>
                  <a:lnTo>
                    <a:pt x="174" y="156"/>
                  </a:lnTo>
                  <a:lnTo>
                    <a:pt x="170" y="152"/>
                  </a:lnTo>
                  <a:lnTo>
                    <a:pt x="166" y="152"/>
                  </a:lnTo>
                  <a:lnTo>
                    <a:pt x="162" y="150"/>
                  </a:lnTo>
                  <a:lnTo>
                    <a:pt x="156" y="152"/>
                  </a:lnTo>
                  <a:lnTo>
                    <a:pt x="152" y="154"/>
                  </a:lnTo>
                  <a:lnTo>
                    <a:pt x="150" y="150"/>
                  </a:lnTo>
                  <a:lnTo>
                    <a:pt x="150" y="150"/>
                  </a:lnTo>
                  <a:lnTo>
                    <a:pt x="148" y="146"/>
                  </a:lnTo>
                  <a:lnTo>
                    <a:pt x="144" y="144"/>
                  </a:lnTo>
                  <a:lnTo>
                    <a:pt x="138" y="142"/>
                  </a:lnTo>
                  <a:lnTo>
                    <a:pt x="134" y="142"/>
                  </a:lnTo>
                  <a:lnTo>
                    <a:pt x="128" y="144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28" y="120"/>
                  </a:lnTo>
                  <a:lnTo>
                    <a:pt x="136" y="108"/>
                  </a:lnTo>
                  <a:lnTo>
                    <a:pt x="142" y="94"/>
                  </a:lnTo>
                  <a:lnTo>
                    <a:pt x="146" y="80"/>
                  </a:lnTo>
                  <a:lnTo>
                    <a:pt x="146" y="66"/>
                  </a:lnTo>
                  <a:lnTo>
                    <a:pt x="146" y="66"/>
                  </a:lnTo>
                  <a:lnTo>
                    <a:pt x="142" y="52"/>
                  </a:lnTo>
                  <a:lnTo>
                    <a:pt x="138" y="38"/>
                  </a:lnTo>
                  <a:lnTo>
                    <a:pt x="130" y="26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08" y="8"/>
                  </a:lnTo>
                  <a:lnTo>
                    <a:pt x="94" y="2"/>
                  </a:lnTo>
                  <a:lnTo>
                    <a:pt x="80" y="0"/>
                  </a:lnTo>
                  <a:lnTo>
                    <a:pt x="66" y="0"/>
                  </a:lnTo>
                  <a:lnTo>
                    <a:pt x="52" y="2"/>
                  </a:lnTo>
                  <a:lnTo>
                    <a:pt x="40" y="8"/>
                  </a:lnTo>
                  <a:lnTo>
                    <a:pt x="28" y="1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8" y="36"/>
                  </a:lnTo>
                  <a:lnTo>
                    <a:pt x="4" y="50"/>
                  </a:lnTo>
                  <a:lnTo>
                    <a:pt x="0" y="64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92"/>
                  </a:lnTo>
                  <a:lnTo>
                    <a:pt x="8" y="106"/>
                  </a:lnTo>
                  <a:lnTo>
                    <a:pt x="16" y="11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36" y="136"/>
                  </a:lnTo>
                  <a:lnTo>
                    <a:pt x="48" y="140"/>
                  </a:lnTo>
                  <a:lnTo>
                    <a:pt x="60" y="144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88" y="144"/>
                  </a:lnTo>
                  <a:lnTo>
                    <a:pt x="94" y="142"/>
                  </a:lnTo>
                  <a:lnTo>
                    <a:pt x="94" y="178"/>
                  </a:lnTo>
                  <a:lnTo>
                    <a:pt x="88" y="176"/>
                  </a:lnTo>
                  <a:lnTo>
                    <a:pt x="88" y="176"/>
                  </a:lnTo>
                  <a:lnTo>
                    <a:pt x="82" y="176"/>
                  </a:lnTo>
                  <a:lnTo>
                    <a:pt x="76" y="178"/>
                  </a:lnTo>
                  <a:lnTo>
                    <a:pt x="70" y="182"/>
                  </a:lnTo>
                  <a:lnTo>
                    <a:pt x="68" y="188"/>
                  </a:lnTo>
                  <a:lnTo>
                    <a:pt x="68" y="188"/>
                  </a:lnTo>
                  <a:lnTo>
                    <a:pt x="66" y="192"/>
                  </a:lnTo>
                  <a:lnTo>
                    <a:pt x="66" y="218"/>
                  </a:lnTo>
                  <a:lnTo>
                    <a:pt x="66" y="218"/>
                  </a:lnTo>
                  <a:lnTo>
                    <a:pt x="68" y="228"/>
                  </a:lnTo>
                  <a:lnTo>
                    <a:pt x="70" y="238"/>
                  </a:lnTo>
                  <a:lnTo>
                    <a:pt x="74" y="246"/>
                  </a:lnTo>
                  <a:lnTo>
                    <a:pt x="78" y="254"/>
                  </a:lnTo>
                  <a:lnTo>
                    <a:pt x="84" y="264"/>
                  </a:lnTo>
                  <a:lnTo>
                    <a:pt x="84" y="264"/>
                  </a:lnTo>
                  <a:lnTo>
                    <a:pt x="88" y="272"/>
                  </a:lnTo>
                  <a:lnTo>
                    <a:pt x="92" y="280"/>
                  </a:lnTo>
                  <a:lnTo>
                    <a:pt x="94" y="290"/>
                  </a:lnTo>
                  <a:lnTo>
                    <a:pt x="94" y="298"/>
                  </a:lnTo>
                  <a:lnTo>
                    <a:pt x="94" y="308"/>
                  </a:lnTo>
                  <a:lnTo>
                    <a:pt x="102" y="308"/>
                  </a:lnTo>
                  <a:lnTo>
                    <a:pt x="102" y="298"/>
                  </a:lnTo>
                  <a:lnTo>
                    <a:pt x="102" y="298"/>
                  </a:lnTo>
                  <a:lnTo>
                    <a:pt x="100" y="288"/>
                  </a:lnTo>
                  <a:lnTo>
                    <a:pt x="98" y="278"/>
                  </a:lnTo>
                  <a:lnTo>
                    <a:pt x="94" y="268"/>
                  </a:lnTo>
                  <a:lnTo>
                    <a:pt x="90" y="260"/>
                  </a:lnTo>
                  <a:lnTo>
                    <a:pt x="84" y="250"/>
                  </a:lnTo>
                  <a:lnTo>
                    <a:pt x="84" y="250"/>
                  </a:lnTo>
                  <a:lnTo>
                    <a:pt x="76" y="236"/>
                  </a:lnTo>
                  <a:lnTo>
                    <a:pt x="74" y="218"/>
                  </a:lnTo>
                  <a:lnTo>
                    <a:pt x="74" y="192"/>
                  </a:lnTo>
                  <a:lnTo>
                    <a:pt x="74" y="192"/>
                  </a:lnTo>
                  <a:lnTo>
                    <a:pt x="74" y="188"/>
                  </a:lnTo>
                  <a:lnTo>
                    <a:pt x="78" y="184"/>
                  </a:lnTo>
                  <a:lnTo>
                    <a:pt x="78" y="184"/>
                  </a:lnTo>
                  <a:lnTo>
                    <a:pt x="80" y="182"/>
                  </a:lnTo>
                  <a:lnTo>
                    <a:pt x="84" y="182"/>
                  </a:lnTo>
                  <a:lnTo>
                    <a:pt x="84" y="182"/>
                  </a:lnTo>
                  <a:lnTo>
                    <a:pt x="90" y="184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94" y="222"/>
                  </a:lnTo>
                  <a:lnTo>
                    <a:pt x="100" y="222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2" y="106"/>
                  </a:lnTo>
                  <a:lnTo>
                    <a:pt x="104" y="102"/>
                  </a:lnTo>
                  <a:lnTo>
                    <a:pt x="106" y="100"/>
                  </a:lnTo>
                  <a:lnTo>
                    <a:pt x="110" y="100"/>
                  </a:lnTo>
                  <a:lnTo>
                    <a:pt x="110" y="100"/>
                  </a:lnTo>
                  <a:lnTo>
                    <a:pt x="110" y="100"/>
                  </a:lnTo>
                  <a:lnTo>
                    <a:pt x="110" y="100"/>
                  </a:lnTo>
                  <a:lnTo>
                    <a:pt x="114" y="100"/>
                  </a:lnTo>
                  <a:lnTo>
                    <a:pt x="118" y="102"/>
                  </a:lnTo>
                  <a:lnTo>
                    <a:pt x="118" y="104"/>
                  </a:lnTo>
                  <a:lnTo>
                    <a:pt x="118" y="104"/>
                  </a:lnTo>
                  <a:lnTo>
                    <a:pt x="120" y="108"/>
                  </a:lnTo>
                  <a:lnTo>
                    <a:pt x="120" y="194"/>
                  </a:lnTo>
                  <a:lnTo>
                    <a:pt x="126" y="194"/>
                  </a:lnTo>
                  <a:lnTo>
                    <a:pt x="126" y="158"/>
                  </a:lnTo>
                  <a:lnTo>
                    <a:pt x="126" y="158"/>
                  </a:lnTo>
                  <a:lnTo>
                    <a:pt x="128" y="154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2" y="150"/>
                  </a:lnTo>
                  <a:lnTo>
                    <a:pt x="136" y="148"/>
                  </a:lnTo>
                  <a:lnTo>
                    <a:pt x="136" y="148"/>
                  </a:lnTo>
                  <a:lnTo>
                    <a:pt x="140" y="150"/>
                  </a:lnTo>
                  <a:lnTo>
                    <a:pt x="140" y="150"/>
                  </a:lnTo>
                  <a:lnTo>
                    <a:pt x="144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46" y="158"/>
                  </a:lnTo>
                  <a:lnTo>
                    <a:pt x="146" y="188"/>
                  </a:lnTo>
                  <a:lnTo>
                    <a:pt x="152" y="188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54" y="164"/>
                  </a:lnTo>
                  <a:lnTo>
                    <a:pt x="156" y="160"/>
                  </a:lnTo>
                  <a:lnTo>
                    <a:pt x="158" y="158"/>
                  </a:lnTo>
                  <a:lnTo>
                    <a:pt x="162" y="158"/>
                  </a:lnTo>
                  <a:lnTo>
                    <a:pt x="162" y="158"/>
                  </a:lnTo>
                  <a:lnTo>
                    <a:pt x="166" y="158"/>
                  </a:lnTo>
                  <a:lnTo>
                    <a:pt x="168" y="160"/>
                  </a:lnTo>
                  <a:lnTo>
                    <a:pt x="168" y="160"/>
                  </a:lnTo>
                  <a:lnTo>
                    <a:pt x="170" y="164"/>
                  </a:lnTo>
                  <a:lnTo>
                    <a:pt x="172" y="168"/>
                  </a:lnTo>
                  <a:lnTo>
                    <a:pt x="172" y="194"/>
                  </a:lnTo>
                  <a:lnTo>
                    <a:pt x="178" y="194"/>
                  </a:lnTo>
                  <a:lnTo>
                    <a:pt x="178" y="178"/>
                  </a:lnTo>
                  <a:lnTo>
                    <a:pt x="178" y="178"/>
                  </a:lnTo>
                  <a:lnTo>
                    <a:pt x="178" y="174"/>
                  </a:lnTo>
                  <a:lnTo>
                    <a:pt x="180" y="172"/>
                  </a:lnTo>
                  <a:lnTo>
                    <a:pt x="184" y="170"/>
                  </a:lnTo>
                  <a:lnTo>
                    <a:pt x="188" y="168"/>
                  </a:lnTo>
                  <a:lnTo>
                    <a:pt x="188" y="168"/>
                  </a:lnTo>
                  <a:lnTo>
                    <a:pt x="192" y="170"/>
                  </a:lnTo>
                  <a:lnTo>
                    <a:pt x="194" y="172"/>
                  </a:lnTo>
                  <a:lnTo>
                    <a:pt x="194" y="172"/>
                  </a:lnTo>
                  <a:lnTo>
                    <a:pt x="196" y="174"/>
                  </a:lnTo>
                  <a:lnTo>
                    <a:pt x="198" y="178"/>
                  </a:lnTo>
                  <a:lnTo>
                    <a:pt x="198" y="204"/>
                  </a:lnTo>
                  <a:lnTo>
                    <a:pt x="198" y="204"/>
                  </a:lnTo>
                  <a:lnTo>
                    <a:pt x="196" y="224"/>
                  </a:lnTo>
                  <a:lnTo>
                    <a:pt x="192" y="244"/>
                  </a:lnTo>
                  <a:lnTo>
                    <a:pt x="192" y="244"/>
                  </a:lnTo>
                  <a:lnTo>
                    <a:pt x="186" y="260"/>
                  </a:lnTo>
                  <a:lnTo>
                    <a:pt x="178" y="274"/>
                  </a:lnTo>
                  <a:lnTo>
                    <a:pt x="176" y="278"/>
                  </a:lnTo>
                  <a:lnTo>
                    <a:pt x="176" y="278"/>
                  </a:lnTo>
                  <a:lnTo>
                    <a:pt x="172" y="286"/>
                  </a:lnTo>
                  <a:lnTo>
                    <a:pt x="172" y="296"/>
                  </a:lnTo>
                  <a:lnTo>
                    <a:pt x="172" y="308"/>
                  </a:lnTo>
                  <a:lnTo>
                    <a:pt x="178" y="308"/>
                  </a:lnTo>
                  <a:lnTo>
                    <a:pt x="178" y="296"/>
                  </a:lnTo>
                  <a:lnTo>
                    <a:pt x="178" y="296"/>
                  </a:lnTo>
                  <a:lnTo>
                    <a:pt x="178" y="288"/>
                  </a:lnTo>
                  <a:lnTo>
                    <a:pt x="182" y="282"/>
                  </a:lnTo>
                  <a:lnTo>
                    <a:pt x="184" y="276"/>
                  </a:lnTo>
                  <a:close/>
                  <a:moveTo>
                    <a:pt x="124" y="102"/>
                  </a:moveTo>
                  <a:lnTo>
                    <a:pt x="124" y="100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22" y="98"/>
                  </a:lnTo>
                  <a:lnTo>
                    <a:pt x="122" y="98"/>
                  </a:lnTo>
                  <a:lnTo>
                    <a:pt x="116" y="94"/>
                  </a:lnTo>
                  <a:lnTo>
                    <a:pt x="110" y="94"/>
                  </a:lnTo>
                  <a:lnTo>
                    <a:pt x="104" y="94"/>
                  </a:lnTo>
                  <a:lnTo>
                    <a:pt x="100" y="98"/>
                  </a:lnTo>
                  <a:lnTo>
                    <a:pt x="100" y="98"/>
                  </a:lnTo>
                  <a:lnTo>
                    <a:pt x="96" y="104"/>
                  </a:lnTo>
                  <a:lnTo>
                    <a:pt x="94" y="108"/>
                  </a:lnTo>
                  <a:lnTo>
                    <a:pt x="94" y="134"/>
                  </a:lnTo>
                  <a:lnTo>
                    <a:pt x="92" y="136"/>
                  </a:lnTo>
                  <a:lnTo>
                    <a:pt x="92" y="136"/>
                  </a:lnTo>
                  <a:lnTo>
                    <a:pt x="82" y="138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62" y="138"/>
                  </a:lnTo>
                  <a:lnTo>
                    <a:pt x="52" y="134"/>
                  </a:lnTo>
                  <a:lnTo>
                    <a:pt x="42" y="130"/>
                  </a:lnTo>
                  <a:lnTo>
                    <a:pt x="32" y="126"/>
                  </a:lnTo>
                  <a:lnTo>
                    <a:pt x="24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8" y="90"/>
                  </a:lnTo>
                  <a:lnTo>
                    <a:pt x="8" y="90"/>
                  </a:lnTo>
                  <a:lnTo>
                    <a:pt x="6" y="78"/>
                  </a:lnTo>
                  <a:lnTo>
                    <a:pt x="6" y="64"/>
                  </a:lnTo>
                  <a:lnTo>
                    <a:pt x="10" y="52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22" y="30"/>
                  </a:lnTo>
                  <a:lnTo>
                    <a:pt x="32" y="20"/>
                  </a:lnTo>
                  <a:lnTo>
                    <a:pt x="42" y="14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68" y="6"/>
                  </a:lnTo>
                  <a:lnTo>
                    <a:pt x="80" y="6"/>
                  </a:lnTo>
                  <a:lnTo>
                    <a:pt x="92" y="10"/>
                  </a:lnTo>
                  <a:lnTo>
                    <a:pt x="104" y="14"/>
                  </a:lnTo>
                  <a:lnTo>
                    <a:pt x="116" y="22"/>
                  </a:lnTo>
                  <a:lnTo>
                    <a:pt x="124" y="30"/>
                  </a:lnTo>
                  <a:lnTo>
                    <a:pt x="132" y="42"/>
                  </a:lnTo>
                  <a:lnTo>
                    <a:pt x="136" y="54"/>
                  </a:lnTo>
                  <a:lnTo>
                    <a:pt x="136" y="54"/>
                  </a:lnTo>
                  <a:lnTo>
                    <a:pt x="138" y="62"/>
                  </a:lnTo>
                  <a:lnTo>
                    <a:pt x="138" y="72"/>
                  </a:lnTo>
                  <a:lnTo>
                    <a:pt x="138" y="72"/>
                  </a:lnTo>
                  <a:lnTo>
                    <a:pt x="138" y="84"/>
                  </a:lnTo>
                  <a:lnTo>
                    <a:pt x="134" y="94"/>
                  </a:lnTo>
                  <a:lnTo>
                    <a:pt x="136" y="94"/>
                  </a:lnTo>
                  <a:lnTo>
                    <a:pt x="130" y="108"/>
                  </a:lnTo>
                  <a:lnTo>
                    <a:pt x="124" y="102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2" name="Freeform 19"/>
            <p:cNvSpPr/>
            <p:nvPr/>
          </p:nvSpPr>
          <p:spPr bwMode="auto">
            <a:xfrm>
              <a:off x="8585200" y="-1100138"/>
              <a:ext cx="120650" cy="114300"/>
            </a:xfrm>
            <a:custGeom>
              <a:avLst/>
              <a:gdLst>
                <a:gd name="T0" fmla="*/ 70 w 76"/>
                <a:gd name="T1" fmla="*/ 0 h 72"/>
                <a:gd name="T2" fmla="*/ 30 w 76"/>
                <a:gd name="T3" fmla="*/ 64 h 72"/>
                <a:gd name="T4" fmla="*/ 4 w 76"/>
                <a:gd name="T5" fmla="*/ 46 h 72"/>
                <a:gd name="T6" fmla="*/ 0 w 76"/>
                <a:gd name="T7" fmla="*/ 52 h 72"/>
                <a:gd name="T8" fmla="*/ 32 w 76"/>
                <a:gd name="T9" fmla="*/ 72 h 72"/>
                <a:gd name="T10" fmla="*/ 76 w 76"/>
                <a:gd name="T11" fmla="*/ 4 h 72"/>
                <a:gd name="T12" fmla="*/ 70 w 76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 fill="norm" stroke="1" extrusionOk="0">
                  <a:moveTo>
                    <a:pt x="70" y="0"/>
                  </a:moveTo>
                  <a:lnTo>
                    <a:pt x="30" y="64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32" y="72"/>
                  </a:lnTo>
                  <a:lnTo>
                    <a:pt x="76" y="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3" name="Rectangle 20"/>
            <p:cNvSpPr>
              <a:spLocks noChangeArrowheads="1"/>
            </p:cNvSpPr>
            <p:nvPr/>
          </p:nvSpPr>
          <p:spPr bwMode="auto">
            <a:xfrm>
              <a:off x="8461375" y="-1166813"/>
              <a:ext cx="9525" cy="219074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4" name="Freeform 21"/>
            <p:cNvSpPr>
              <a:spLocks noEditPoints="1"/>
            </p:cNvSpPr>
            <p:nvPr/>
          </p:nvSpPr>
          <p:spPr bwMode="auto">
            <a:xfrm>
              <a:off x="8304213" y="-1290638"/>
              <a:ext cx="128587" cy="171450"/>
            </a:xfrm>
            <a:custGeom>
              <a:avLst/>
              <a:gdLst>
                <a:gd name="T0" fmla="*/ 40 w 81"/>
                <a:gd name="T1" fmla="*/ 0 h 108"/>
                <a:gd name="T2" fmla="*/ 24 w 81"/>
                <a:gd name="T3" fmla="*/ 4 h 108"/>
                <a:gd name="T4" fmla="*/ 12 w 81"/>
                <a:gd name="T5" fmla="*/ 12 h 108"/>
                <a:gd name="T6" fmla="*/ 2 w 81"/>
                <a:gd name="T7" fmla="*/ 26 h 108"/>
                <a:gd name="T8" fmla="*/ 0 w 81"/>
                <a:gd name="T9" fmla="*/ 40 h 108"/>
                <a:gd name="T10" fmla="*/ 0 w 81"/>
                <a:gd name="T11" fmla="*/ 48 h 108"/>
                <a:gd name="T12" fmla="*/ 12 w 81"/>
                <a:gd name="T13" fmla="*/ 72 h 108"/>
                <a:gd name="T14" fmla="*/ 38 w 81"/>
                <a:gd name="T15" fmla="*/ 106 h 108"/>
                <a:gd name="T16" fmla="*/ 42 w 81"/>
                <a:gd name="T17" fmla="*/ 106 h 108"/>
                <a:gd name="T18" fmla="*/ 57 w 81"/>
                <a:gd name="T19" fmla="*/ 90 h 108"/>
                <a:gd name="T20" fmla="*/ 79 w 81"/>
                <a:gd name="T21" fmla="*/ 56 h 108"/>
                <a:gd name="T22" fmla="*/ 81 w 81"/>
                <a:gd name="T23" fmla="*/ 40 h 108"/>
                <a:gd name="T24" fmla="*/ 81 w 81"/>
                <a:gd name="T25" fmla="*/ 32 h 108"/>
                <a:gd name="T26" fmla="*/ 75 w 81"/>
                <a:gd name="T27" fmla="*/ 18 h 108"/>
                <a:gd name="T28" fmla="*/ 63 w 81"/>
                <a:gd name="T29" fmla="*/ 8 h 108"/>
                <a:gd name="T30" fmla="*/ 48 w 81"/>
                <a:gd name="T31" fmla="*/ 2 h 108"/>
                <a:gd name="T32" fmla="*/ 40 w 81"/>
                <a:gd name="T33" fmla="*/ 0 h 108"/>
                <a:gd name="T34" fmla="*/ 40 w 81"/>
                <a:gd name="T35" fmla="*/ 98 h 108"/>
                <a:gd name="T36" fmla="*/ 36 w 81"/>
                <a:gd name="T37" fmla="*/ 94 h 108"/>
                <a:gd name="T38" fmla="*/ 10 w 81"/>
                <a:gd name="T39" fmla="*/ 54 h 108"/>
                <a:gd name="T40" fmla="*/ 6 w 81"/>
                <a:gd name="T41" fmla="*/ 40 h 108"/>
                <a:gd name="T42" fmla="*/ 6 w 81"/>
                <a:gd name="T43" fmla="*/ 34 h 108"/>
                <a:gd name="T44" fmla="*/ 12 w 81"/>
                <a:gd name="T45" fmla="*/ 22 h 108"/>
                <a:gd name="T46" fmla="*/ 22 w 81"/>
                <a:gd name="T47" fmla="*/ 12 h 108"/>
                <a:gd name="T48" fmla="*/ 34 w 81"/>
                <a:gd name="T49" fmla="*/ 8 h 108"/>
                <a:gd name="T50" fmla="*/ 40 w 81"/>
                <a:gd name="T51" fmla="*/ 6 h 108"/>
                <a:gd name="T52" fmla="*/ 55 w 81"/>
                <a:gd name="T53" fmla="*/ 10 h 108"/>
                <a:gd name="T54" fmla="*/ 65 w 81"/>
                <a:gd name="T55" fmla="*/ 16 h 108"/>
                <a:gd name="T56" fmla="*/ 73 w 81"/>
                <a:gd name="T57" fmla="*/ 28 h 108"/>
                <a:gd name="T58" fmla="*/ 75 w 81"/>
                <a:gd name="T59" fmla="*/ 40 h 108"/>
                <a:gd name="T60" fmla="*/ 73 w 81"/>
                <a:gd name="T61" fmla="*/ 52 h 108"/>
                <a:gd name="T62" fmla="*/ 55 w 81"/>
                <a:gd name="T63" fmla="*/ 80 h 108"/>
                <a:gd name="T64" fmla="*/ 44 w 81"/>
                <a:gd name="T65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" h="108" fill="norm" stroke="1" extrusionOk="0">
                  <a:moveTo>
                    <a:pt x="40" y="0"/>
                  </a:moveTo>
                  <a:lnTo>
                    <a:pt x="40" y="0"/>
                  </a:lnTo>
                  <a:lnTo>
                    <a:pt x="32" y="2"/>
                  </a:lnTo>
                  <a:lnTo>
                    <a:pt x="24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12" y="72"/>
                  </a:lnTo>
                  <a:lnTo>
                    <a:pt x="24" y="90"/>
                  </a:lnTo>
                  <a:lnTo>
                    <a:pt x="38" y="106"/>
                  </a:lnTo>
                  <a:lnTo>
                    <a:pt x="40" y="108"/>
                  </a:lnTo>
                  <a:lnTo>
                    <a:pt x="42" y="106"/>
                  </a:lnTo>
                  <a:lnTo>
                    <a:pt x="42" y="106"/>
                  </a:lnTo>
                  <a:lnTo>
                    <a:pt x="57" y="90"/>
                  </a:lnTo>
                  <a:lnTo>
                    <a:pt x="69" y="72"/>
                  </a:lnTo>
                  <a:lnTo>
                    <a:pt x="79" y="56"/>
                  </a:lnTo>
                  <a:lnTo>
                    <a:pt x="81" y="48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1" y="32"/>
                  </a:lnTo>
                  <a:lnTo>
                    <a:pt x="79" y="26"/>
                  </a:lnTo>
                  <a:lnTo>
                    <a:pt x="75" y="18"/>
                  </a:lnTo>
                  <a:lnTo>
                    <a:pt x="69" y="12"/>
                  </a:lnTo>
                  <a:lnTo>
                    <a:pt x="63" y="8"/>
                  </a:lnTo>
                  <a:lnTo>
                    <a:pt x="57" y="4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40" y="0"/>
                  </a:lnTo>
                  <a:close/>
                  <a:moveTo>
                    <a:pt x="44" y="94"/>
                  </a:moveTo>
                  <a:lnTo>
                    <a:pt x="40" y="98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20" y="72"/>
                  </a:lnTo>
                  <a:lnTo>
                    <a:pt x="10" y="54"/>
                  </a:lnTo>
                  <a:lnTo>
                    <a:pt x="8" y="48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34"/>
                  </a:lnTo>
                  <a:lnTo>
                    <a:pt x="8" y="28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22" y="12"/>
                  </a:lnTo>
                  <a:lnTo>
                    <a:pt x="26" y="10"/>
                  </a:lnTo>
                  <a:lnTo>
                    <a:pt x="34" y="8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8" y="8"/>
                  </a:lnTo>
                  <a:lnTo>
                    <a:pt x="55" y="10"/>
                  </a:lnTo>
                  <a:lnTo>
                    <a:pt x="61" y="12"/>
                  </a:lnTo>
                  <a:lnTo>
                    <a:pt x="65" y="16"/>
                  </a:lnTo>
                  <a:lnTo>
                    <a:pt x="69" y="22"/>
                  </a:lnTo>
                  <a:lnTo>
                    <a:pt x="73" y="28"/>
                  </a:lnTo>
                  <a:lnTo>
                    <a:pt x="75" y="34"/>
                  </a:lnTo>
                  <a:lnTo>
                    <a:pt x="75" y="40"/>
                  </a:lnTo>
                  <a:lnTo>
                    <a:pt x="75" y="40"/>
                  </a:lnTo>
                  <a:lnTo>
                    <a:pt x="73" y="52"/>
                  </a:lnTo>
                  <a:lnTo>
                    <a:pt x="65" y="66"/>
                  </a:lnTo>
                  <a:lnTo>
                    <a:pt x="55" y="80"/>
                  </a:lnTo>
                  <a:lnTo>
                    <a:pt x="44" y="94"/>
                  </a:lnTo>
                  <a:lnTo>
                    <a:pt x="44" y="94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5" name="Freeform 22"/>
            <p:cNvSpPr>
              <a:spLocks noEditPoints="1"/>
            </p:cNvSpPr>
            <p:nvPr/>
          </p:nvSpPr>
          <p:spPr bwMode="auto">
            <a:xfrm>
              <a:off x="8339138" y="-1252538"/>
              <a:ext cx="58737" cy="53974"/>
            </a:xfrm>
            <a:custGeom>
              <a:avLst/>
              <a:gdLst>
                <a:gd name="T0" fmla="*/ 37 w 37"/>
                <a:gd name="T1" fmla="*/ 18 h 34"/>
                <a:gd name="T2" fmla="*/ 37 w 37"/>
                <a:gd name="T3" fmla="*/ 18 h 34"/>
                <a:gd name="T4" fmla="*/ 35 w 37"/>
                <a:gd name="T5" fmla="*/ 10 h 34"/>
                <a:gd name="T6" fmla="*/ 31 w 37"/>
                <a:gd name="T7" fmla="*/ 4 h 34"/>
                <a:gd name="T8" fmla="*/ 26 w 37"/>
                <a:gd name="T9" fmla="*/ 0 h 34"/>
                <a:gd name="T10" fmla="*/ 18 w 37"/>
                <a:gd name="T11" fmla="*/ 0 h 34"/>
                <a:gd name="T12" fmla="*/ 18 w 37"/>
                <a:gd name="T13" fmla="*/ 0 h 34"/>
                <a:gd name="T14" fmla="*/ 12 w 37"/>
                <a:gd name="T15" fmla="*/ 0 h 34"/>
                <a:gd name="T16" fmla="*/ 6 w 37"/>
                <a:gd name="T17" fmla="*/ 4 h 34"/>
                <a:gd name="T18" fmla="*/ 6 w 37"/>
                <a:gd name="T19" fmla="*/ 4 h 34"/>
                <a:gd name="T20" fmla="*/ 2 w 37"/>
                <a:gd name="T21" fmla="*/ 10 h 34"/>
                <a:gd name="T22" fmla="*/ 0 w 37"/>
                <a:gd name="T23" fmla="*/ 18 h 34"/>
                <a:gd name="T24" fmla="*/ 0 w 37"/>
                <a:gd name="T25" fmla="*/ 18 h 34"/>
                <a:gd name="T26" fmla="*/ 2 w 37"/>
                <a:gd name="T27" fmla="*/ 24 h 34"/>
                <a:gd name="T28" fmla="*/ 6 w 37"/>
                <a:gd name="T29" fmla="*/ 30 h 34"/>
                <a:gd name="T30" fmla="*/ 12 w 37"/>
                <a:gd name="T31" fmla="*/ 34 h 34"/>
                <a:gd name="T32" fmla="*/ 18 w 37"/>
                <a:gd name="T33" fmla="*/ 34 h 34"/>
                <a:gd name="T34" fmla="*/ 18 w 37"/>
                <a:gd name="T35" fmla="*/ 34 h 34"/>
                <a:gd name="T36" fmla="*/ 26 w 37"/>
                <a:gd name="T37" fmla="*/ 34 h 34"/>
                <a:gd name="T38" fmla="*/ 31 w 37"/>
                <a:gd name="T39" fmla="*/ 30 h 34"/>
                <a:gd name="T40" fmla="*/ 35 w 37"/>
                <a:gd name="T41" fmla="*/ 24 h 34"/>
                <a:gd name="T42" fmla="*/ 37 w 37"/>
                <a:gd name="T43" fmla="*/ 18 h 34"/>
                <a:gd name="T44" fmla="*/ 37 w 37"/>
                <a:gd name="T45" fmla="*/ 18 h 34"/>
                <a:gd name="T46" fmla="*/ 18 w 37"/>
                <a:gd name="T47" fmla="*/ 28 h 34"/>
                <a:gd name="T48" fmla="*/ 18 w 37"/>
                <a:gd name="T49" fmla="*/ 28 h 34"/>
                <a:gd name="T50" fmla="*/ 18 w 37"/>
                <a:gd name="T51" fmla="*/ 28 h 34"/>
                <a:gd name="T52" fmla="*/ 14 w 37"/>
                <a:gd name="T53" fmla="*/ 28 h 34"/>
                <a:gd name="T54" fmla="*/ 10 w 37"/>
                <a:gd name="T55" fmla="*/ 24 h 34"/>
                <a:gd name="T56" fmla="*/ 8 w 37"/>
                <a:gd name="T57" fmla="*/ 22 h 34"/>
                <a:gd name="T58" fmla="*/ 6 w 37"/>
                <a:gd name="T59" fmla="*/ 18 h 34"/>
                <a:gd name="T60" fmla="*/ 6 w 37"/>
                <a:gd name="T61" fmla="*/ 18 h 34"/>
                <a:gd name="T62" fmla="*/ 8 w 37"/>
                <a:gd name="T63" fmla="*/ 12 h 34"/>
                <a:gd name="T64" fmla="*/ 10 w 37"/>
                <a:gd name="T65" fmla="*/ 10 h 34"/>
                <a:gd name="T66" fmla="*/ 14 w 37"/>
                <a:gd name="T67" fmla="*/ 6 h 34"/>
                <a:gd name="T68" fmla="*/ 18 w 37"/>
                <a:gd name="T69" fmla="*/ 6 h 34"/>
                <a:gd name="T70" fmla="*/ 18 w 37"/>
                <a:gd name="T71" fmla="*/ 6 h 34"/>
                <a:gd name="T72" fmla="*/ 22 w 37"/>
                <a:gd name="T73" fmla="*/ 6 h 34"/>
                <a:gd name="T74" fmla="*/ 26 w 37"/>
                <a:gd name="T75" fmla="*/ 10 h 34"/>
                <a:gd name="T76" fmla="*/ 29 w 37"/>
                <a:gd name="T77" fmla="*/ 12 h 34"/>
                <a:gd name="T78" fmla="*/ 31 w 37"/>
                <a:gd name="T79" fmla="*/ 18 h 34"/>
                <a:gd name="T80" fmla="*/ 31 w 37"/>
                <a:gd name="T81" fmla="*/ 18 h 34"/>
                <a:gd name="T82" fmla="*/ 29 w 37"/>
                <a:gd name="T83" fmla="*/ 22 h 34"/>
                <a:gd name="T84" fmla="*/ 26 w 37"/>
                <a:gd name="T85" fmla="*/ 24 h 34"/>
                <a:gd name="T86" fmla="*/ 22 w 37"/>
                <a:gd name="T87" fmla="*/ 28 h 34"/>
                <a:gd name="T88" fmla="*/ 18 w 37"/>
                <a:gd name="T89" fmla="*/ 28 h 34"/>
                <a:gd name="T90" fmla="*/ 18 w 37"/>
                <a:gd name="T91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" h="34" fill="norm" stroke="1" extrusionOk="0">
                  <a:moveTo>
                    <a:pt x="37" y="18"/>
                  </a:moveTo>
                  <a:lnTo>
                    <a:pt x="37" y="18"/>
                  </a:lnTo>
                  <a:lnTo>
                    <a:pt x="35" y="10"/>
                  </a:lnTo>
                  <a:lnTo>
                    <a:pt x="31" y="4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6" y="34"/>
                  </a:lnTo>
                  <a:lnTo>
                    <a:pt x="31" y="30"/>
                  </a:lnTo>
                  <a:lnTo>
                    <a:pt x="35" y="24"/>
                  </a:lnTo>
                  <a:lnTo>
                    <a:pt x="37" y="18"/>
                  </a:lnTo>
                  <a:lnTo>
                    <a:pt x="37" y="18"/>
                  </a:lnTo>
                  <a:close/>
                  <a:moveTo>
                    <a:pt x="18" y="28"/>
                  </a:moveTo>
                  <a:lnTo>
                    <a:pt x="18" y="28"/>
                  </a:lnTo>
                  <a:lnTo>
                    <a:pt x="18" y="28"/>
                  </a:lnTo>
                  <a:lnTo>
                    <a:pt x="14" y="28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6" y="10"/>
                  </a:lnTo>
                  <a:lnTo>
                    <a:pt x="29" y="12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29" y="22"/>
                  </a:lnTo>
                  <a:lnTo>
                    <a:pt x="26" y="24"/>
                  </a:lnTo>
                  <a:lnTo>
                    <a:pt x="22" y="28"/>
                  </a:lnTo>
                  <a:lnTo>
                    <a:pt x="18" y="28"/>
                  </a:lnTo>
                  <a:lnTo>
                    <a:pt x="18" y="28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6" name="Rectangle 23"/>
            <p:cNvSpPr>
              <a:spLocks noChangeArrowheads="1"/>
            </p:cNvSpPr>
            <p:nvPr/>
          </p:nvSpPr>
          <p:spPr bwMode="auto">
            <a:xfrm>
              <a:off x="8367713" y="-1208088"/>
              <a:ext cx="1587" cy="1587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</p:grpSp>
      <p:grpSp>
        <p:nvGrpSpPr>
          <p:cNvPr id="57" name="Группа 233"/>
          <p:cNvGrpSpPr/>
          <p:nvPr/>
        </p:nvGrpSpPr>
        <p:grpSpPr bwMode="auto">
          <a:xfrm>
            <a:off x="3930764" y="3840256"/>
            <a:ext cx="900112" cy="908050"/>
            <a:chOff x="6877050" y="-1458913"/>
            <a:chExt cx="900112" cy="908050"/>
          </a:xfrm>
        </p:grpSpPr>
        <p:sp>
          <p:nvSpPr>
            <p:cNvPr id="1048687" name="Freeform 24"/>
            <p:cNvSpPr>
              <a:spLocks noEditPoints="1"/>
            </p:cNvSpPr>
            <p:nvPr/>
          </p:nvSpPr>
          <p:spPr bwMode="auto">
            <a:xfrm>
              <a:off x="7283450" y="-1042988"/>
              <a:ext cx="493712" cy="492125"/>
            </a:xfrm>
            <a:custGeom>
              <a:avLst/>
              <a:gdLst>
                <a:gd name="T0" fmla="*/ 283 w 311"/>
                <a:gd name="T1" fmla="*/ 126 h 310"/>
                <a:gd name="T2" fmla="*/ 255 w 311"/>
                <a:gd name="T3" fmla="*/ 134 h 310"/>
                <a:gd name="T4" fmla="*/ 267 w 311"/>
                <a:gd name="T5" fmla="*/ 86 h 310"/>
                <a:gd name="T6" fmla="*/ 235 w 311"/>
                <a:gd name="T7" fmla="*/ 40 h 310"/>
                <a:gd name="T8" fmla="*/ 177 w 311"/>
                <a:gd name="T9" fmla="*/ 58 h 310"/>
                <a:gd name="T10" fmla="*/ 179 w 311"/>
                <a:gd name="T11" fmla="*/ 10 h 310"/>
                <a:gd name="T12" fmla="*/ 129 w 311"/>
                <a:gd name="T13" fmla="*/ 24 h 310"/>
                <a:gd name="T14" fmla="*/ 119 w 311"/>
                <a:gd name="T15" fmla="*/ 62 h 310"/>
                <a:gd name="T16" fmla="*/ 68 w 311"/>
                <a:gd name="T17" fmla="*/ 38 h 310"/>
                <a:gd name="T18" fmla="*/ 40 w 311"/>
                <a:gd name="T19" fmla="*/ 76 h 310"/>
                <a:gd name="T20" fmla="*/ 72 w 311"/>
                <a:gd name="T21" fmla="*/ 100 h 310"/>
                <a:gd name="T22" fmla="*/ 36 w 311"/>
                <a:gd name="T23" fmla="*/ 128 h 310"/>
                <a:gd name="T24" fmla="*/ 0 w 311"/>
                <a:gd name="T25" fmla="*/ 156 h 310"/>
                <a:gd name="T26" fmla="*/ 50 w 311"/>
                <a:gd name="T27" fmla="*/ 174 h 310"/>
                <a:gd name="T28" fmla="*/ 66 w 311"/>
                <a:gd name="T29" fmla="*/ 216 h 310"/>
                <a:gd name="T30" fmla="*/ 38 w 311"/>
                <a:gd name="T31" fmla="*/ 244 h 310"/>
                <a:gd name="T32" fmla="*/ 87 w 311"/>
                <a:gd name="T33" fmla="*/ 266 h 310"/>
                <a:gd name="T34" fmla="*/ 117 w 311"/>
                <a:gd name="T35" fmla="*/ 248 h 310"/>
                <a:gd name="T36" fmla="*/ 135 w 311"/>
                <a:gd name="T37" fmla="*/ 300 h 310"/>
                <a:gd name="T38" fmla="*/ 177 w 311"/>
                <a:gd name="T39" fmla="*/ 302 h 310"/>
                <a:gd name="T40" fmla="*/ 175 w 311"/>
                <a:gd name="T41" fmla="*/ 254 h 310"/>
                <a:gd name="T42" fmla="*/ 219 w 311"/>
                <a:gd name="T43" fmla="*/ 254 h 310"/>
                <a:gd name="T44" fmla="*/ 271 w 311"/>
                <a:gd name="T45" fmla="*/ 254 h 310"/>
                <a:gd name="T46" fmla="*/ 239 w 311"/>
                <a:gd name="T47" fmla="*/ 212 h 310"/>
                <a:gd name="T48" fmla="*/ 265 w 311"/>
                <a:gd name="T49" fmla="*/ 178 h 310"/>
                <a:gd name="T50" fmla="*/ 305 w 311"/>
                <a:gd name="T51" fmla="*/ 174 h 310"/>
                <a:gd name="T52" fmla="*/ 267 w 311"/>
                <a:gd name="T53" fmla="*/ 170 h 310"/>
                <a:gd name="T54" fmla="*/ 243 w 311"/>
                <a:gd name="T55" fmla="*/ 192 h 310"/>
                <a:gd name="T56" fmla="*/ 243 w 311"/>
                <a:gd name="T57" fmla="*/ 224 h 310"/>
                <a:gd name="T58" fmla="*/ 263 w 311"/>
                <a:gd name="T59" fmla="*/ 258 h 310"/>
                <a:gd name="T60" fmla="*/ 225 w 311"/>
                <a:gd name="T61" fmla="*/ 242 h 310"/>
                <a:gd name="T62" fmla="*/ 167 w 311"/>
                <a:gd name="T63" fmla="*/ 248 h 310"/>
                <a:gd name="T64" fmla="*/ 179 w 311"/>
                <a:gd name="T65" fmla="*/ 280 h 310"/>
                <a:gd name="T66" fmla="*/ 155 w 311"/>
                <a:gd name="T67" fmla="*/ 304 h 310"/>
                <a:gd name="T68" fmla="*/ 145 w 311"/>
                <a:gd name="T69" fmla="*/ 262 h 310"/>
                <a:gd name="T70" fmla="*/ 99 w 311"/>
                <a:gd name="T71" fmla="*/ 228 h 310"/>
                <a:gd name="T72" fmla="*/ 83 w 311"/>
                <a:gd name="T73" fmla="*/ 258 h 310"/>
                <a:gd name="T74" fmla="*/ 44 w 311"/>
                <a:gd name="T75" fmla="*/ 248 h 310"/>
                <a:gd name="T76" fmla="*/ 70 w 311"/>
                <a:gd name="T77" fmla="*/ 224 h 310"/>
                <a:gd name="T78" fmla="*/ 66 w 311"/>
                <a:gd name="T79" fmla="*/ 180 h 310"/>
                <a:gd name="T80" fmla="*/ 40 w 311"/>
                <a:gd name="T81" fmla="*/ 174 h 310"/>
                <a:gd name="T82" fmla="*/ 12 w 311"/>
                <a:gd name="T83" fmla="*/ 142 h 310"/>
                <a:gd name="T84" fmla="*/ 48 w 311"/>
                <a:gd name="T85" fmla="*/ 144 h 310"/>
                <a:gd name="T86" fmla="*/ 83 w 311"/>
                <a:gd name="T87" fmla="*/ 98 h 310"/>
                <a:gd name="T88" fmla="*/ 60 w 311"/>
                <a:gd name="T89" fmla="*/ 86 h 310"/>
                <a:gd name="T90" fmla="*/ 50 w 311"/>
                <a:gd name="T91" fmla="*/ 50 h 310"/>
                <a:gd name="T92" fmla="*/ 89 w 311"/>
                <a:gd name="T93" fmla="*/ 68 h 310"/>
                <a:gd name="T94" fmla="*/ 145 w 311"/>
                <a:gd name="T95" fmla="*/ 64 h 310"/>
                <a:gd name="T96" fmla="*/ 135 w 311"/>
                <a:gd name="T97" fmla="*/ 24 h 310"/>
                <a:gd name="T98" fmla="*/ 165 w 311"/>
                <a:gd name="T99" fmla="*/ 10 h 310"/>
                <a:gd name="T100" fmla="*/ 167 w 311"/>
                <a:gd name="T101" fmla="*/ 48 h 310"/>
                <a:gd name="T102" fmla="*/ 213 w 311"/>
                <a:gd name="T103" fmla="*/ 82 h 310"/>
                <a:gd name="T104" fmla="*/ 229 w 311"/>
                <a:gd name="T105" fmla="*/ 52 h 310"/>
                <a:gd name="T106" fmla="*/ 267 w 311"/>
                <a:gd name="T107" fmla="*/ 64 h 310"/>
                <a:gd name="T108" fmla="*/ 239 w 311"/>
                <a:gd name="T109" fmla="*/ 88 h 310"/>
                <a:gd name="T110" fmla="*/ 249 w 311"/>
                <a:gd name="T111" fmla="*/ 144 h 310"/>
                <a:gd name="T112" fmla="*/ 279 w 311"/>
                <a:gd name="T113" fmla="*/ 134 h 310"/>
                <a:gd name="T114" fmla="*/ 303 w 311"/>
                <a:gd name="T115" fmla="*/ 156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1" h="310" fill="norm" stroke="1" extrusionOk="0">
                  <a:moveTo>
                    <a:pt x="311" y="154"/>
                  </a:moveTo>
                  <a:lnTo>
                    <a:pt x="311" y="154"/>
                  </a:lnTo>
                  <a:lnTo>
                    <a:pt x="309" y="144"/>
                  </a:lnTo>
                  <a:lnTo>
                    <a:pt x="303" y="134"/>
                  </a:lnTo>
                  <a:lnTo>
                    <a:pt x="295" y="130"/>
                  </a:lnTo>
                  <a:lnTo>
                    <a:pt x="283" y="126"/>
                  </a:lnTo>
                  <a:lnTo>
                    <a:pt x="283" y="126"/>
                  </a:lnTo>
                  <a:lnTo>
                    <a:pt x="283" y="126"/>
                  </a:lnTo>
                  <a:lnTo>
                    <a:pt x="283" y="126"/>
                  </a:lnTo>
                  <a:lnTo>
                    <a:pt x="283" y="126"/>
                  </a:lnTo>
                  <a:lnTo>
                    <a:pt x="273" y="128"/>
                  </a:lnTo>
                  <a:lnTo>
                    <a:pt x="263" y="134"/>
                  </a:lnTo>
                  <a:lnTo>
                    <a:pt x="263" y="134"/>
                  </a:lnTo>
                  <a:lnTo>
                    <a:pt x="261" y="136"/>
                  </a:lnTo>
                  <a:lnTo>
                    <a:pt x="261" y="138"/>
                  </a:lnTo>
                  <a:lnTo>
                    <a:pt x="255" y="138"/>
                  </a:lnTo>
                  <a:lnTo>
                    <a:pt x="255" y="134"/>
                  </a:lnTo>
                  <a:lnTo>
                    <a:pt x="255" y="134"/>
                  </a:lnTo>
                  <a:lnTo>
                    <a:pt x="249" y="116"/>
                  </a:lnTo>
                  <a:lnTo>
                    <a:pt x="241" y="100"/>
                  </a:lnTo>
                  <a:lnTo>
                    <a:pt x="239" y="100"/>
                  </a:lnTo>
                  <a:lnTo>
                    <a:pt x="239" y="98"/>
                  </a:lnTo>
                  <a:lnTo>
                    <a:pt x="243" y="94"/>
                  </a:lnTo>
                  <a:lnTo>
                    <a:pt x="247" y="94"/>
                  </a:lnTo>
                  <a:lnTo>
                    <a:pt x="247" y="94"/>
                  </a:lnTo>
                  <a:lnTo>
                    <a:pt x="257" y="92"/>
                  </a:lnTo>
                  <a:lnTo>
                    <a:pt x="267" y="86"/>
                  </a:lnTo>
                  <a:lnTo>
                    <a:pt x="271" y="76"/>
                  </a:lnTo>
                  <a:lnTo>
                    <a:pt x="273" y="64"/>
                  </a:lnTo>
                  <a:lnTo>
                    <a:pt x="273" y="64"/>
                  </a:lnTo>
                  <a:lnTo>
                    <a:pt x="271" y="54"/>
                  </a:lnTo>
                  <a:lnTo>
                    <a:pt x="265" y="46"/>
                  </a:lnTo>
                  <a:lnTo>
                    <a:pt x="257" y="40"/>
                  </a:lnTo>
                  <a:lnTo>
                    <a:pt x="247" y="38"/>
                  </a:lnTo>
                  <a:lnTo>
                    <a:pt x="247" y="38"/>
                  </a:lnTo>
                  <a:lnTo>
                    <a:pt x="235" y="40"/>
                  </a:lnTo>
                  <a:lnTo>
                    <a:pt x="227" y="46"/>
                  </a:lnTo>
                  <a:lnTo>
                    <a:pt x="221" y="54"/>
                  </a:lnTo>
                  <a:lnTo>
                    <a:pt x="217" y="66"/>
                  </a:lnTo>
                  <a:lnTo>
                    <a:pt x="217" y="70"/>
                  </a:lnTo>
                  <a:lnTo>
                    <a:pt x="215" y="74"/>
                  </a:lnTo>
                  <a:lnTo>
                    <a:pt x="213" y="72"/>
                  </a:lnTo>
                  <a:lnTo>
                    <a:pt x="213" y="72"/>
                  </a:lnTo>
                  <a:lnTo>
                    <a:pt x="195" y="62"/>
                  </a:lnTo>
                  <a:lnTo>
                    <a:pt x="177" y="58"/>
                  </a:lnTo>
                  <a:lnTo>
                    <a:pt x="175" y="58"/>
                  </a:lnTo>
                  <a:lnTo>
                    <a:pt x="175" y="52"/>
                  </a:lnTo>
                  <a:lnTo>
                    <a:pt x="175" y="50"/>
                  </a:lnTo>
                  <a:lnTo>
                    <a:pt x="175" y="50"/>
                  </a:lnTo>
                  <a:lnTo>
                    <a:pt x="183" y="42"/>
                  </a:lnTo>
                  <a:lnTo>
                    <a:pt x="185" y="32"/>
                  </a:lnTo>
                  <a:lnTo>
                    <a:pt x="183" y="20"/>
                  </a:lnTo>
                  <a:lnTo>
                    <a:pt x="179" y="10"/>
                  </a:lnTo>
                  <a:lnTo>
                    <a:pt x="179" y="10"/>
                  </a:lnTo>
                  <a:lnTo>
                    <a:pt x="169" y="4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47" y="2"/>
                  </a:lnTo>
                  <a:lnTo>
                    <a:pt x="139" y="8"/>
                  </a:lnTo>
                  <a:lnTo>
                    <a:pt x="139" y="8"/>
                  </a:lnTo>
                  <a:lnTo>
                    <a:pt x="133" y="12"/>
                  </a:lnTo>
                  <a:lnTo>
                    <a:pt x="131" y="18"/>
                  </a:lnTo>
                  <a:lnTo>
                    <a:pt x="129" y="24"/>
                  </a:lnTo>
                  <a:lnTo>
                    <a:pt x="129" y="30"/>
                  </a:lnTo>
                  <a:lnTo>
                    <a:pt x="129" y="30"/>
                  </a:lnTo>
                  <a:lnTo>
                    <a:pt x="131" y="42"/>
                  </a:lnTo>
                  <a:lnTo>
                    <a:pt x="139" y="50"/>
                  </a:lnTo>
                  <a:lnTo>
                    <a:pt x="139" y="52"/>
                  </a:lnTo>
                  <a:lnTo>
                    <a:pt x="139" y="58"/>
                  </a:lnTo>
                  <a:lnTo>
                    <a:pt x="137" y="58"/>
                  </a:lnTo>
                  <a:lnTo>
                    <a:pt x="137" y="58"/>
                  </a:lnTo>
                  <a:lnTo>
                    <a:pt x="119" y="62"/>
                  </a:lnTo>
                  <a:lnTo>
                    <a:pt x="101" y="72"/>
                  </a:lnTo>
                  <a:lnTo>
                    <a:pt x="99" y="72"/>
                  </a:lnTo>
                  <a:lnTo>
                    <a:pt x="95" y="70"/>
                  </a:lnTo>
                  <a:lnTo>
                    <a:pt x="95" y="68"/>
                  </a:lnTo>
                  <a:lnTo>
                    <a:pt x="95" y="68"/>
                  </a:lnTo>
                  <a:lnTo>
                    <a:pt x="95" y="56"/>
                  </a:lnTo>
                  <a:lnTo>
                    <a:pt x="89" y="48"/>
                  </a:lnTo>
                  <a:lnTo>
                    <a:pt x="81" y="40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38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0" y="5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70"/>
                  </a:lnTo>
                  <a:lnTo>
                    <a:pt x="40" y="76"/>
                  </a:lnTo>
                  <a:lnTo>
                    <a:pt x="42" y="82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56" y="92"/>
                  </a:lnTo>
                  <a:lnTo>
                    <a:pt x="66" y="94"/>
                  </a:lnTo>
                  <a:lnTo>
                    <a:pt x="70" y="94"/>
                  </a:lnTo>
                  <a:lnTo>
                    <a:pt x="74" y="98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64" y="116"/>
                  </a:lnTo>
                  <a:lnTo>
                    <a:pt x="58" y="134"/>
                  </a:lnTo>
                  <a:lnTo>
                    <a:pt x="58" y="138"/>
                  </a:lnTo>
                  <a:lnTo>
                    <a:pt x="52" y="138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46" y="132"/>
                  </a:lnTo>
                  <a:lnTo>
                    <a:pt x="42" y="130"/>
                  </a:lnTo>
                  <a:lnTo>
                    <a:pt x="36" y="128"/>
                  </a:lnTo>
                  <a:lnTo>
                    <a:pt x="30" y="126"/>
                  </a:lnTo>
                  <a:lnTo>
                    <a:pt x="30" y="126"/>
                  </a:lnTo>
                  <a:lnTo>
                    <a:pt x="30" y="126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16" y="130"/>
                  </a:lnTo>
                  <a:lnTo>
                    <a:pt x="8" y="136"/>
                  </a:lnTo>
                  <a:lnTo>
                    <a:pt x="2" y="146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4" y="168"/>
                  </a:lnTo>
                  <a:lnTo>
                    <a:pt x="10" y="176"/>
                  </a:lnTo>
                  <a:lnTo>
                    <a:pt x="18" y="182"/>
                  </a:lnTo>
                  <a:lnTo>
                    <a:pt x="30" y="184"/>
                  </a:lnTo>
                  <a:lnTo>
                    <a:pt x="32" y="184"/>
                  </a:lnTo>
                  <a:lnTo>
                    <a:pt x="32" y="184"/>
                  </a:lnTo>
                  <a:lnTo>
                    <a:pt x="42" y="180"/>
                  </a:lnTo>
                  <a:lnTo>
                    <a:pt x="50" y="174"/>
                  </a:lnTo>
                  <a:lnTo>
                    <a:pt x="52" y="172"/>
                  </a:lnTo>
                  <a:lnTo>
                    <a:pt x="58" y="172"/>
                  </a:lnTo>
                  <a:lnTo>
                    <a:pt x="58" y="176"/>
                  </a:lnTo>
                  <a:lnTo>
                    <a:pt x="58" y="176"/>
                  </a:lnTo>
                  <a:lnTo>
                    <a:pt x="62" y="194"/>
                  </a:lnTo>
                  <a:lnTo>
                    <a:pt x="72" y="210"/>
                  </a:lnTo>
                  <a:lnTo>
                    <a:pt x="72" y="212"/>
                  </a:lnTo>
                  <a:lnTo>
                    <a:pt x="70" y="216"/>
                  </a:lnTo>
                  <a:lnTo>
                    <a:pt x="66" y="216"/>
                  </a:lnTo>
                  <a:lnTo>
                    <a:pt x="66" y="216"/>
                  </a:lnTo>
                  <a:lnTo>
                    <a:pt x="66" y="216"/>
                  </a:lnTo>
                  <a:lnTo>
                    <a:pt x="66" y="216"/>
                  </a:lnTo>
                  <a:lnTo>
                    <a:pt x="54" y="218"/>
                  </a:lnTo>
                  <a:lnTo>
                    <a:pt x="46" y="224"/>
                  </a:lnTo>
                  <a:lnTo>
                    <a:pt x="46" y="224"/>
                  </a:lnTo>
                  <a:lnTo>
                    <a:pt x="40" y="234"/>
                  </a:lnTo>
                  <a:lnTo>
                    <a:pt x="38" y="244"/>
                  </a:lnTo>
                  <a:lnTo>
                    <a:pt x="38" y="244"/>
                  </a:lnTo>
                  <a:lnTo>
                    <a:pt x="40" y="256"/>
                  </a:lnTo>
                  <a:lnTo>
                    <a:pt x="46" y="266"/>
                  </a:lnTo>
                  <a:lnTo>
                    <a:pt x="54" y="272"/>
                  </a:lnTo>
                  <a:lnTo>
                    <a:pt x="66" y="274"/>
                  </a:lnTo>
                  <a:lnTo>
                    <a:pt x="66" y="274"/>
                  </a:lnTo>
                  <a:lnTo>
                    <a:pt x="66" y="274"/>
                  </a:lnTo>
                  <a:lnTo>
                    <a:pt x="66" y="274"/>
                  </a:lnTo>
                  <a:lnTo>
                    <a:pt x="76" y="272"/>
                  </a:lnTo>
                  <a:lnTo>
                    <a:pt x="87" y="266"/>
                  </a:lnTo>
                  <a:lnTo>
                    <a:pt x="93" y="256"/>
                  </a:lnTo>
                  <a:lnTo>
                    <a:pt x="95" y="246"/>
                  </a:lnTo>
                  <a:lnTo>
                    <a:pt x="95" y="246"/>
                  </a:lnTo>
                  <a:lnTo>
                    <a:pt x="95" y="242"/>
                  </a:lnTo>
                  <a:lnTo>
                    <a:pt x="95" y="242"/>
                  </a:lnTo>
                  <a:lnTo>
                    <a:pt x="99" y="238"/>
                  </a:lnTo>
                  <a:lnTo>
                    <a:pt x="101" y="240"/>
                  </a:lnTo>
                  <a:lnTo>
                    <a:pt x="101" y="240"/>
                  </a:lnTo>
                  <a:lnTo>
                    <a:pt x="117" y="248"/>
                  </a:lnTo>
                  <a:lnTo>
                    <a:pt x="135" y="254"/>
                  </a:lnTo>
                  <a:lnTo>
                    <a:pt x="139" y="254"/>
                  </a:lnTo>
                  <a:lnTo>
                    <a:pt x="139" y="260"/>
                  </a:lnTo>
                  <a:lnTo>
                    <a:pt x="137" y="260"/>
                  </a:lnTo>
                  <a:lnTo>
                    <a:pt x="137" y="260"/>
                  </a:lnTo>
                  <a:lnTo>
                    <a:pt x="131" y="268"/>
                  </a:lnTo>
                  <a:lnTo>
                    <a:pt x="127" y="280"/>
                  </a:lnTo>
                  <a:lnTo>
                    <a:pt x="129" y="290"/>
                  </a:lnTo>
                  <a:lnTo>
                    <a:pt x="135" y="300"/>
                  </a:lnTo>
                  <a:lnTo>
                    <a:pt x="135" y="300"/>
                  </a:lnTo>
                  <a:lnTo>
                    <a:pt x="143" y="308"/>
                  </a:lnTo>
                  <a:lnTo>
                    <a:pt x="155" y="310"/>
                  </a:lnTo>
                  <a:lnTo>
                    <a:pt x="157" y="310"/>
                  </a:lnTo>
                  <a:lnTo>
                    <a:pt x="157" y="310"/>
                  </a:lnTo>
                  <a:lnTo>
                    <a:pt x="157" y="310"/>
                  </a:lnTo>
                  <a:lnTo>
                    <a:pt x="157" y="310"/>
                  </a:lnTo>
                  <a:lnTo>
                    <a:pt x="167" y="308"/>
                  </a:lnTo>
                  <a:lnTo>
                    <a:pt x="177" y="302"/>
                  </a:lnTo>
                  <a:lnTo>
                    <a:pt x="183" y="292"/>
                  </a:lnTo>
                  <a:lnTo>
                    <a:pt x="185" y="282"/>
                  </a:lnTo>
                  <a:lnTo>
                    <a:pt x="185" y="282"/>
                  </a:lnTo>
                  <a:lnTo>
                    <a:pt x="185" y="276"/>
                  </a:lnTo>
                  <a:lnTo>
                    <a:pt x="183" y="270"/>
                  </a:lnTo>
                  <a:lnTo>
                    <a:pt x="179" y="264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5" y="254"/>
                  </a:lnTo>
                  <a:lnTo>
                    <a:pt x="177" y="254"/>
                  </a:lnTo>
                  <a:lnTo>
                    <a:pt x="177" y="254"/>
                  </a:lnTo>
                  <a:lnTo>
                    <a:pt x="195" y="248"/>
                  </a:lnTo>
                  <a:lnTo>
                    <a:pt x="211" y="240"/>
                  </a:lnTo>
                  <a:lnTo>
                    <a:pt x="213" y="238"/>
                  </a:lnTo>
                  <a:lnTo>
                    <a:pt x="217" y="242"/>
                  </a:lnTo>
                  <a:lnTo>
                    <a:pt x="217" y="242"/>
                  </a:lnTo>
                  <a:lnTo>
                    <a:pt x="217" y="242"/>
                  </a:lnTo>
                  <a:lnTo>
                    <a:pt x="219" y="254"/>
                  </a:lnTo>
                  <a:lnTo>
                    <a:pt x="225" y="264"/>
                  </a:lnTo>
                  <a:lnTo>
                    <a:pt x="225" y="264"/>
                  </a:lnTo>
                  <a:lnTo>
                    <a:pt x="233" y="270"/>
                  </a:lnTo>
                  <a:lnTo>
                    <a:pt x="243" y="274"/>
                  </a:lnTo>
                  <a:lnTo>
                    <a:pt x="245" y="274"/>
                  </a:lnTo>
                  <a:lnTo>
                    <a:pt x="245" y="274"/>
                  </a:lnTo>
                  <a:lnTo>
                    <a:pt x="257" y="270"/>
                  </a:lnTo>
                  <a:lnTo>
                    <a:pt x="265" y="264"/>
                  </a:lnTo>
                  <a:lnTo>
                    <a:pt x="271" y="254"/>
                  </a:lnTo>
                  <a:lnTo>
                    <a:pt x="273" y="244"/>
                  </a:lnTo>
                  <a:lnTo>
                    <a:pt x="273" y="244"/>
                  </a:lnTo>
                  <a:lnTo>
                    <a:pt x="271" y="234"/>
                  </a:lnTo>
                  <a:lnTo>
                    <a:pt x="265" y="224"/>
                  </a:lnTo>
                  <a:lnTo>
                    <a:pt x="257" y="218"/>
                  </a:lnTo>
                  <a:lnTo>
                    <a:pt x="245" y="216"/>
                  </a:lnTo>
                  <a:lnTo>
                    <a:pt x="243" y="216"/>
                  </a:lnTo>
                  <a:lnTo>
                    <a:pt x="239" y="214"/>
                  </a:lnTo>
                  <a:lnTo>
                    <a:pt x="239" y="212"/>
                  </a:lnTo>
                  <a:lnTo>
                    <a:pt x="239" y="210"/>
                  </a:lnTo>
                  <a:lnTo>
                    <a:pt x="239" y="210"/>
                  </a:lnTo>
                  <a:lnTo>
                    <a:pt x="249" y="194"/>
                  </a:lnTo>
                  <a:lnTo>
                    <a:pt x="255" y="176"/>
                  </a:lnTo>
                  <a:lnTo>
                    <a:pt x="255" y="172"/>
                  </a:lnTo>
                  <a:lnTo>
                    <a:pt x="261" y="172"/>
                  </a:lnTo>
                  <a:lnTo>
                    <a:pt x="261" y="174"/>
                  </a:lnTo>
                  <a:lnTo>
                    <a:pt x="261" y="174"/>
                  </a:lnTo>
                  <a:lnTo>
                    <a:pt x="265" y="178"/>
                  </a:lnTo>
                  <a:lnTo>
                    <a:pt x="271" y="182"/>
                  </a:lnTo>
                  <a:lnTo>
                    <a:pt x="277" y="184"/>
                  </a:lnTo>
                  <a:lnTo>
                    <a:pt x="283" y="184"/>
                  </a:lnTo>
                  <a:lnTo>
                    <a:pt x="283" y="184"/>
                  </a:lnTo>
                  <a:lnTo>
                    <a:pt x="283" y="184"/>
                  </a:lnTo>
                  <a:lnTo>
                    <a:pt x="285" y="184"/>
                  </a:lnTo>
                  <a:lnTo>
                    <a:pt x="285" y="184"/>
                  </a:lnTo>
                  <a:lnTo>
                    <a:pt x="295" y="182"/>
                  </a:lnTo>
                  <a:lnTo>
                    <a:pt x="305" y="174"/>
                  </a:lnTo>
                  <a:lnTo>
                    <a:pt x="309" y="164"/>
                  </a:lnTo>
                  <a:lnTo>
                    <a:pt x="311" y="154"/>
                  </a:lnTo>
                  <a:lnTo>
                    <a:pt x="311" y="154"/>
                  </a:lnTo>
                  <a:close/>
                  <a:moveTo>
                    <a:pt x="283" y="176"/>
                  </a:moveTo>
                  <a:lnTo>
                    <a:pt x="283" y="176"/>
                  </a:lnTo>
                  <a:lnTo>
                    <a:pt x="283" y="176"/>
                  </a:lnTo>
                  <a:lnTo>
                    <a:pt x="283" y="176"/>
                  </a:lnTo>
                  <a:lnTo>
                    <a:pt x="273" y="174"/>
                  </a:lnTo>
                  <a:lnTo>
                    <a:pt x="267" y="170"/>
                  </a:lnTo>
                  <a:lnTo>
                    <a:pt x="267" y="170"/>
                  </a:lnTo>
                  <a:lnTo>
                    <a:pt x="263" y="166"/>
                  </a:lnTo>
                  <a:lnTo>
                    <a:pt x="259" y="166"/>
                  </a:lnTo>
                  <a:lnTo>
                    <a:pt x="249" y="166"/>
                  </a:lnTo>
                  <a:lnTo>
                    <a:pt x="249" y="166"/>
                  </a:lnTo>
                  <a:lnTo>
                    <a:pt x="249" y="166"/>
                  </a:lnTo>
                  <a:lnTo>
                    <a:pt x="249" y="166"/>
                  </a:lnTo>
                  <a:lnTo>
                    <a:pt x="247" y="180"/>
                  </a:lnTo>
                  <a:lnTo>
                    <a:pt x="243" y="192"/>
                  </a:lnTo>
                  <a:lnTo>
                    <a:pt x="237" y="202"/>
                  </a:lnTo>
                  <a:lnTo>
                    <a:pt x="229" y="212"/>
                  </a:lnTo>
                  <a:lnTo>
                    <a:pt x="229" y="212"/>
                  </a:lnTo>
                  <a:lnTo>
                    <a:pt x="229" y="214"/>
                  </a:lnTo>
                  <a:lnTo>
                    <a:pt x="237" y="220"/>
                  </a:lnTo>
                  <a:lnTo>
                    <a:pt x="237" y="220"/>
                  </a:lnTo>
                  <a:lnTo>
                    <a:pt x="239" y="222"/>
                  </a:lnTo>
                  <a:lnTo>
                    <a:pt x="243" y="224"/>
                  </a:lnTo>
                  <a:lnTo>
                    <a:pt x="243" y="224"/>
                  </a:lnTo>
                  <a:lnTo>
                    <a:pt x="243" y="224"/>
                  </a:lnTo>
                  <a:lnTo>
                    <a:pt x="253" y="224"/>
                  </a:lnTo>
                  <a:lnTo>
                    <a:pt x="259" y="228"/>
                  </a:lnTo>
                  <a:lnTo>
                    <a:pt x="259" y="228"/>
                  </a:lnTo>
                  <a:lnTo>
                    <a:pt x="265" y="234"/>
                  </a:lnTo>
                  <a:lnTo>
                    <a:pt x="267" y="242"/>
                  </a:lnTo>
                  <a:lnTo>
                    <a:pt x="267" y="242"/>
                  </a:lnTo>
                  <a:lnTo>
                    <a:pt x="267" y="252"/>
                  </a:lnTo>
                  <a:lnTo>
                    <a:pt x="263" y="258"/>
                  </a:lnTo>
                  <a:lnTo>
                    <a:pt x="257" y="264"/>
                  </a:lnTo>
                  <a:lnTo>
                    <a:pt x="249" y="266"/>
                  </a:lnTo>
                  <a:lnTo>
                    <a:pt x="249" y="266"/>
                  </a:lnTo>
                  <a:lnTo>
                    <a:pt x="239" y="266"/>
                  </a:lnTo>
                  <a:lnTo>
                    <a:pt x="233" y="262"/>
                  </a:lnTo>
                  <a:lnTo>
                    <a:pt x="227" y="256"/>
                  </a:lnTo>
                  <a:lnTo>
                    <a:pt x="225" y="248"/>
                  </a:lnTo>
                  <a:lnTo>
                    <a:pt x="225" y="248"/>
                  </a:lnTo>
                  <a:lnTo>
                    <a:pt x="225" y="242"/>
                  </a:lnTo>
                  <a:lnTo>
                    <a:pt x="225" y="242"/>
                  </a:lnTo>
                  <a:lnTo>
                    <a:pt x="225" y="238"/>
                  </a:lnTo>
                  <a:lnTo>
                    <a:pt x="223" y="236"/>
                  </a:lnTo>
                  <a:lnTo>
                    <a:pt x="215" y="228"/>
                  </a:lnTo>
                  <a:lnTo>
                    <a:pt x="215" y="228"/>
                  </a:lnTo>
                  <a:lnTo>
                    <a:pt x="203" y="236"/>
                  </a:lnTo>
                  <a:lnTo>
                    <a:pt x="193" y="242"/>
                  </a:lnTo>
                  <a:lnTo>
                    <a:pt x="181" y="246"/>
                  </a:lnTo>
                  <a:lnTo>
                    <a:pt x="167" y="248"/>
                  </a:lnTo>
                  <a:lnTo>
                    <a:pt x="167" y="248"/>
                  </a:lnTo>
                  <a:lnTo>
                    <a:pt x="167" y="248"/>
                  </a:lnTo>
                  <a:lnTo>
                    <a:pt x="167" y="258"/>
                  </a:lnTo>
                  <a:lnTo>
                    <a:pt x="167" y="258"/>
                  </a:lnTo>
                  <a:lnTo>
                    <a:pt x="167" y="262"/>
                  </a:lnTo>
                  <a:lnTo>
                    <a:pt x="171" y="266"/>
                  </a:lnTo>
                  <a:lnTo>
                    <a:pt x="171" y="266"/>
                  </a:lnTo>
                  <a:lnTo>
                    <a:pt x="175" y="272"/>
                  </a:lnTo>
                  <a:lnTo>
                    <a:pt x="179" y="280"/>
                  </a:lnTo>
                  <a:lnTo>
                    <a:pt x="177" y="288"/>
                  </a:lnTo>
                  <a:lnTo>
                    <a:pt x="175" y="296"/>
                  </a:lnTo>
                  <a:lnTo>
                    <a:pt x="175" y="296"/>
                  </a:lnTo>
                  <a:lnTo>
                    <a:pt x="167" y="302"/>
                  </a:lnTo>
                  <a:lnTo>
                    <a:pt x="157" y="304"/>
                  </a:lnTo>
                  <a:lnTo>
                    <a:pt x="157" y="304"/>
                  </a:lnTo>
                  <a:lnTo>
                    <a:pt x="157" y="304"/>
                  </a:lnTo>
                  <a:lnTo>
                    <a:pt x="155" y="304"/>
                  </a:lnTo>
                  <a:lnTo>
                    <a:pt x="155" y="304"/>
                  </a:lnTo>
                  <a:lnTo>
                    <a:pt x="147" y="302"/>
                  </a:lnTo>
                  <a:lnTo>
                    <a:pt x="141" y="296"/>
                  </a:lnTo>
                  <a:lnTo>
                    <a:pt x="137" y="290"/>
                  </a:lnTo>
                  <a:lnTo>
                    <a:pt x="135" y="280"/>
                  </a:lnTo>
                  <a:lnTo>
                    <a:pt x="135" y="280"/>
                  </a:lnTo>
                  <a:lnTo>
                    <a:pt x="137" y="272"/>
                  </a:lnTo>
                  <a:lnTo>
                    <a:pt x="143" y="266"/>
                  </a:lnTo>
                  <a:lnTo>
                    <a:pt x="143" y="266"/>
                  </a:lnTo>
                  <a:lnTo>
                    <a:pt x="145" y="262"/>
                  </a:lnTo>
                  <a:lnTo>
                    <a:pt x="147" y="258"/>
                  </a:lnTo>
                  <a:lnTo>
                    <a:pt x="147" y="248"/>
                  </a:lnTo>
                  <a:lnTo>
                    <a:pt x="147" y="248"/>
                  </a:lnTo>
                  <a:lnTo>
                    <a:pt x="145" y="248"/>
                  </a:lnTo>
                  <a:lnTo>
                    <a:pt x="145" y="248"/>
                  </a:lnTo>
                  <a:lnTo>
                    <a:pt x="133" y="246"/>
                  </a:lnTo>
                  <a:lnTo>
                    <a:pt x="121" y="242"/>
                  </a:lnTo>
                  <a:lnTo>
                    <a:pt x="109" y="236"/>
                  </a:lnTo>
                  <a:lnTo>
                    <a:pt x="99" y="228"/>
                  </a:lnTo>
                  <a:lnTo>
                    <a:pt x="99" y="228"/>
                  </a:lnTo>
                  <a:lnTo>
                    <a:pt x="97" y="228"/>
                  </a:lnTo>
                  <a:lnTo>
                    <a:pt x="91" y="236"/>
                  </a:lnTo>
                  <a:lnTo>
                    <a:pt x="91" y="236"/>
                  </a:lnTo>
                  <a:lnTo>
                    <a:pt x="89" y="238"/>
                  </a:lnTo>
                  <a:lnTo>
                    <a:pt x="89" y="242"/>
                  </a:lnTo>
                  <a:lnTo>
                    <a:pt x="89" y="242"/>
                  </a:lnTo>
                  <a:lnTo>
                    <a:pt x="87" y="252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76" y="264"/>
                  </a:lnTo>
                  <a:lnTo>
                    <a:pt x="68" y="266"/>
                  </a:lnTo>
                  <a:lnTo>
                    <a:pt x="68" y="266"/>
                  </a:lnTo>
                  <a:lnTo>
                    <a:pt x="60" y="266"/>
                  </a:lnTo>
                  <a:lnTo>
                    <a:pt x="52" y="262"/>
                  </a:lnTo>
                  <a:lnTo>
                    <a:pt x="52" y="262"/>
                  </a:lnTo>
                  <a:lnTo>
                    <a:pt x="48" y="256"/>
                  </a:lnTo>
                  <a:lnTo>
                    <a:pt x="44" y="248"/>
                  </a:lnTo>
                  <a:lnTo>
                    <a:pt x="44" y="248"/>
                  </a:lnTo>
                  <a:lnTo>
                    <a:pt x="46" y="238"/>
                  </a:lnTo>
                  <a:lnTo>
                    <a:pt x="50" y="232"/>
                  </a:lnTo>
                  <a:lnTo>
                    <a:pt x="56" y="226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8" y="224"/>
                  </a:lnTo>
                  <a:lnTo>
                    <a:pt x="70" y="224"/>
                  </a:lnTo>
                  <a:lnTo>
                    <a:pt x="70" y="224"/>
                  </a:lnTo>
                  <a:lnTo>
                    <a:pt x="72" y="222"/>
                  </a:lnTo>
                  <a:lnTo>
                    <a:pt x="76" y="220"/>
                  </a:lnTo>
                  <a:lnTo>
                    <a:pt x="83" y="214"/>
                  </a:lnTo>
                  <a:lnTo>
                    <a:pt x="83" y="214"/>
                  </a:lnTo>
                  <a:lnTo>
                    <a:pt x="83" y="212"/>
                  </a:lnTo>
                  <a:lnTo>
                    <a:pt x="83" y="212"/>
                  </a:lnTo>
                  <a:lnTo>
                    <a:pt x="76" y="202"/>
                  </a:lnTo>
                  <a:lnTo>
                    <a:pt x="70" y="192"/>
                  </a:lnTo>
                  <a:lnTo>
                    <a:pt x="66" y="180"/>
                  </a:lnTo>
                  <a:lnTo>
                    <a:pt x="64" y="166"/>
                  </a:lnTo>
                  <a:lnTo>
                    <a:pt x="64" y="166"/>
                  </a:lnTo>
                  <a:lnTo>
                    <a:pt x="62" y="166"/>
                  </a:lnTo>
                  <a:lnTo>
                    <a:pt x="52" y="166"/>
                  </a:lnTo>
                  <a:lnTo>
                    <a:pt x="52" y="166"/>
                  </a:lnTo>
                  <a:lnTo>
                    <a:pt x="48" y="166"/>
                  </a:lnTo>
                  <a:lnTo>
                    <a:pt x="46" y="170"/>
                  </a:lnTo>
                  <a:lnTo>
                    <a:pt x="46" y="170"/>
                  </a:lnTo>
                  <a:lnTo>
                    <a:pt x="40" y="174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24" y="176"/>
                  </a:lnTo>
                  <a:lnTo>
                    <a:pt x="16" y="172"/>
                  </a:lnTo>
                  <a:lnTo>
                    <a:pt x="16" y="172"/>
                  </a:lnTo>
                  <a:lnTo>
                    <a:pt x="10" y="166"/>
                  </a:lnTo>
                  <a:lnTo>
                    <a:pt x="8" y="158"/>
                  </a:lnTo>
                  <a:lnTo>
                    <a:pt x="8" y="150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8" y="136"/>
                  </a:lnTo>
                  <a:lnTo>
                    <a:pt x="28" y="134"/>
                  </a:lnTo>
                  <a:lnTo>
                    <a:pt x="30" y="134"/>
                  </a:lnTo>
                  <a:lnTo>
                    <a:pt x="30" y="134"/>
                  </a:lnTo>
                  <a:lnTo>
                    <a:pt x="38" y="136"/>
                  </a:lnTo>
                  <a:lnTo>
                    <a:pt x="46" y="142"/>
                  </a:lnTo>
                  <a:lnTo>
                    <a:pt x="46" y="142"/>
                  </a:lnTo>
                  <a:lnTo>
                    <a:pt x="48" y="144"/>
                  </a:lnTo>
                  <a:lnTo>
                    <a:pt x="52" y="146"/>
                  </a:lnTo>
                  <a:lnTo>
                    <a:pt x="62" y="146"/>
                  </a:lnTo>
                  <a:lnTo>
                    <a:pt x="62" y="146"/>
                  </a:lnTo>
                  <a:lnTo>
                    <a:pt x="64" y="144"/>
                  </a:lnTo>
                  <a:lnTo>
                    <a:pt x="64" y="144"/>
                  </a:lnTo>
                  <a:lnTo>
                    <a:pt x="66" y="132"/>
                  </a:lnTo>
                  <a:lnTo>
                    <a:pt x="70" y="120"/>
                  </a:lnTo>
                  <a:lnTo>
                    <a:pt x="76" y="108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6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2" y="88"/>
                  </a:lnTo>
                  <a:lnTo>
                    <a:pt x="70" y="88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0" y="86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48" y="76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6" y="58"/>
                  </a:lnTo>
                  <a:lnTo>
                    <a:pt x="50" y="50"/>
                  </a:lnTo>
                  <a:lnTo>
                    <a:pt x="58" y="46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74" y="46"/>
                  </a:lnTo>
                  <a:lnTo>
                    <a:pt x="83" y="50"/>
                  </a:lnTo>
                  <a:lnTo>
                    <a:pt x="87" y="58"/>
                  </a:lnTo>
                  <a:lnTo>
                    <a:pt x="89" y="66"/>
                  </a:lnTo>
                  <a:lnTo>
                    <a:pt x="89" y="68"/>
                  </a:lnTo>
                  <a:lnTo>
                    <a:pt x="89" y="68"/>
                  </a:lnTo>
                  <a:lnTo>
                    <a:pt x="89" y="72"/>
                  </a:lnTo>
                  <a:lnTo>
                    <a:pt x="91" y="76"/>
                  </a:lnTo>
                  <a:lnTo>
                    <a:pt x="99" y="82"/>
                  </a:lnTo>
                  <a:lnTo>
                    <a:pt x="99" y="82"/>
                  </a:lnTo>
                  <a:lnTo>
                    <a:pt x="109" y="76"/>
                  </a:lnTo>
                  <a:lnTo>
                    <a:pt x="121" y="70"/>
                  </a:lnTo>
                  <a:lnTo>
                    <a:pt x="133" y="66"/>
                  </a:lnTo>
                  <a:lnTo>
                    <a:pt x="145" y="64"/>
                  </a:lnTo>
                  <a:lnTo>
                    <a:pt x="145" y="64"/>
                  </a:lnTo>
                  <a:lnTo>
                    <a:pt x="145" y="62"/>
                  </a:lnTo>
                  <a:lnTo>
                    <a:pt x="145" y="52"/>
                  </a:lnTo>
                  <a:lnTo>
                    <a:pt x="145" y="52"/>
                  </a:lnTo>
                  <a:lnTo>
                    <a:pt x="145" y="48"/>
                  </a:lnTo>
                  <a:lnTo>
                    <a:pt x="143" y="46"/>
                  </a:lnTo>
                  <a:lnTo>
                    <a:pt x="143" y="46"/>
                  </a:lnTo>
                  <a:lnTo>
                    <a:pt x="137" y="40"/>
                  </a:lnTo>
                  <a:lnTo>
                    <a:pt x="135" y="32"/>
                  </a:lnTo>
                  <a:lnTo>
                    <a:pt x="135" y="24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47" y="10"/>
                  </a:lnTo>
                  <a:lnTo>
                    <a:pt x="155" y="8"/>
                  </a:lnTo>
                  <a:lnTo>
                    <a:pt x="157" y="8"/>
                  </a:lnTo>
                  <a:lnTo>
                    <a:pt x="157" y="8"/>
                  </a:lnTo>
                  <a:lnTo>
                    <a:pt x="157" y="8"/>
                  </a:lnTo>
                  <a:lnTo>
                    <a:pt x="157" y="8"/>
                  </a:lnTo>
                  <a:lnTo>
                    <a:pt x="165" y="10"/>
                  </a:lnTo>
                  <a:lnTo>
                    <a:pt x="171" y="14"/>
                  </a:lnTo>
                  <a:lnTo>
                    <a:pt x="171" y="14"/>
                  </a:lnTo>
                  <a:lnTo>
                    <a:pt x="177" y="20"/>
                  </a:lnTo>
                  <a:lnTo>
                    <a:pt x="177" y="30"/>
                  </a:lnTo>
                  <a:lnTo>
                    <a:pt x="177" y="30"/>
                  </a:lnTo>
                  <a:lnTo>
                    <a:pt x="175" y="38"/>
                  </a:lnTo>
                  <a:lnTo>
                    <a:pt x="169" y="46"/>
                  </a:lnTo>
                  <a:lnTo>
                    <a:pt x="169" y="46"/>
                  </a:lnTo>
                  <a:lnTo>
                    <a:pt x="167" y="48"/>
                  </a:lnTo>
                  <a:lnTo>
                    <a:pt x="167" y="52"/>
                  </a:lnTo>
                  <a:lnTo>
                    <a:pt x="167" y="62"/>
                  </a:lnTo>
                  <a:lnTo>
                    <a:pt x="167" y="62"/>
                  </a:lnTo>
                  <a:lnTo>
                    <a:pt x="167" y="64"/>
                  </a:lnTo>
                  <a:lnTo>
                    <a:pt x="167" y="64"/>
                  </a:lnTo>
                  <a:lnTo>
                    <a:pt x="179" y="66"/>
                  </a:lnTo>
                  <a:lnTo>
                    <a:pt x="191" y="70"/>
                  </a:lnTo>
                  <a:lnTo>
                    <a:pt x="203" y="76"/>
                  </a:lnTo>
                  <a:lnTo>
                    <a:pt x="213" y="82"/>
                  </a:lnTo>
                  <a:lnTo>
                    <a:pt x="213" y="82"/>
                  </a:lnTo>
                  <a:lnTo>
                    <a:pt x="215" y="82"/>
                  </a:lnTo>
                  <a:lnTo>
                    <a:pt x="221" y="76"/>
                  </a:lnTo>
                  <a:lnTo>
                    <a:pt x="221" y="76"/>
                  </a:lnTo>
                  <a:lnTo>
                    <a:pt x="223" y="72"/>
                  </a:lnTo>
                  <a:lnTo>
                    <a:pt x="225" y="68"/>
                  </a:lnTo>
                  <a:lnTo>
                    <a:pt x="225" y="68"/>
                  </a:lnTo>
                  <a:lnTo>
                    <a:pt x="225" y="60"/>
                  </a:lnTo>
                  <a:lnTo>
                    <a:pt x="229" y="52"/>
                  </a:lnTo>
                  <a:lnTo>
                    <a:pt x="235" y="48"/>
                  </a:lnTo>
                  <a:lnTo>
                    <a:pt x="243" y="46"/>
                  </a:lnTo>
                  <a:lnTo>
                    <a:pt x="243" y="46"/>
                  </a:lnTo>
                  <a:lnTo>
                    <a:pt x="251" y="46"/>
                  </a:lnTo>
                  <a:lnTo>
                    <a:pt x="259" y="50"/>
                  </a:lnTo>
                  <a:lnTo>
                    <a:pt x="259" y="50"/>
                  </a:lnTo>
                  <a:lnTo>
                    <a:pt x="263" y="56"/>
                  </a:lnTo>
                  <a:lnTo>
                    <a:pt x="267" y="64"/>
                  </a:lnTo>
                  <a:lnTo>
                    <a:pt x="267" y="64"/>
                  </a:lnTo>
                  <a:lnTo>
                    <a:pt x="265" y="72"/>
                  </a:lnTo>
                  <a:lnTo>
                    <a:pt x="261" y="80"/>
                  </a:lnTo>
                  <a:lnTo>
                    <a:pt x="255" y="84"/>
                  </a:lnTo>
                  <a:lnTo>
                    <a:pt x="247" y="88"/>
                  </a:lnTo>
                  <a:lnTo>
                    <a:pt x="247" y="88"/>
                  </a:lnTo>
                  <a:lnTo>
                    <a:pt x="243" y="88"/>
                  </a:lnTo>
                  <a:lnTo>
                    <a:pt x="243" y="88"/>
                  </a:lnTo>
                  <a:lnTo>
                    <a:pt x="243" y="88"/>
                  </a:lnTo>
                  <a:lnTo>
                    <a:pt x="239" y="88"/>
                  </a:lnTo>
                  <a:lnTo>
                    <a:pt x="237" y="90"/>
                  </a:lnTo>
                  <a:lnTo>
                    <a:pt x="229" y="96"/>
                  </a:lnTo>
                  <a:lnTo>
                    <a:pt x="229" y="96"/>
                  </a:lnTo>
                  <a:lnTo>
                    <a:pt x="229" y="98"/>
                  </a:lnTo>
                  <a:lnTo>
                    <a:pt x="229" y="98"/>
                  </a:lnTo>
                  <a:lnTo>
                    <a:pt x="237" y="108"/>
                  </a:lnTo>
                  <a:lnTo>
                    <a:pt x="241" y="120"/>
                  </a:lnTo>
                  <a:lnTo>
                    <a:pt x="245" y="132"/>
                  </a:lnTo>
                  <a:lnTo>
                    <a:pt x="249" y="144"/>
                  </a:lnTo>
                  <a:lnTo>
                    <a:pt x="249" y="144"/>
                  </a:lnTo>
                  <a:lnTo>
                    <a:pt x="249" y="146"/>
                  </a:lnTo>
                  <a:lnTo>
                    <a:pt x="259" y="146"/>
                  </a:lnTo>
                  <a:lnTo>
                    <a:pt x="259" y="146"/>
                  </a:lnTo>
                  <a:lnTo>
                    <a:pt x="263" y="144"/>
                  </a:lnTo>
                  <a:lnTo>
                    <a:pt x="265" y="142"/>
                  </a:lnTo>
                  <a:lnTo>
                    <a:pt x="265" y="142"/>
                  </a:lnTo>
                  <a:lnTo>
                    <a:pt x="271" y="136"/>
                  </a:lnTo>
                  <a:lnTo>
                    <a:pt x="279" y="134"/>
                  </a:lnTo>
                  <a:lnTo>
                    <a:pt x="279" y="134"/>
                  </a:lnTo>
                  <a:lnTo>
                    <a:pt x="287" y="134"/>
                  </a:lnTo>
                  <a:lnTo>
                    <a:pt x="295" y="138"/>
                  </a:lnTo>
                  <a:lnTo>
                    <a:pt x="295" y="138"/>
                  </a:lnTo>
                  <a:lnTo>
                    <a:pt x="299" y="142"/>
                  </a:lnTo>
                  <a:lnTo>
                    <a:pt x="301" y="146"/>
                  </a:lnTo>
                  <a:lnTo>
                    <a:pt x="303" y="152"/>
                  </a:lnTo>
                  <a:lnTo>
                    <a:pt x="303" y="156"/>
                  </a:lnTo>
                  <a:lnTo>
                    <a:pt x="303" y="156"/>
                  </a:lnTo>
                  <a:lnTo>
                    <a:pt x="301" y="164"/>
                  </a:lnTo>
                  <a:lnTo>
                    <a:pt x="297" y="170"/>
                  </a:lnTo>
                  <a:lnTo>
                    <a:pt x="291" y="174"/>
                  </a:lnTo>
                  <a:lnTo>
                    <a:pt x="283" y="176"/>
                  </a:lnTo>
                  <a:lnTo>
                    <a:pt x="283" y="176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8" name="Freeform 25"/>
            <p:cNvSpPr>
              <a:spLocks noEditPoints="1"/>
            </p:cNvSpPr>
            <p:nvPr/>
          </p:nvSpPr>
          <p:spPr bwMode="auto">
            <a:xfrm>
              <a:off x="7529513" y="-874713"/>
              <a:ext cx="92075" cy="111125"/>
            </a:xfrm>
            <a:custGeom>
              <a:avLst/>
              <a:gdLst>
                <a:gd name="T0" fmla="*/ 58 w 58"/>
                <a:gd name="T1" fmla="*/ 46 h 70"/>
                <a:gd name="T2" fmla="*/ 50 w 58"/>
                <a:gd name="T3" fmla="*/ 30 h 70"/>
                <a:gd name="T4" fmla="*/ 48 w 58"/>
                <a:gd name="T5" fmla="*/ 28 h 70"/>
                <a:gd name="T6" fmla="*/ 48 w 58"/>
                <a:gd name="T7" fmla="*/ 24 h 70"/>
                <a:gd name="T8" fmla="*/ 46 w 58"/>
                <a:gd name="T9" fmla="*/ 14 h 70"/>
                <a:gd name="T10" fmla="*/ 34 w 58"/>
                <a:gd name="T11" fmla="*/ 2 h 70"/>
                <a:gd name="T12" fmla="*/ 24 w 58"/>
                <a:gd name="T13" fmla="*/ 0 h 70"/>
                <a:gd name="T14" fmla="*/ 6 w 58"/>
                <a:gd name="T15" fmla="*/ 8 h 70"/>
                <a:gd name="T16" fmla="*/ 2 w 58"/>
                <a:gd name="T17" fmla="*/ 16 h 70"/>
                <a:gd name="T18" fmla="*/ 0 w 58"/>
                <a:gd name="T19" fmla="*/ 24 h 70"/>
                <a:gd name="T20" fmla="*/ 2 w 58"/>
                <a:gd name="T21" fmla="*/ 36 h 70"/>
                <a:gd name="T22" fmla="*/ 10 w 58"/>
                <a:gd name="T23" fmla="*/ 44 h 70"/>
                <a:gd name="T24" fmla="*/ 12 w 58"/>
                <a:gd name="T25" fmla="*/ 48 h 70"/>
                <a:gd name="T26" fmla="*/ 14 w 58"/>
                <a:gd name="T27" fmla="*/ 56 h 70"/>
                <a:gd name="T28" fmla="*/ 26 w 58"/>
                <a:gd name="T29" fmla="*/ 68 h 70"/>
                <a:gd name="T30" fmla="*/ 36 w 58"/>
                <a:gd name="T31" fmla="*/ 70 h 70"/>
                <a:gd name="T32" fmla="*/ 44 w 58"/>
                <a:gd name="T33" fmla="*/ 68 h 70"/>
                <a:gd name="T34" fmla="*/ 52 w 58"/>
                <a:gd name="T35" fmla="*/ 62 h 70"/>
                <a:gd name="T36" fmla="*/ 58 w 58"/>
                <a:gd name="T37" fmla="*/ 46 h 70"/>
                <a:gd name="T38" fmla="*/ 50 w 58"/>
                <a:gd name="T39" fmla="*/ 56 h 70"/>
                <a:gd name="T40" fmla="*/ 46 w 58"/>
                <a:gd name="T41" fmla="*/ 58 h 70"/>
                <a:gd name="T42" fmla="*/ 40 w 58"/>
                <a:gd name="T43" fmla="*/ 64 h 70"/>
                <a:gd name="T44" fmla="*/ 34 w 58"/>
                <a:gd name="T45" fmla="*/ 64 h 70"/>
                <a:gd name="T46" fmla="*/ 24 w 58"/>
                <a:gd name="T47" fmla="*/ 60 h 70"/>
                <a:gd name="T48" fmla="*/ 18 w 58"/>
                <a:gd name="T49" fmla="*/ 48 h 70"/>
                <a:gd name="T50" fmla="*/ 18 w 58"/>
                <a:gd name="T51" fmla="*/ 44 h 70"/>
                <a:gd name="T52" fmla="*/ 18 w 58"/>
                <a:gd name="T53" fmla="*/ 42 h 70"/>
                <a:gd name="T54" fmla="*/ 16 w 58"/>
                <a:gd name="T55" fmla="*/ 42 h 70"/>
                <a:gd name="T56" fmla="*/ 6 w 58"/>
                <a:gd name="T57" fmla="*/ 32 h 70"/>
                <a:gd name="T58" fmla="*/ 4 w 58"/>
                <a:gd name="T59" fmla="*/ 24 h 70"/>
                <a:gd name="T60" fmla="*/ 6 w 58"/>
                <a:gd name="T61" fmla="*/ 18 h 70"/>
                <a:gd name="T62" fmla="*/ 16 w 58"/>
                <a:gd name="T63" fmla="*/ 8 h 70"/>
                <a:gd name="T64" fmla="*/ 24 w 58"/>
                <a:gd name="T65" fmla="*/ 6 h 70"/>
                <a:gd name="T66" fmla="*/ 30 w 58"/>
                <a:gd name="T67" fmla="*/ 8 h 70"/>
                <a:gd name="T68" fmla="*/ 40 w 58"/>
                <a:gd name="T69" fmla="*/ 16 h 70"/>
                <a:gd name="T70" fmla="*/ 42 w 58"/>
                <a:gd name="T71" fmla="*/ 30 h 70"/>
                <a:gd name="T72" fmla="*/ 42 w 58"/>
                <a:gd name="T73" fmla="*/ 32 h 70"/>
                <a:gd name="T74" fmla="*/ 42 w 58"/>
                <a:gd name="T75" fmla="*/ 32 h 70"/>
                <a:gd name="T76" fmla="*/ 50 w 58"/>
                <a:gd name="T77" fmla="*/ 42 h 70"/>
                <a:gd name="T78" fmla="*/ 52 w 58"/>
                <a:gd name="T79" fmla="*/ 50 h 70"/>
                <a:gd name="T80" fmla="*/ 50 w 58"/>
                <a:gd name="T81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8" h="70" fill="norm" stroke="1" extrusionOk="0">
                  <a:moveTo>
                    <a:pt x="58" y="46"/>
                  </a:moveTo>
                  <a:lnTo>
                    <a:pt x="58" y="46"/>
                  </a:lnTo>
                  <a:lnTo>
                    <a:pt x="56" y="38"/>
                  </a:lnTo>
                  <a:lnTo>
                    <a:pt x="50" y="30"/>
                  </a:lnTo>
                  <a:lnTo>
                    <a:pt x="48" y="30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6" y="14"/>
                  </a:lnTo>
                  <a:lnTo>
                    <a:pt x="40" y="8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6" y="8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4" y="56"/>
                  </a:lnTo>
                  <a:lnTo>
                    <a:pt x="20" y="64"/>
                  </a:lnTo>
                  <a:lnTo>
                    <a:pt x="26" y="68"/>
                  </a:lnTo>
                  <a:lnTo>
                    <a:pt x="34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8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6" y="56"/>
                  </a:lnTo>
                  <a:lnTo>
                    <a:pt x="58" y="46"/>
                  </a:lnTo>
                  <a:lnTo>
                    <a:pt x="58" y="46"/>
                  </a:lnTo>
                  <a:close/>
                  <a:moveTo>
                    <a:pt x="50" y="56"/>
                  </a:moveTo>
                  <a:lnTo>
                    <a:pt x="50" y="56"/>
                  </a:lnTo>
                  <a:lnTo>
                    <a:pt x="46" y="58"/>
                  </a:lnTo>
                  <a:lnTo>
                    <a:pt x="44" y="62"/>
                  </a:lnTo>
                  <a:lnTo>
                    <a:pt x="40" y="64"/>
                  </a:lnTo>
                  <a:lnTo>
                    <a:pt x="34" y="64"/>
                  </a:lnTo>
                  <a:lnTo>
                    <a:pt x="34" y="64"/>
                  </a:lnTo>
                  <a:lnTo>
                    <a:pt x="28" y="62"/>
                  </a:lnTo>
                  <a:lnTo>
                    <a:pt x="24" y="60"/>
                  </a:lnTo>
                  <a:lnTo>
                    <a:pt x="20" y="54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2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0" y="38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4" y="24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4" y="6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6" y="10"/>
                  </a:lnTo>
                  <a:lnTo>
                    <a:pt x="40" y="16"/>
                  </a:lnTo>
                  <a:lnTo>
                    <a:pt x="42" y="22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8" y="36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2" y="50"/>
                  </a:lnTo>
                  <a:lnTo>
                    <a:pt x="50" y="56"/>
                  </a:lnTo>
                  <a:lnTo>
                    <a:pt x="50" y="56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89" name="Freeform 26"/>
            <p:cNvSpPr>
              <a:spLocks noEditPoints="1"/>
            </p:cNvSpPr>
            <p:nvPr/>
          </p:nvSpPr>
          <p:spPr bwMode="auto">
            <a:xfrm>
              <a:off x="6877050" y="-1458913"/>
              <a:ext cx="534987" cy="536575"/>
            </a:xfrm>
            <a:custGeom>
              <a:avLst/>
              <a:gdLst>
                <a:gd name="T0" fmla="*/ 326 w 337"/>
                <a:gd name="T1" fmla="*/ 192 h 338"/>
                <a:gd name="T2" fmla="*/ 314 w 337"/>
                <a:gd name="T3" fmla="*/ 138 h 338"/>
                <a:gd name="T4" fmla="*/ 284 w 337"/>
                <a:gd name="T5" fmla="*/ 148 h 338"/>
                <a:gd name="T6" fmla="*/ 258 w 337"/>
                <a:gd name="T7" fmla="*/ 104 h 338"/>
                <a:gd name="T8" fmla="*/ 296 w 337"/>
                <a:gd name="T9" fmla="*/ 68 h 338"/>
                <a:gd name="T10" fmla="*/ 238 w 337"/>
                <a:gd name="T11" fmla="*/ 58 h 338"/>
                <a:gd name="T12" fmla="*/ 188 w 337"/>
                <a:gd name="T13" fmla="*/ 62 h 338"/>
                <a:gd name="T14" fmla="*/ 196 w 337"/>
                <a:gd name="T15" fmla="*/ 20 h 338"/>
                <a:gd name="T16" fmla="*/ 156 w 337"/>
                <a:gd name="T17" fmla="*/ 2 h 338"/>
                <a:gd name="T18" fmla="*/ 148 w 337"/>
                <a:gd name="T19" fmla="*/ 52 h 338"/>
                <a:gd name="T20" fmla="*/ 100 w 337"/>
                <a:gd name="T21" fmla="*/ 74 h 338"/>
                <a:gd name="T22" fmla="*/ 72 w 337"/>
                <a:gd name="T23" fmla="*/ 40 h 338"/>
                <a:gd name="T24" fmla="*/ 46 w 337"/>
                <a:gd name="T25" fmla="*/ 90 h 338"/>
                <a:gd name="T26" fmla="*/ 78 w 337"/>
                <a:gd name="T27" fmla="*/ 108 h 338"/>
                <a:gd name="T28" fmla="*/ 36 w 337"/>
                <a:gd name="T29" fmla="*/ 138 h 338"/>
                <a:gd name="T30" fmla="*/ 6 w 337"/>
                <a:gd name="T31" fmla="*/ 148 h 338"/>
                <a:gd name="T32" fmla="*/ 32 w 337"/>
                <a:gd name="T33" fmla="*/ 198 h 338"/>
                <a:gd name="T34" fmla="*/ 62 w 337"/>
                <a:gd name="T35" fmla="*/ 190 h 338"/>
                <a:gd name="T36" fmla="*/ 58 w 337"/>
                <a:gd name="T37" fmla="*/ 240 h 338"/>
                <a:gd name="T38" fmla="*/ 70 w 337"/>
                <a:gd name="T39" fmla="*/ 298 h 338"/>
                <a:gd name="T40" fmla="*/ 102 w 337"/>
                <a:gd name="T41" fmla="*/ 262 h 338"/>
                <a:gd name="T42" fmla="*/ 148 w 337"/>
                <a:gd name="T43" fmla="*/ 284 h 338"/>
                <a:gd name="T44" fmla="*/ 168 w 337"/>
                <a:gd name="T45" fmla="*/ 338 h 338"/>
                <a:gd name="T46" fmla="*/ 198 w 337"/>
                <a:gd name="T47" fmla="*/ 306 h 338"/>
                <a:gd name="T48" fmla="*/ 190 w 337"/>
                <a:gd name="T49" fmla="*/ 276 h 338"/>
                <a:gd name="T50" fmla="*/ 242 w 337"/>
                <a:gd name="T51" fmla="*/ 286 h 338"/>
                <a:gd name="T52" fmla="*/ 296 w 337"/>
                <a:gd name="T53" fmla="*/ 274 h 338"/>
                <a:gd name="T54" fmla="*/ 288 w 337"/>
                <a:gd name="T55" fmla="*/ 244 h 338"/>
                <a:gd name="T56" fmla="*/ 276 w 337"/>
                <a:gd name="T57" fmla="*/ 190 h 338"/>
                <a:gd name="T58" fmla="*/ 266 w 337"/>
                <a:gd name="T59" fmla="*/ 194 h 338"/>
                <a:gd name="T60" fmla="*/ 262 w 337"/>
                <a:gd name="T61" fmla="*/ 244 h 338"/>
                <a:gd name="T62" fmla="*/ 282 w 337"/>
                <a:gd name="T63" fmla="*/ 282 h 338"/>
                <a:gd name="T64" fmla="*/ 242 w 337"/>
                <a:gd name="T65" fmla="*/ 264 h 338"/>
                <a:gd name="T66" fmla="*/ 230 w 337"/>
                <a:gd name="T67" fmla="*/ 248 h 338"/>
                <a:gd name="T68" fmla="*/ 180 w 337"/>
                <a:gd name="T69" fmla="*/ 286 h 338"/>
                <a:gd name="T70" fmla="*/ 178 w 337"/>
                <a:gd name="T71" fmla="*/ 328 h 338"/>
                <a:gd name="T72" fmla="*/ 148 w 337"/>
                <a:gd name="T73" fmla="*/ 296 h 338"/>
                <a:gd name="T74" fmla="*/ 142 w 337"/>
                <a:gd name="T75" fmla="*/ 266 h 338"/>
                <a:gd name="T76" fmla="*/ 92 w 337"/>
                <a:gd name="T77" fmla="*/ 264 h 338"/>
                <a:gd name="T78" fmla="*/ 56 w 337"/>
                <a:gd name="T79" fmla="*/ 284 h 338"/>
                <a:gd name="T80" fmla="*/ 68 w 337"/>
                <a:gd name="T81" fmla="*/ 244 h 338"/>
                <a:gd name="T82" fmla="*/ 88 w 337"/>
                <a:gd name="T83" fmla="*/ 230 h 338"/>
                <a:gd name="T84" fmla="*/ 56 w 337"/>
                <a:gd name="T85" fmla="*/ 180 h 338"/>
                <a:gd name="T86" fmla="*/ 14 w 337"/>
                <a:gd name="T87" fmla="*/ 186 h 338"/>
                <a:gd name="T88" fmla="*/ 28 w 337"/>
                <a:gd name="T89" fmla="*/ 146 h 338"/>
                <a:gd name="T90" fmla="*/ 56 w 337"/>
                <a:gd name="T91" fmla="*/ 158 h 338"/>
                <a:gd name="T92" fmla="*/ 88 w 337"/>
                <a:gd name="T93" fmla="*/ 106 h 338"/>
                <a:gd name="T94" fmla="*/ 56 w 337"/>
                <a:gd name="T95" fmla="*/ 88 h 338"/>
                <a:gd name="T96" fmla="*/ 76 w 337"/>
                <a:gd name="T97" fmla="*/ 48 h 338"/>
                <a:gd name="T98" fmla="*/ 104 w 337"/>
                <a:gd name="T99" fmla="*/ 88 h 338"/>
                <a:gd name="T100" fmla="*/ 158 w 337"/>
                <a:gd name="T101" fmla="*/ 66 h 338"/>
                <a:gd name="T102" fmla="*/ 146 w 337"/>
                <a:gd name="T103" fmla="*/ 24 h 338"/>
                <a:gd name="T104" fmla="*/ 190 w 337"/>
                <a:gd name="T105" fmla="*/ 22 h 338"/>
                <a:gd name="T106" fmla="*/ 180 w 337"/>
                <a:gd name="T107" fmla="*/ 66 h 338"/>
                <a:gd name="T108" fmla="*/ 240 w 337"/>
                <a:gd name="T109" fmla="*/ 82 h 338"/>
                <a:gd name="T110" fmla="*/ 264 w 337"/>
                <a:gd name="T111" fmla="*/ 48 h 338"/>
                <a:gd name="T112" fmla="*/ 278 w 337"/>
                <a:gd name="T113" fmla="*/ 90 h 338"/>
                <a:gd name="T114" fmla="*/ 248 w 337"/>
                <a:gd name="T115" fmla="*/ 104 h 338"/>
                <a:gd name="T116" fmla="*/ 270 w 337"/>
                <a:gd name="T117" fmla="*/ 158 h 338"/>
                <a:gd name="T118" fmla="*/ 306 w 337"/>
                <a:gd name="T119" fmla="*/ 146 h 338"/>
                <a:gd name="T120" fmla="*/ 328 w 337"/>
                <a:gd name="T121" fmla="*/ 178 h 338"/>
                <a:gd name="T122" fmla="*/ 288 w 337"/>
                <a:gd name="T123" fmla="*/ 18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7" h="338" fill="norm" stroke="1" extrusionOk="0">
                  <a:moveTo>
                    <a:pt x="284" y="188"/>
                  </a:moveTo>
                  <a:lnTo>
                    <a:pt x="284" y="188"/>
                  </a:lnTo>
                  <a:lnTo>
                    <a:pt x="288" y="192"/>
                  </a:lnTo>
                  <a:lnTo>
                    <a:pt x="292" y="194"/>
                  </a:lnTo>
                  <a:lnTo>
                    <a:pt x="304" y="198"/>
                  </a:lnTo>
                  <a:lnTo>
                    <a:pt x="316" y="198"/>
                  </a:lnTo>
                  <a:lnTo>
                    <a:pt x="320" y="194"/>
                  </a:lnTo>
                  <a:lnTo>
                    <a:pt x="326" y="192"/>
                  </a:lnTo>
                  <a:lnTo>
                    <a:pt x="326" y="192"/>
                  </a:lnTo>
                  <a:lnTo>
                    <a:pt x="334" y="182"/>
                  </a:lnTo>
                  <a:lnTo>
                    <a:pt x="337" y="172"/>
                  </a:lnTo>
                  <a:lnTo>
                    <a:pt x="337" y="172"/>
                  </a:lnTo>
                  <a:lnTo>
                    <a:pt x="337" y="160"/>
                  </a:lnTo>
                  <a:lnTo>
                    <a:pt x="330" y="148"/>
                  </a:lnTo>
                  <a:lnTo>
                    <a:pt x="330" y="148"/>
                  </a:lnTo>
                  <a:lnTo>
                    <a:pt x="326" y="144"/>
                  </a:lnTo>
                  <a:lnTo>
                    <a:pt x="320" y="142"/>
                  </a:lnTo>
                  <a:lnTo>
                    <a:pt x="314" y="138"/>
                  </a:lnTo>
                  <a:lnTo>
                    <a:pt x="308" y="138"/>
                  </a:lnTo>
                  <a:lnTo>
                    <a:pt x="308" y="138"/>
                  </a:lnTo>
                  <a:lnTo>
                    <a:pt x="306" y="138"/>
                  </a:lnTo>
                  <a:lnTo>
                    <a:pt x="306" y="138"/>
                  </a:lnTo>
                  <a:lnTo>
                    <a:pt x="306" y="138"/>
                  </a:lnTo>
                  <a:lnTo>
                    <a:pt x="300" y="138"/>
                  </a:lnTo>
                  <a:lnTo>
                    <a:pt x="294" y="140"/>
                  </a:lnTo>
                  <a:lnTo>
                    <a:pt x="288" y="144"/>
                  </a:lnTo>
                  <a:lnTo>
                    <a:pt x="284" y="148"/>
                  </a:lnTo>
                  <a:lnTo>
                    <a:pt x="282" y="150"/>
                  </a:lnTo>
                  <a:lnTo>
                    <a:pt x="280" y="150"/>
                  </a:lnTo>
                  <a:lnTo>
                    <a:pt x="274" y="150"/>
                  </a:lnTo>
                  <a:lnTo>
                    <a:pt x="274" y="148"/>
                  </a:lnTo>
                  <a:lnTo>
                    <a:pt x="274" y="148"/>
                  </a:lnTo>
                  <a:lnTo>
                    <a:pt x="268" y="126"/>
                  </a:lnTo>
                  <a:lnTo>
                    <a:pt x="258" y="108"/>
                  </a:lnTo>
                  <a:lnTo>
                    <a:pt x="258" y="106"/>
                  </a:lnTo>
                  <a:lnTo>
                    <a:pt x="258" y="104"/>
                  </a:lnTo>
                  <a:lnTo>
                    <a:pt x="262" y="100"/>
                  </a:lnTo>
                  <a:lnTo>
                    <a:pt x="266" y="100"/>
                  </a:lnTo>
                  <a:lnTo>
                    <a:pt x="266" y="100"/>
                  </a:lnTo>
                  <a:lnTo>
                    <a:pt x="278" y="98"/>
                  </a:lnTo>
                  <a:lnTo>
                    <a:pt x="288" y="90"/>
                  </a:lnTo>
                  <a:lnTo>
                    <a:pt x="288" y="90"/>
                  </a:lnTo>
                  <a:lnTo>
                    <a:pt x="294" y="80"/>
                  </a:lnTo>
                  <a:lnTo>
                    <a:pt x="296" y="68"/>
                  </a:lnTo>
                  <a:lnTo>
                    <a:pt x="296" y="68"/>
                  </a:lnTo>
                  <a:lnTo>
                    <a:pt x="292" y="58"/>
                  </a:lnTo>
                  <a:lnTo>
                    <a:pt x="286" y="48"/>
                  </a:lnTo>
                  <a:lnTo>
                    <a:pt x="278" y="42"/>
                  </a:lnTo>
                  <a:lnTo>
                    <a:pt x="266" y="40"/>
                  </a:lnTo>
                  <a:lnTo>
                    <a:pt x="266" y="40"/>
                  </a:lnTo>
                  <a:lnTo>
                    <a:pt x="260" y="40"/>
                  </a:lnTo>
                  <a:lnTo>
                    <a:pt x="254" y="42"/>
                  </a:lnTo>
                  <a:lnTo>
                    <a:pt x="244" y="48"/>
                  </a:lnTo>
                  <a:lnTo>
                    <a:pt x="238" y="58"/>
                  </a:lnTo>
                  <a:lnTo>
                    <a:pt x="236" y="64"/>
                  </a:lnTo>
                  <a:lnTo>
                    <a:pt x="236" y="70"/>
                  </a:lnTo>
                  <a:lnTo>
                    <a:pt x="236" y="74"/>
                  </a:lnTo>
                  <a:lnTo>
                    <a:pt x="234" y="76"/>
                  </a:lnTo>
                  <a:lnTo>
                    <a:pt x="230" y="80"/>
                  </a:lnTo>
                  <a:lnTo>
                    <a:pt x="228" y="78"/>
                  </a:lnTo>
                  <a:lnTo>
                    <a:pt x="228" y="78"/>
                  </a:lnTo>
                  <a:lnTo>
                    <a:pt x="210" y="68"/>
                  </a:lnTo>
                  <a:lnTo>
                    <a:pt x="188" y="62"/>
                  </a:lnTo>
                  <a:lnTo>
                    <a:pt x="186" y="62"/>
                  </a:lnTo>
                  <a:lnTo>
                    <a:pt x="186" y="54"/>
                  </a:lnTo>
                  <a:lnTo>
                    <a:pt x="186" y="54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94" y="44"/>
                  </a:lnTo>
                  <a:lnTo>
                    <a:pt x="198" y="32"/>
                  </a:lnTo>
                  <a:lnTo>
                    <a:pt x="198" y="32"/>
                  </a:lnTo>
                  <a:lnTo>
                    <a:pt x="196" y="20"/>
                  </a:lnTo>
                  <a:lnTo>
                    <a:pt x="192" y="10"/>
                  </a:lnTo>
                  <a:lnTo>
                    <a:pt x="192" y="10"/>
                  </a:lnTo>
                  <a:lnTo>
                    <a:pt x="186" y="6"/>
                  </a:lnTo>
                  <a:lnTo>
                    <a:pt x="182" y="2"/>
                  </a:lnTo>
                  <a:lnTo>
                    <a:pt x="176" y="0"/>
                  </a:lnTo>
                  <a:lnTo>
                    <a:pt x="170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56" y="2"/>
                  </a:lnTo>
                  <a:lnTo>
                    <a:pt x="146" y="8"/>
                  </a:lnTo>
                  <a:lnTo>
                    <a:pt x="146" y="8"/>
                  </a:lnTo>
                  <a:lnTo>
                    <a:pt x="140" y="18"/>
                  </a:lnTo>
                  <a:lnTo>
                    <a:pt x="138" y="30"/>
                  </a:lnTo>
                  <a:lnTo>
                    <a:pt x="138" y="30"/>
                  </a:lnTo>
                  <a:lnTo>
                    <a:pt x="138" y="36"/>
                  </a:lnTo>
                  <a:lnTo>
                    <a:pt x="140" y="42"/>
                  </a:lnTo>
                  <a:lnTo>
                    <a:pt x="144" y="48"/>
                  </a:lnTo>
                  <a:lnTo>
                    <a:pt x="148" y="52"/>
                  </a:lnTo>
                  <a:lnTo>
                    <a:pt x="150" y="52"/>
                  </a:lnTo>
                  <a:lnTo>
                    <a:pt x="150" y="62"/>
                  </a:lnTo>
                  <a:lnTo>
                    <a:pt x="146" y="62"/>
                  </a:lnTo>
                  <a:lnTo>
                    <a:pt x="146" y="62"/>
                  </a:lnTo>
                  <a:lnTo>
                    <a:pt x="126" y="68"/>
                  </a:lnTo>
                  <a:lnTo>
                    <a:pt x="108" y="78"/>
                  </a:lnTo>
                  <a:lnTo>
                    <a:pt x="106" y="80"/>
                  </a:lnTo>
                  <a:lnTo>
                    <a:pt x="104" y="78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00" y="68"/>
                  </a:lnTo>
                  <a:lnTo>
                    <a:pt x="98" y="62"/>
                  </a:lnTo>
                  <a:lnTo>
                    <a:pt x="94" y="50"/>
                  </a:lnTo>
                  <a:lnTo>
                    <a:pt x="94" y="50"/>
                  </a:lnTo>
                  <a:lnTo>
                    <a:pt x="84" y="44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60" y="42"/>
                  </a:lnTo>
                  <a:lnTo>
                    <a:pt x="50" y="46"/>
                  </a:lnTo>
                  <a:lnTo>
                    <a:pt x="50" y="46"/>
                  </a:lnTo>
                  <a:lnTo>
                    <a:pt x="42" y="56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80"/>
                  </a:lnTo>
                  <a:lnTo>
                    <a:pt x="46" y="90"/>
                  </a:lnTo>
                  <a:lnTo>
                    <a:pt x="46" y="90"/>
                  </a:lnTo>
                  <a:lnTo>
                    <a:pt x="56" y="96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0" y="100"/>
                  </a:lnTo>
                  <a:lnTo>
                    <a:pt x="74" y="100"/>
                  </a:lnTo>
                  <a:lnTo>
                    <a:pt x="76" y="102"/>
                  </a:lnTo>
                  <a:lnTo>
                    <a:pt x="80" y="106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68" y="126"/>
                  </a:lnTo>
                  <a:lnTo>
                    <a:pt x="60" y="148"/>
                  </a:lnTo>
                  <a:lnTo>
                    <a:pt x="60" y="150"/>
                  </a:lnTo>
                  <a:lnTo>
                    <a:pt x="54" y="150"/>
                  </a:lnTo>
                  <a:lnTo>
                    <a:pt x="52" y="148"/>
                  </a:lnTo>
                  <a:lnTo>
                    <a:pt x="52" y="148"/>
                  </a:lnTo>
                  <a:lnTo>
                    <a:pt x="48" y="144"/>
                  </a:lnTo>
                  <a:lnTo>
                    <a:pt x="42" y="140"/>
                  </a:lnTo>
                  <a:lnTo>
                    <a:pt x="36" y="138"/>
                  </a:lnTo>
                  <a:lnTo>
                    <a:pt x="30" y="138"/>
                  </a:lnTo>
                  <a:lnTo>
                    <a:pt x="30" y="138"/>
                  </a:lnTo>
                  <a:lnTo>
                    <a:pt x="30" y="138"/>
                  </a:lnTo>
                  <a:lnTo>
                    <a:pt x="30" y="138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16" y="142"/>
                  </a:lnTo>
                  <a:lnTo>
                    <a:pt x="6" y="148"/>
                  </a:lnTo>
                  <a:lnTo>
                    <a:pt x="6" y="148"/>
                  </a:lnTo>
                  <a:lnTo>
                    <a:pt x="0" y="15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6"/>
                  </a:lnTo>
                  <a:lnTo>
                    <a:pt x="2" y="182"/>
                  </a:lnTo>
                  <a:lnTo>
                    <a:pt x="10" y="192"/>
                  </a:lnTo>
                  <a:lnTo>
                    <a:pt x="20" y="198"/>
                  </a:lnTo>
                  <a:lnTo>
                    <a:pt x="26" y="198"/>
                  </a:lnTo>
                  <a:lnTo>
                    <a:pt x="32" y="198"/>
                  </a:lnTo>
                  <a:lnTo>
                    <a:pt x="32" y="198"/>
                  </a:lnTo>
                  <a:lnTo>
                    <a:pt x="38" y="198"/>
                  </a:lnTo>
                  <a:lnTo>
                    <a:pt x="44" y="196"/>
                  </a:lnTo>
                  <a:lnTo>
                    <a:pt x="48" y="192"/>
                  </a:lnTo>
                  <a:lnTo>
                    <a:pt x="54" y="188"/>
                  </a:lnTo>
                  <a:lnTo>
                    <a:pt x="54" y="186"/>
                  </a:lnTo>
                  <a:lnTo>
                    <a:pt x="62" y="186"/>
                  </a:lnTo>
                  <a:lnTo>
                    <a:pt x="62" y="190"/>
                  </a:lnTo>
                  <a:lnTo>
                    <a:pt x="62" y="190"/>
                  </a:lnTo>
                  <a:lnTo>
                    <a:pt x="68" y="210"/>
                  </a:lnTo>
                  <a:lnTo>
                    <a:pt x="78" y="230"/>
                  </a:lnTo>
                  <a:lnTo>
                    <a:pt x="78" y="232"/>
                  </a:lnTo>
                  <a:lnTo>
                    <a:pt x="78" y="234"/>
                  </a:lnTo>
                  <a:lnTo>
                    <a:pt x="74" y="236"/>
                  </a:lnTo>
                  <a:lnTo>
                    <a:pt x="70" y="236"/>
                  </a:lnTo>
                  <a:lnTo>
                    <a:pt x="70" y="236"/>
                  </a:lnTo>
                  <a:lnTo>
                    <a:pt x="64" y="238"/>
                  </a:lnTo>
                  <a:lnTo>
                    <a:pt x="58" y="240"/>
                  </a:lnTo>
                  <a:lnTo>
                    <a:pt x="48" y="246"/>
                  </a:lnTo>
                  <a:lnTo>
                    <a:pt x="42" y="256"/>
                  </a:lnTo>
                  <a:lnTo>
                    <a:pt x="42" y="262"/>
                  </a:lnTo>
                  <a:lnTo>
                    <a:pt x="40" y="268"/>
                  </a:lnTo>
                  <a:lnTo>
                    <a:pt x="40" y="268"/>
                  </a:lnTo>
                  <a:lnTo>
                    <a:pt x="44" y="280"/>
                  </a:lnTo>
                  <a:lnTo>
                    <a:pt x="50" y="288"/>
                  </a:lnTo>
                  <a:lnTo>
                    <a:pt x="58" y="294"/>
                  </a:lnTo>
                  <a:lnTo>
                    <a:pt x="70" y="298"/>
                  </a:lnTo>
                  <a:lnTo>
                    <a:pt x="70" y="298"/>
                  </a:lnTo>
                  <a:lnTo>
                    <a:pt x="76" y="296"/>
                  </a:lnTo>
                  <a:lnTo>
                    <a:pt x="82" y="294"/>
                  </a:lnTo>
                  <a:lnTo>
                    <a:pt x="92" y="288"/>
                  </a:lnTo>
                  <a:lnTo>
                    <a:pt x="98" y="278"/>
                  </a:lnTo>
                  <a:lnTo>
                    <a:pt x="100" y="274"/>
                  </a:lnTo>
                  <a:lnTo>
                    <a:pt x="100" y="266"/>
                  </a:lnTo>
                  <a:lnTo>
                    <a:pt x="100" y="262"/>
                  </a:lnTo>
                  <a:lnTo>
                    <a:pt x="102" y="262"/>
                  </a:lnTo>
                  <a:lnTo>
                    <a:pt x="106" y="258"/>
                  </a:lnTo>
                  <a:lnTo>
                    <a:pt x="108" y="260"/>
                  </a:lnTo>
                  <a:lnTo>
                    <a:pt x="108" y="260"/>
                  </a:lnTo>
                  <a:lnTo>
                    <a:pt x="126" y="270"/>
                  </a:lnTo>
                  <a:lnTo>
                    <a:pt x="148" y="276"/>
                  </a:lnTo>
                  <a:lnTo>
                    <a:pt x="150" y="276"/>
                  </a:lnTo>
                  <a:lnTo>
                    <a:pt x="150" y="282"/>
                  </a:lnTo>
                  <a:lnTo>
                    <a:pt x="148" y="284"/>
                  </a:lnTo>
                  <a:lnTo>
                    <a:pt x="148" y="284"/>
                  </a:lnTo>
                  <a:lnTo>
                    <a:pt x="142" y="294"/>
                  </a:lnTo>
                  <a:lnTo>
                    <a:pt x="138" y="304"/>
                  </a:lnTo>
                  <a:lnTo>
                    <a:pt x="138" y="304"/>
                  </a:lnTo>
                  <a:lnTo>
                    <a:pt x="140" y="316"/>
                  </a:lnTo>
                  <a:lnTo>
                    <a:pt x="146" y="326"/>
                  </a:lnTo>
                  <a:lnTo>
                    <a:pt x="146" y="326"/>
                  </a:lnTo>
                  <a:lnTo>
                    <a:pt x="154" y="334"/>
                  </a:lnTo>
                  <a:lnTo>
                    <a:pt x="166" y="338"/>
                  </a:lnTo>
                  <a:lnTo>
                    <a:pt x="168" y="338"/>
                  </a:lnTo>
                  <a:lnTo>
                    <a:pt x="168" y="338"/>
                  </a:lnTo>
                  <a:lnTo>
                    <a:pt x="168" y="338"/>
                  </a:lnTo>
                  <a:lnTo>
                    <a:pt x="168" y="338"/>
                  </a:lnTo>
                  <a:lnTo>
                    <a:pt x="174" y="336"/>
                  </a:lnTo>
                  <a:lnTo>
                    <a:pt x="180" y="334"/>
                  </a:lnTo>
                  <a:lnTo>
                    <a:pt x="190" y="328"/>
                  </a:lnTo>
                  <a:lnTo>
                    <a:pt x="196" y="318"/>
                  </a:lnTo>
                  <a:lnTo>
                    <a:pt x="198" y="312"/>
                  </a:lnTo>
                  <a:lnTo>
                    <a:pt x="198" y="306"/>
                  </a:lnTo>
                  <a:lnTo>
                    <a:pt x="198" y="306"/>
                  </a:lnTo>
                  <a:lnTo>
                    <a:pt x="198" y="300"/>
                  </a:lnTo>
                  <a:lnTo>
                    <a:pt x="196" y="294"/>
                  </a:lnTo>
                  <a:lnTo>
                    <a:pt x="192" y="288"/>
                  </a:lnTo>
                  <a:lnTo>
                    <a:pt x="188" y="284"/>
                  </a:lnTo>
                  <a:lnTo>
                    <a:pt x="186" y="282"/>
                  </a:lnTo>
                  <a:lnTo>
                    <a:pt x="186" y="276"/>
                  </a:lnTo>
                  <a:lnTo>
                    <a:pt x="190" y="276"/>
                  </a:lnTo>
                  <a:lnTo>
                    <a:pt x="190" y="276"/>
                  </a:lnTo>
                  <a:lnTo>
                    <a:pt x="210" y="268"/>
                  </a:lnTo>
                  <a:lnTo>
                    <a:pt x="228" y="258"/>
                  </a:lnTo>
                  <a:lnTo>
                    <a:pt x="230" y="258"/>
                  </a:lnTo>
                  <a:lnTo>
                    <a:pt x="232" y="258"/>
                  </a:lnTo>
                  <a:lnTo>
                    <a:pt x="236" y="262"/>
                  </a:lnTo>
                  <a:lnTo>
                    <a:pt x="236" y="264"/>
                  </a:lnTo>
                  <a:lnTo>
                    <a:pt x="236" y="264"/>
                  </a:lnTo>
                  <a:lnTo>
                    <a:pt x="238" y="276"/>
                  </a:lnTo>
                  <a:lnTo>
                    <a:pt x="242" y="286"/>
                  </a:lnTo>
                  <a:lnTo>
                    <a:pt x="242" y="286"/>
                  </a:lnTo>
                  <a:lnTo>
                    <a:pt x="252" y="294"/>
                  </a:lnTo>
                  <a:lnTo>
                    <a:pt x="264" y="296"/>
                  </a:lnTo>
                  <a:lnTo>
                    <a:pt x="264" y="296"/>
                  </a:lnTo>
                  <a:lnTo>
                    <a:pt x="270" y="296"/>
                  </a:lnTo>
                  <a:lnTo>
                    <a:pt x="276" y="296"/>
                  </a:lnTo>
                  <a:lnTo>
                    <a:pt x="286" y="290"/>
                  </a:lnTo>
                  <a:lnTo>
                    <a:pt x="294" y="280"/>
                  </a:lnTo>
                  <a:lnTo>
                    <a:pt x="296" y="274"/>
                  </a:lnTo>
                  <a:lnTo>
                    <a:pt x="296" y="268"/>
                  </a:lnTo>
                  <a:lnTo>
                    <a:pt x="296" y="268"/>
                  </a:lnTo>
                  <a:lnTo>
                    <a:pt x="296" y="262"/>
                  </a:lnTo>
                  <a:lnTo>
                    <a:pt x="296" y="256"/>
                  </a:lnTo>
                  <a:lnTo>
                    <a:pt x="292" y="252"/>
                  </a:lnTo>
                  <a:lnTo>
                    <a:pt x="290" y="246"/>
                  </a:lnTo>
                  <a:lnTo>
                    <a:pt x="290" y="246"/>
                  </a:lnTo>
                  <a:lnTo>
                    <a:pt x="288" y="244"/>
                  </a:lnTo>
                  <a:lnTo>
                    <a:pt x="288" y="244"/>
                  </a:lnTo>
                  <a:lnTo>
                    <a:pt x="278" y="238"/>
                  </a:lnTo>
                  <a:lnTo>
                    <a:pt x="266" y="236"/>
                  </a:lnTo>
                  <a:lnTo>
                    <a:pt x="262" y="236"/>
                  </a:lnTo>
                  <a:lnTo>
                    <a:pt x="260" y="234"/>
                  </a:lnTo>
                  <a:lnTo>
                    <a:pt x="256" y="230"/>
                  </a:lnTo>
                  <a:lnTo>
                    <a:pt x="258" y="228"/>
                  </a:lnTo>
                  <a:lnTo>
                    <a:pt x="258" y="228"/>
                  </a:lnTo>
                  <a:lnTo>
                    <a:pt x="268" y="210"/>
                  </a:lnTo>
                  <a:lnTo>
                    <a:pt x="276" y="190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4" y="188"/>
                  </a:lnTo>
                  <a:close/>
                  <a:moveTo>
                    <a:pt x="280" y="180"/>
                  </a:moveTo>
                  <a:lnTo>
                    <a:pt x="270" y="180"/>
                  </a:lnTo>
                  <a:lnTo>
                    <a:pt x="270" y="180"/>
                  </a:lnTo>
                  <a:lnTo>
                    <a:pt x="268" y="180"/>
                  </a:lnTo>
                  <a:lnTo>
                    <a:pt x="268" y="180"/>
                  </a:lnTo>
                  <a:lnTo>
                    <a:pt x="266" y="194"/>
                  </a:lnTo>
                  <a:lnTo>
                    <a:pt x="262" y="208"/>
                  </a:lnTo>
                  <a:lnTo>
                    <a:pt x="256" y="220"/>
                  </a:lnTo>
                  <a:lnTo>
                    <a:pt x="248" y="232"/>
                  </a:lnTo>
                  <a:lnTo>
                    <a:pt x="248" y="232"/>
                  </a:lnTo>
                  <a:lnTo>
                    <a:pt x="248" y="232"/>
                  </a:lnTo>
                  <a:lnTo>
                    <a:pt x="256" y="240"/>
                  </a:lnTo>
                  <a:lnTo>
                    <a:pt x="256" y="240"/>
                  </a:lnTo>
                  <a:lnTo>
                    <a:pt x="258" y="242"/>
                  </a:lnTo>
                  <a:lnTo>
                    <a:pt x="262" y="244"/>
                  </a:lnTo>
                  <a:lnTo>
                    <a:pt x="266" y="244"/>
                  </a:lnTo>
                  <a:lnTo>
                    <a:pt x="266" y="244"/>
                  </a:lnTo>
                  <a:lnTo>
                    <a:pt x="276" y="246"/>
                  </a:lnTo>
                  <a:lnTo>
                    <a:pt x="282" y="250"/>
                  </a:lnTo>
                  <a:lnTo>
                    <a:pt x="288" y="258"/>
                  </a:lnTo>
                  <a:lnTo>
                    <a:pt x="290" y="266"/>
                  </a:lnTo>
                  <a:lnTo>
                    <a:pt x="290" y="266"/>
                  </a:lnTo>
                  <a:lnTo>
                    <a:pt x="288" y="276"/>
                  </a:lnTo>
                  <a:lnTo>
                    <a:pt x="282" y="282"/>
                  </a:lnTo>
                  <a:lnTo>
                    <a:pt x="276" y="288"/>
                  </a:lnTo>
                  <a:lnTo>
                    <a:pt x="266" y="290"/>
                  </a:lnTo>
                  <a:lnTo>
                    <a:pt x="266" y="290"/>
                  </a:lnTo>
                  <a:lnTo>
                    <a:pt x="258" y="288"/>
                  </a:lnTo>
                  <a:lnTo>
                    <a:pt x="250" y="282"/>
                  </a:lnTo>
                  <a:lnTo>
                    <a:pt x="244" y="276"/>
                  </a:lnTo>
                  <a:lnTo>
                    <a:pt x="242" y="266"/>
                  </a:lnTo>
                  <a:lnTo>
                    <a:pt x="242" y="266"/>
                  </a:lnTo>
                  <a:lnTo>
                    <a:pt x="242" y="264"/>
                  </a:lnTo>
                  <a:lnTo>
                    <a:pt x="242" y="264"/>
                  </a:lnTo>
                  <a:lnTo>
                    <a:pt x="242" y="260"/>
                  </a:lnTo>
                  <a:lnTo>
                    <a:pt x="240" y="256"/>
                  </a:lnTo>
                  <a:lnTo>
                    <a:pt x="232" y="248"/>
                  </a:lnTo>
                  <a:lnTo>
                    <a:pt x="232" y="248"/>
                  </a:lnTo>
                  <a:lnTo>
                    <a:pt x="232" y="248"/>
                  </a:lnTo>
                  <a:lnTo>
                    <a:pt x="232" y="248"/>
                  </a:lnTo>
                  <a:lnTo>
                    <a:pt x="230" y="248"/>
                  </a:lnTo>
                  <a:lnTo>
                    <a:pt x="230" y="248"/>
                  </a:lnTo>
                  <a:lnTo>
                    <a:pt x="220" y="256"/>
                  </a:lnTo>
                  <a:lnTo>
                    <a:pt x="206" y="262"/>
                  </a:lnTo>
                  <a:lnTo>
                    <a:pt x="194" y="266"/>
                  </a:lnTo>
                  <a:lnTo>
                    <a:pt x="180" y="270"/>
                  </a:lnTo>
                  <a:lnTo>
                    <a:pt x="180" y="270"/>
                  </a:lnTo>
                  <a:lnTo>
                    <a:pt x="178" y="270"/>
                  </a:lnTo>
                  <a:lnTo>
                    <a:pt x="178" y="280"/>
                  </a:lnTo>
                  <a:lnTo>
                    <a:pt x="178" y="280"/>
                  </a:lnTo>
                  <a:lnTo>
                    <a:pt x="180" y="286"/>
                  </a:lnTo>
                  <a:lnTo>
                    <a:pt x="182" y="288"/>
                  </a:lnTo>
                  <a:lnTo>
                    <a:pt x="182" y="288"/>
                  </a:lnTo>
                  <a:lnTo>
                    <a:pt x="188" y="296"/>
                  </a:lnTo>
                  <a:lnTo>
                    <a:pt x="190" y="304"/>
                  </a:lnTo>
                  <a:lnTo>
                    <a:pt x="190" y="304"/>
                  </a:lnTo>
                  <a:lnTo>
                    <a:pt x="190" y="314"/>
                  </a:lnTo>
                  <a:lnTo>
                    <a:pt x="186" y="322"/>
                  </a:lnTo>
                  <a:lnTo>
                    <a:pt x="186" y="322"/>
                  </a:lnTo>
                  <a:lnTo>
                    <a:pt x="178" y="328"/>
                  </a:lnTo>
                  <a:lnTo>
                    <a:pt x="168" y="330"/>
                  </a:lnTo>
                  <a:lnTo>
                    <a:pt x="166" y="330"/>
                  </a:lnTo>
                  <a:lnTo>
                    <a:pt x="166" y="330"/>
                  </a:lnTo>
                  <a:lnTo>
                    <a:pt x="158" y="328"/>
                  </a:lnTo>
                  <a:lnTo>
                    <a:pt x="150" y="322"/>
                  </a:lnTo>
                  <a:lnTo>
                    <a:pt x="146" y="314"/>
                  </a:lnTo>
                  <a:lnTo>
                    <a:pt x="144" y="306"/>
                  </a:lnTo>
                  <a:lnTo>
                    <a:pt x="144" y="306"/>
                  </a:lnTo>
                  <a:lnTo>
                    <a:pt x="148" y="296"/>
                  </a:lnTo>
                  <a:lnTo>
                    <a:pt x="152" y="288"/>
                  </a:lnTo>
                  <a:lnTo>
                    <a:pt x="152" y="288"/>
                  </a:lnTo>
                  <a:lnTo>
                    <a:pt x="156" y="286"/>
                  </a:lnTo>
                  <a:lnTo>
                    <a:pt x="156" y="280"/>
                  </a:lnTo>
                  <a:lnTo>
                    <a:pt x="156" y="270"/>
                  </a:lnTo>
                  <a:lnTo>
                    <a:pt x="156" y="270"/>
                  </a:lnTo>
                  <a:lnTo>
                    <a:pt x="156" y="270"/>
                  </a:lnTo>
                  <a:lnTo>
                    <a:pt x="156" y="270"/>
                  </a:lnTo>
                  <a:lnTo>
                    <a:pt x="142" y="266"/>
                  </a:lnTo>
                  <a:lnTo>
                    <a:pt x="128" y="262"/>
                  </a:lnTo>
                  <a:lnTo>
                    <a:pt x="116" y="256"/>
                  </a:lnTo>
                  <a:lnTo>
                    <a:pt x="106" y="248"/>
                  </a:lnTo>
                  <a:lnTo>
                    <a:pt x="106" y="248"/>
                  </a:lnTo>
                  <a:lnTo>
                    <a:pt x="104" y="248"/>
                  </a:lnTo>
                  <a:lnTo>
                    <a:pt x="96" y="256"/>
                  </a:lnTo>
                  <a:lnTo>
                    <a:pt x="96" y="256"/>
                  </a:lnTo>
                  <a:lnTo>
                    <a:pt x="94" y="260"/>
                  </a:lnTo>
                  <a:lnTo>
                    <a:pt x="92" y="264"/>
                  </a:lnTo>
                  <a:lnTo>
                    <a:pt x="92" y="264"/>
                  </a:lnTo>
                  <a:lnTo>
                    <a:pt x="92" y="272"/>
                  </a:lnTo>
                  <a:lnTo>
                    <a:pt x="88" y="280"/>
                  </a:lnTo>
                  <a:lnTo>
                    <a:pt x="88" y="280"/>
                  </a:lnTo>
                  <a:lnTo>
                    <a:pt x="80" y="286"/>
                  </a:lnTo>
                  <a:lnTo>
                    <a:pt x="72" y="290"/>
                  </a:lnTo>
                  <a:lnTo>
                    <a:pt x="72" y="290"/>
                  </a:lnTo>
                  <a:lnTo>
                    <a:pt x="64" y="288"/>
                  </a:lnTo>
                  <a:lnTo>
                    <a:pt x="56" y="284"/>
                  </a:lnTo>
                  <a:lnTo>
                    <a:pt x="50" y="278"/>
                  </a:lnTo>
                  <a:lnTo>
                    <a:pt x="46" y="268"/>
                  </a:lnTo>
                  <a:lnTo>
                    <a:pt x="46" y="268"/>
                  </a:lnTo>
                  <a:lnTo>
                    <a:pt x="48" y="260"/>
                  </a:lnTo>
                  <a:lnTo>
                    <a:pt x="52" y="252"/>
                  </a:lnTo>
                  <a:lnTo>
                    <a:pt x="52" y="252"/>
                  </a:lnTo>
                  <a:lnTo>
                    <a:pt x="58" y="246"/>
                  </a:lnTo>
                  <a:lnTo>
                    <a:pt x="68" y="244"/>
                  </a:lnTo>
                  <a:lnTo>
                    <a:pt x="68" y="244"/>
                  </a:lnTo>
                  <a:lnTo>
                    <a:pt x="72" y="244"/>
                  </a:lnTo>
                  <a:lnTo>
                    <a:pt x="72" y="244"/>
                  </a:lnTo>
                  <a:lnTo>
                    <a:pt x="72" y="244"/>
                  </a:lnTo>
                  <a:lnTo>
                    <a:pt x="72" y="244"/>
                  </a:lnTo>
                  <a:lnTo>
                    <a:pt x="78" y="242"/>
                  </a:lnTo>
                  <a:lnTo>
                    <a:pt x="80" y="240"/>
                  </a:lnTo>
                  <a:lnTo>
                    <a:pt x="88" y="232"/>
                  </a:lnTo>
                  <a:lnTo>
                    <a:pt x="88" y="232"/>
                  </a:lnTo>
                  <a:lnTo>
                    <a:pt x="88" y="230"/>
                  </a:lnTo>
                  <a:lnTo>
                    <a:pt x="88" y="230"/>
                  </a:lnTo>
                  <a:lnTo>
                    <a:pt x="80" y="220"/>
                  </a:lnTo>
                  <a:lnTo>
                    <a:pt x="74" y="208"/>
                  </a:lnTo>
                  <a:lnTo>
                    <a:pt x="70" y="194"/>
                  </a:lnTo>
                  <a:lnTo>
                    <a:pt x="68" y="180"/>
                  </a:lnTo>
                  <a:lnTo>
                    <a:pt x="68" y="180"/>
                  </a:lnTo>
                  <a:lnTo>
                    <a:pt x="66" y="180"/>
                  </a:lnTo>
                  <a:lnTo>
                    <a:pt x="56" y="180"/>
                  </a:lnTo>
                  <a:lnTo>
                    <a:pt x="56" y="180"/>
                  </a:lnTo>
                  <a:lnTo>
                    <a:pt x="56" y="180"/>
                  </a:lnTo>
                  <a:lnTo>
                    <a:pt x="56" y="180"/>
                  </a:lnTo>
                  <a:lnTo>
                    <a:pt x="50" y="180"/>
                  </a:lnTo>
                  <a:lnTo>
                    <a:pt x="48" y="182"/>
                  </a:lnTo>
                  <a:lnTo>
                    <a:pt x="48" y="182"/>
                  </a:lnTo>
                  <a:lnTo>
                    <a:pt x="40" y="188"/>
                  </a:lnTo>
                  <a:lnTo>
                    <a:pt x="32" y="192"/>
                  </a:lnTo>
                  <a:lnTo>
                    <a:pt x="22" y="190"/>
                  </a:lnTo>
                  <a:lnTo>
                    <a:pt x="14" y="186"/>
                  </a:lnTo>
                  <a:lnTo>
                    <a:pt x="14" y="186"/>
                  </a:lnTo>
                  <a:lnTo>
                    <a:pt x="8" y="180"/>
                  </a:lnTo>
                  <a:lnTo>
                    <a:pt x="6" y="170"/>
                  </a:lnTo>
                  <a:lnTo>
                    <a:pt x="6" y="170"/>
                  </a:lnTo>
                  <a:lnTo>
                    <a:pt x="6" y="162"/>
                  </a:lnTo>
                  <a:lnTo>
                    <a:pt x="12" y="154"/>
                  </a:lnTo>
                  <a:lnTo>
                    <a:pt x="12" y="154"/>
                  </a:lnTo>
                  <a:lnTo>
                    <a:pt x="18" y="148"/>
                  </a:lnTo>
                  <a:lnTo>
                    <a:pt x="28" y="146"/>
                  </a:lnTo>
                  <a:lnTo>
                    <a:pt x="30" y="146"/>
                  </a:lnTo>
                  <a:lnTo>
                    <a:pt x="30" y="146"/>
                  </a:lnTo>
                  <a:lnTo>
                    <a:pt x="30" y="146"/>
                  </a:lnTo>
                  <a:lnTo>
                    <a:pt x="30" y="146"/>
                  </a:lnTo>
                  <a:lnTo>
                    <a:pt x="38" y="148"/>
                  </a:lnTo>
                  <a:lnTo>
                    <a:pt x="46" y="154"/>
                  </a:lnTo>
                  <a:lnTo>
                    <a:pt x="46" y="154"/>
                  </a:lnTo>
                  <a:lnTo>
                    <a:pt x="50" y="156"/>
                  </a:lnTo>
                  <a:lnTo>
                    <a:pt x="56" y="158"/>
                  </a:lnTo>
                  <a:lnTo>
                    <a:pt x="66" y="158"/>
                  </a:lnTo>
                  <a:lnTo>
                    <a:pt x="66" y="158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70" y="142"/>
                  </a:lnTo>
                  <a:lnTo>
                    <a:pt x="74" y="130"/>
                  </a:lnTo>
                  <a:lnTo>
                    <a:pt x="80" y="118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88" y="104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8" y="94"/>
                  </a:lnTo>
                  <a:lnTo>
                    <a:pt x="74" y="94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62" y="92"/>
                  </a:lnTo>
                  <a:lnTo>
                    <a:pt x="56" y="88"/>
                  </a:lnTo>
                  <a:lnTo>
                    <a:pt x="50" y="82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8" y="64"/>
                  </a:lnTo>
                  <a:lnTo>
                    <a:pt x="52" y="56"/>
                  </a:lnTo>
                  <a:lnTo>
                    <a:pt x="58" y="50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76" y="48"/>
                  </a:lnTo>
                  <a:lnTo>
                    <a:pt x="84" y="52"/>
                  </a:lnTo>
                  <a:lnTo>
                    <a:pt x="90" y="60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4" y="76"/>
                  </a:lnTo>
                  <a:lnTo>
                    <a:pt x="96" y="80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6" y="88"/>
                  </a:lnTo>
                  <a:lnTo>
                    <a:pt x="106" y="88"/>
                  </a:lnTo>
                  <a:lnTo>
                    <a:pt x="116" y="80"/>
                  </a:lnTo>
                  <a:lnTo>
                    <a:pt x="130" y="74"/>
                  </a:lnTo>
                  <a:lnTo>
                    <a:pt x="142" y="70"/>
                  </a:lnTo>
                  <a:lnTo>
                    <a:pt x="156" y="68"/>
                  </a:lnTo>
                  <a:lnTo>
                    <a:pt x="156" y="68"/>
                  </a:lnTo>
                  <a:lnTo>
                    <a:pt x="158" y="6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6" y="52"/>
                  </a:lnTo>
                  <a:lnTo>
                    <a:pt x="154" y="48"/>
                  </a:lnTo>
                  <a:lnTo>
                    <a:pt x="154" y="48"/>
                  </a:lnTo>
                  <a:lnTo>
                    <a:pt x="148" y="40"/>
                  </a:lnTo>
                  <a:lnTo>
                    <a:pt x="146" y="32"/>
                  </a:lnTo>
                  <a:lnTo>
                    <a:pt x="146" y="32"/>
                  </a:lnTo>
                  <a:lnTo>
                    <a:pt x="146" y="24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58" y="8"/>
                  </a:lnTo>
                  <a:lnTo>
                    <a:pt x="168" y="6"/>
                  </a:lnTo>
                  <a:lnTo>
                    <a:pt x="170" y="6"/>
                  </a:lnTo>
                  <a:lnTo>
                    <a:pt x="170" y="6"/>
                  </a:lnTo>
                  <a:lnTo>
                    <a:pt x="178" y="8"/>
                  </a:lnTo>
                  <a:lnTo>
                    <a:pt x="186" y="14"/>
                  </a:lnTo>
                  <a:lnTo>
                    <a:pt x="190" y="22"/>
                  </a:lnTo>
                  <a:lnTo>
                    <a:pt x="192" y="32"/>
                  </a:lnTo>
                  <a:lnTo>
                    <a:pt x="192" y="32"/>
                  </a:lnTo>
                  <a:lnTo>
                    <a:pt x="188" y="40"/>
                  </a:lnTo>
                  <a:lnTo>
                    <a:pt x="184" y="48"/>
                  </a:lnTo>
                  <a:lnTo>
                    <a:pt x="184" y="48"/>
                  </a:lnTo>
                  <a:lnTo>
                    <a:pt x="180" y="52"/>
                  </a:lnTo>
                  <a:lnTo>
                    <a:pt x="180" y="56"/>
                  </a:lnTo>
                  <a:lnTo>
                    <a:pt x="180" y="66"/>
                  </a:lnTo>
                  <a:lnTo>
                    <a:pt x="180" y="66"/>
                  </a:lnTo>
                  <a:lnTo>
                    <a:pt x="180" y="68"/>
                  </a:lnTo>
                  <a:lnTo>
                    <a:pt x="180" y="68"/>
                  </a:lnTo>
                  <a:lnTo>
                    <a:pt x="194" y="70"/>
                  </a:lnTo>
                  <a:lnTo>
                    <a:pt x="208" y="74"/>
                  </a:lnTo>
                  <a:lnTo>
                    <a:pt x="220" y="80"/>
                  </a:lnTo>
                  <a:lnTo>
                    <a:pt x="230" y="88"/>
                  </a:lnTo>
                  <a:lnTo>
                    <a:pt x="230" y="88"/>
                  </a:lnTo>
                  <a:lnTo>
                    <a:pt x="232" y="88"/>
                  </a:lnTo>
                  <a:lnTo>
                    <a:pt x="240" y="82"/>
                  </a:lnTo>
                  <a:lnTo>
                    <a:pt x="240" y="82"/>
                  </a:lnTo>
                  <a:lnTo>
                    <a:pt x="242" y="78"/>
                  </a:lnTo>
                  <a:lnTo>
                    <a:pt x="244" y="72"/>
                  </a:lnTo>
                  <a:lnTo>
                    <a:pt x="244" y="72"/>
                  </a:lnTo>
                  <a:lnTo>
                    <a:pt x="244" y="64"/>
                  </a:lnTo>
                  <a:lnTo>
                    <a:pt x="248" y="56"/>
                  </a:lnTo>
                  <a:lnTo>
                    <a:pt x="248" y="56"/>
                  </a:lnTo>
                  <a:lnTo>
                    <a:pt x="256" y="50"/>
                  </a:lnTo>
                  <a:lnTo>
                    <a:pt x="264" y="48"/>
                  </a:lnTo>
                  <a:lnTo>
                    <a:pt x="264" y="48"/>
                  </a:lnTo>
                  <a:lnTo>
                    <a:pt x="274" y="48"/>
                  </a:lnTo>
                  <a:lnTo>
                    <a:pt x="280" y="52"/>
                  </a:lnTo>
                  <a:lnTo>
                    <a:pt x="286" y="60"/>
                  </a:lnTo>
                  <a:lnTo>
                    <a:pt x="290" y="68"/>
                  </a:lnTo>
                  <a:lnTo>
                    <a:pt x="290" y="68"/>
                  </a:lnTo>
                  <a:lnTo>
                    <a:pt x="288" y="78"/>
                  </a:lnTo>
                  <a:lnTo>
                    <a:pt x="284" y="86"/>
                  </a:lnTo>
                  <a:lnTo>
                    <a:pt x="278" y="90"/>
                  </a:lnTo>
                  <a:lnTo>
                    <a:pt x="268" y="94"/>
                  </a:lnTo>
                  <a:lnTo>
                    <a:pt x="268" y="94"/>
                  </a:lnTo>
                  <a:lnTo>
                    <a:pt x="264" y="94"/>
                  </a:lnTo>
                  <a:lnTo>
                    <a:pt x="264" y="94"/>
                  </a:lnTo>
                  <a:lnTo>
                    <a:pt x="264" y="94"/>
                  </a:lnTo>
                  <a:lnTo>
                    <a:pt x="264" y="94"/>
                  </a:lnTo>
                  <a:lnTo>
                    <a:pt x="260" y="94"/>
                  </a:lnTo>
                  <a:lnTo>
                    <a:pt x="256" y="96"/>
                  </a:lnTo>
                  <a:lnTo>
                    <a:pt x="248" y="104"/>
                  </a:lnTo>
                  <a:lnTo>
                    <a:pt x="248" y="104"/>
                  </a:lnTo>
                  <a:lnTo>
                    <a:pt x="248" y="106"/>
                  </a:lnTo>
                  <a:lnTo>
                    <a:pt x="248" y="106"/>
                  </a:lnTo>
                  <a:lnTo>
                    <a:pt x="256" y="118"/>
                  </a:lnTo>
                  <a:lnTo>
                    <a:pt x="262" y="130"/>
                  </a:lnTo>
                  <a:lnTo>
                    <a:pt x="266" y="142"/>
                  </a:lnTo>
                  <a:lnTo>
                    <a:pt x="270" y="156"/>
                  </a:lnTo>
                  <a:lnTo>
                    <a:pt x="270" y="156"/>
                  </a:lnTo>
                  <a:lnTo>
                    <a:pt x="270" y="158"/>
                  </a:lnTo>
                  <a:lnTo>
                    <a:pt x="280" y="158"/>
                  </a:lnTo>
                  <a:lnTo>
                    <a:pt x="280" y="158"/>
                  </a:lnTo>
                  <a:lnTo>
                    <a:pt x="286" y="156"/>
                  </a:lnTo>
                  <a:lnTo>
                    <a:pt x="288" y="154"/>
                  </a:lnTo>
                  <a:lnTo>
                    <a:pt x="288" y="154"/>
                  </a:lnTo>
                  <a:lnTo>
                    <a:pt x="296" y="148"/>
                  </a:lnTo>
                  <a:lnTo>
                    <a:pt x="306" y="146"/>
                  </a:lnTo>
                  <a:lnTo>
                    <a:pt x="306" y="146"/>
                  </a:lnTo>
                  <a:lnTo>
                    <a:pt x="306" y="146"/>
                  </a:lnTo>
                  <a:lnTo>
                    <a:pt x="308" y="146"/>
                  </a:lnTo>
                  <a:lnTo>
                    <a:pt x="308" y="146"/>
                  </a:lnTo>
                  <a:lnTo>
                    <a:pt x="318" y="148"/>
                  </a:lnTo>
                  <a:lnTo>
                    <a:pt x="324" y="154"/>
                  </a:lnTo>
                  <a:lnTo>
                    <a:pt x="324" y="154"/>
                  </a:lnTo>
                  <a:lnTo>
                    <a:pt x="328" y="160"/>
                  </a:lnTo>
                  <a:lnTo>
                    <a:pt x="330" y="170"/>
                  </a:lnTo>
                  <a:lnTo>
                    <a:pt x="330" y="170"/>
                  </a:lnTo>
                  <a:lnTo>
                    <a:pt x="328" y="178"/>
                  </a:lnTo>
                  <a:lnTo>
                    <a:pt x="322" y="186"/>
                  </a:lnTo>
                  <a:lnTo>
                    <a:pt x="322" y="186"/>
                  </a:lnTo>
                  <a:lnTo>
                    <a:pt x="314" y="190"/>
                  </a:lnTo>
                  <a:lnTo>
                    <a:pt x="306" y="192"/>
                  </a:lnTo>
                  <a:lnTo>
                    <a:pt x="306" y="192"/>
                  </a:lnTo>
                  <a:lnTo>
                    <a:pt x="296" y="188"/>
                  </a:lnTo>
                  <a:lnTo>
                    <a:pt x="288" y="182"/>
                  </a:lnTo>
                  <a:lnTo>
                    <a:pt x="288" y="182"/>
                  </a:lnTo>
                  <a:lnTo>
                    <a:pt x="288" y="182"/>
                  </a:lnTo>
                  <a:lnTo>
                    <a:pt x="286" y="180"/>
                  </a:lnTo>
                  <a:lnTo>
                    <a:pt x="280" y="180"/>
                  </a:lnTo>
                  <a:lnTo>
                    <a:pt x="280" y="180"/>
                  </a:lnTo>
                  <a:lnTo>
                    <a:pt x="280" y="180"/>
                  </a:lnTo>
                  <a:lnTo>
                    <a:pt x="280" y="180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90" name="Freeform 27"/>
            <p:cNvSpPr>
              <a:spLocks noEditPoints="1"/>
            </p:cNvSpPr>
            <p:nvPr/>
          </p:nvSpPr>
          <p:spPr bwMode="auto">
            <a:xfrm>
              <a:off x="7137400" y="-1189038"/>
              <a:ext cx="111125" cy="79375"/>
            </a:xfrm>
            <a:custGeom>
              <a:avLst/>
              <a:gdLst>
                <a:gd name="T0" fmla="*/ 70 w 70"/>
                <a:gd name="T1" fmla="*/ 28 h 50"/>
                <a:gd name="T2" fmla="*/ 70 w 70"/>
                <a:gd name="T3" fmla="*/ 22 h 50"/>
                <a:gd name="T4" fmla="*/ 66 w 70"/>
                <a:gd name="T5" fmla="*/ 10 h 50"/>
                <a:gd name="T6" fmla="*/ 60 w 70"/>
                <a:gd name="T7" fmla="*/ 4 h 50"/>
                <a:gd name="T8" fmla="*/ 44 w 70"/>
                <a:gd name="T9" fmla="*/ 0 h 50"/>
                <a:gd name="T10" fmla="*/ 30 w 70"/>
                <a:gd name="T11" fmla="*/ 4 h 50"/>
                <a:gd name="T12" fmla="*/ 26 w 70"/>
                <a:gd name="T13" fmla="*/ 6 h 50"/>
                <a:gd name="T14" fmla="*/ 26 w 70"/>
                <a:gd name="T15" fmla="*/ 6 h 50"/>
                <a:gd name="T16" fmla="*/ 12 w 70"/>
                <a:gd name="T17" fmla="*/ 4 h 50"/>
                <a:gd name="T18" fmla="*/ 6 w 70"/>
                <a:gd name="T19" fmla="*/ 8 h 50"/>
                <a:gd name="T20" fmla="*/ 2 w 70"/>
                <a:gd name="T21" fmla="*/ 14 h 50"/>
                <a:gd name="T22" fmla="*/ 0 w 70"/>
                <a:gd name="T23" fmla="*/ 26 h 50"/>
                <a:gd name="T24" fmla="*/ 10 w 70"/>
                <a:gd name="T25" fmla="*/ 38 h 50"/>
                <a:gd name="T26" fmla="*/ 14 w 70"/>
                <a:gd name="T27" fmla="*/ 40 h 50"/>
                <a:gd name="T28" fmla="*/ 20 w 70"/>
                <a:gd name="T29" fmla="*/ 38 h 50"/>
                <a:gd name="T30" fmla="*/ 24 w 70"/>
                <a:gd name="T31" fmla="*/ 40 h 50"/>
                <a:gd name="T32" fmla="*/ 32 w 70"/>
                <a:gd name="T33" fmla="*/ 48 h 50"/>
                <a:gd name="T34" fmla="*/ 40 w 70"/>
                <a:gd name="T35" fmla="*/ 50 h 50"/>
                <a:gd name="T36" fmla="*/ 60 w 70"/>
                <a:gd name="T37" fmla="*/ 46 h 50"/>
                <a:gd name="T38" fmla="*/ 66 w 70"/>
                <a:gd name="T39" fmla="*/ 38 h 50"/>
                <a:gd name="T40" fmla="*/ 70 w 70"/>
                <a:gd name="T41" fmla="*/ 28 h 50"/>
                <a:gd name="T42" fmla="*/ 44 w 70"/>
                <a:gd name="T43" fmla="*/ 44 h 50"/>
                <a:gd name="T44" fmla="*/ 34 w 70"/>
                <a:gd name="T45" fmla="*/ 42 h 50"/>
                <a:gd name="T46" fmla="*/ 26 w 70"/>
                <a:gd name="T47" fmla="*/ 34 h 50"/>
                <a:gd name="T48" fmla="*/ 26 w 70"/>
                <a:gd name="T49" fmla="*/ 32 h 50"/>
                <a:gd name="T50" fmla="*/ 22 w 70"/>
                <a:gd name="T51" fmla="*/ 32 h 50"/>
                <a:gd name="T52" fmla="*/ 18 w 70"/>
                <a:gd name="T53" fmla="*/ 32 h 50"/>
                <a:gd name="T54" fmla="*/ 10 w 70"/>
                <a:gd name="T55" fmla="*/ 30 h 50"/>
                <a:gd name="T56" fmla="*/ 6 w 70"/>
                <a:gd name="T57" fmla="*/ 26 h 50"/>
                <a:gd name="T58" fmla="*/ 6 w 70"/>
                <a:gd name="T59" fmla="*/ 18 h 50"/>
                <a:gd name="T60" fmla="*/ 8 w 70"/>
                <a:gd name="T61" fmla="*/ 12 h 50"/>
                <a:gd name="T62" fmla="*/ 12 w 70"/>
                <a:gd name="T63" fmla="*/ 10 h 50"/>
                <a:gd name="T64" fmla="*/ 24 w 70"/>
                <a:gd name="T65" fmla="*/ 12 h 50"/>
                <a:gd name="T66" fmla="*/ 26 w 70"/>
                <a:gd name="T67" fmla="*/ 12 h 50"/>
                <a:gd name="T68" fmla="*/ 28 w 70"/>
                <a:gd name="T69" fmla="*/ 14 h 50"/>
                <a:gd name="T70" fmla="*/ 30 w 70"/>
                <a:gd name="T71" fmla="*/ 12 h 50"/>
                <a:gd name="T72" fmla="*/ 30 w 70"/>
                <a:gd name="T73" fmla="*/ 12 h 50"/>
                <a:gd name="T74" fmla="*/ 44 w 70"/>
                <a:gd name="T75" fmla="*/ 6 h 50"/>
                <a:gd name="T76" fmla="*/ 50 w 70"/>
                <a:gd name="T77" fmla="*/ 6 h 50"/>
                <a:gd name="T78" fmla="*/ 58 w 70"/>
                <a:gd name="T79" fmla="*/ 10 h 50"/>
                <a:gd name="T80" fmla="*/ 64 w 70"/>
                <a:gd name="T81" fmla="*/ 20 h 50"/>
                <a:gd name="T82" fmla="*/ 64 w 70"/>
                <a:gd name="T83" fmla="*/ 32 h 50"/>
                <a:gd name="T84" fmla="*/ 60 w 70"/>
                <a:gd name="T85" fmla="*/ 36 h 50"/>
                <a:gd name="T86" fmla="*/ 54 w 70"/>
                <a:gd name="T87" fmla="*/ 42 h 50"/>
                <a:gd name="T88" fmla="*/ 44 w 70"/>
                <a:gd name="T89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0" h="50" fill="norm" stroke="1" extrusionOk="0">
                  <a:moveTo>
                    <a:pt x="70" y="28"/>
                  </a:moveTo>
                  <a:lnTo>
                    <a:pt x="70" y="28"/>
                  </a:lnTo>
                  <a:lnTo>
                    <a:pt x="70" y="28"/>
                  </a:lnTo>
                  <a:lnTo>
                    <a:pt x="70" y="22"/>
                  </a:lnTo>
                  <a:lnTo>
                    <a:pt x="68" y="16"/>
                  </a:lnTo>
                  <a:lnTo>
                    <a:pt x="66" y="10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6" y="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4" y="32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4" y="40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2" y="38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32" y="48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50" y="50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6" y="38"/>
                  </a:lnTo>
                  <a:lnTo>
                    <a:pt x="70" y="28"/>
                  </a:lnTo>
                  <a:lnTo>
                    <a:pt x="70" y="28"/>
                  </a:lnTo>
                  <a:close/>
                  <a:moveTo>
                    <a:pt x="44" y="44"/>
                  </a:moveTo>
                  <a:lnTo>
                    <a:pt x="44" y="44"/>
                  </a:lnTo>
                  <a:lnTo>
                    <a:pt x="40" y="44"/>
                  </a:lnTo>
                  <a:lnTo>
                    <a:pt x="34" y="42"/>
                  </a:lnTo>
                  <a:lnTo>
                    <a:pt x="30" y="38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18" y="32"/>
                  </a:lnTo>
                  <a:lnTo>
                    <a:pt x="14" y="32"/>
                  </a:lnTo>
                  <a:lnTo>
                    <a:pt x="10" y="30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12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8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6" y="8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50" y="6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62" y="14"/>
                  </a:lnTo>
                  <a:lnTo>
                    <a:pt x="64" y="20"/>
                  </a:lnTo>
                  <a:lnTo>
                    <a:pt x="64" y="26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4" y="42"/>
                  </a:lnTo>
                  <a:lnTo>
                    <a:pt x="44" y="44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91" name="Freeform 28"/>
            <p:cNvSpPr>
              <a:spLocks noEditPoints="1"/>
            </p:cNvSpPr>
            <p:nvPr/>
          </p:nvSpPr>
          <p:spPr bwMode="auto">
            <a:xfrm>
              <a:off x="7054850" y="-1274763"/>
              <a:ext cx="63500" cy="66675"/>
            </a:xfrm>
            <a:custGeom>
              <a:avLst/>
              <a:gdLst>
                <a:gd name="T0" fmla="*/ 20 w 40"/>
                <a:gd name="T1" fmla="*/ 0 h 42"/>
                <a:gd name="T2" fmla="*/ 20 w 40"/>
                <a:gd name="T3" fmla="*/ 0 h 42"/>
                <a:gd name="T4" fmla="*/ 12 w 40"/>
                <a:gd name="T5" fmla="*/ 2 h 42"/>
                <a:gd name="T6" fmla="*/ 6 w 40"/>
                <a:gd name="T7" fmla="*/ 6 h 42"/>
                <a:gd name="T8" fmla="*/ 2 w 40"/>
                <a:gd name="T9" fmla="*/ 14 h 42"/>
                <a:gd name="T10" fmla="*/ 0 w 40"/>
                <a:gd name="T11" fmla="*/ 22 h 42"/>
                <a:gd name="T12" fmla="*/ 0 w 40"/>
                <a:gd name="T13" fmla="*/ 22 h 42"/>
                <a:gd name="T14" fmla="*/ 2 w 40"/>
                <a:gd name="T15" fmla="*/ 30 h 42"/>
                <a:gd name="T16" fmla="*/ 6 w 40"/>
                <a:gd name="T17" fmla="*/ 36 h 42"/>
                <a:gd name="T18" fmla="*/ 12 w 40"/>
                <a:gd name="T19" fmla="*/ 40 h 42"/>
                <a:gd name="T20" fmla="*/ 20 w 40"/>
                <a:gd name="T21" fmla="*/ 42 h 42"/>
                <a:gd name="T22" fmla="*/ 20 w 40"/>
                <a:gd name="T23" fmla="*/ 42 h 42"/>
                <a:gd name="T24" fmla="*/ 28 w 40"/>
                <a:gd name="T25" fmla="*/ 40 h 42"/>
                <a:gd name="T26" fmla="*/ 34 w 40"/>
                <a:gd name="T27" fmla="*/ 36 h 42"/>
                <a:gd name="T28" fmla="*/ 38 w 40"/>
                <a:gd name="T29" fmla="*/ 30 h 42"/>
                <a:gd name="T30" fmla="*/ 40 w 40"/>
                <a:gd name="T31" fmla="*/ 22 h 42"/>
                <a:gd name="T32" fmla="*/ 40 w 40"/>
                <a:gd name="T33" fmla="*/ 22 h 42"/>
                <a:gd name="T34" fmla="*/ 38 w 40"/>
                <a:gd name="T35" fmla="*/ 14 h 42"/>
                <a:gd name="T36" fmla="*/ 34 w 40"/>
                <a:gd name="T37" fmla="*/ 6 h 42"/>
                <a:gd name="T38" fmla="*/ 28 w 40"/>
                <a:gd name="T39" fmla="*/ 2 h 42"/>
                <a:gd name="T40" fmla="*/ 20 w 40"/>
                <a:gd name="T41" fmla="*/ 0 h 42"/>
                <a:gd name="T42" fmla="*/ 20 w 40"/>
                <a:gd name="T43" fmla="*/ 0 h 42"/>
                <a:gd name="T44" fmla="*/ 20 w 40"/>
                <a:gd name="T45" fmla="*/ 36 h 42"/>
                <a:gd name="T46" fmla="*/ 16 w 40"/>
                <a:gd name="T47" fmla="*/ 36 h 42"/>
                <a:gd name="T48" fmla="*/ 16 w 40"/>
                <a:gd name="T49" fmla="*/ 36 h 42"/>
                <a:gd name="T50" fmla="*/ 16 w 40"/>
                <a:gd name="T51" fmla="*/ 36 h 42"/>
                <a:gd name="T52" fmla="*/ 12 w 40"/>
                <a:gd name="T53" fmla="*/ 34 h 42"/>
                <a:gd name="T54" fmla="*/ 8 w 40"/>
                <a:gd name="T55" fmla="*/ 30 h 42"/>
                <a:gd name="T56" fmla="*/ 6 w 40"/>
                <a:gd name="T57" fmla="*/ 26 h 42"/>
                <a:gd name="T58" fmla="*/ 6 w 40"/>
                <a:gd name="T59" fmla="*/ 22 h 42"/>
                <a:gd name="T60" fmla="*/ 6 w 40"/>
                <a:gd name="T61" fmla="*/ 22 h 42"/>
                <a:gd name="T62" fmla="*/ 6 w 40"/>
                <a:gd name="T63" fmla="*/ 16 h 42"/>
                <a:gd name="T64" fmla="*/ 10 w 40"/>
                <a:gd name="T65" fmla="*/ 10 h 42"/>
                <a:gd name="T66" fmla="*/ 14 w 40"/>
                <a:gd name="T67" fmla="*/ 8 h 42"/>
                <a:gd name="T68" fmla="*/ 20 w 40"/>
                <a:gd name="T69" fmla="*/ 6 h 42"/>
                <a:gd name="T70" fmla="*/ 20 w 40"/>
                <a:gd name="T71" fmla="*/ 6 h 42"/>
                <a:gd name="T72" fmla="*/ 26 w 40"/>
                <a:gd name="T73" fmla="*/ 8 h 42"/>
                <a:gd name="T74" fmla="*/ 30 w 40"/>
                <a:gd name="T75" fmla="*/ 10 h 42"/>
                <a:gd name="T76" fmla="*/ 32 w 40"/>
                <a:gd name="T77" fmla="*/ 16 h 42"/>
                <a:gd name="T78" fmla="*/ 34 w 40"/>
                <a:gd name="T79" fmla="*/ 22 h 42"/>
                <a:gd name="T80" fmla="*/ 34 w 40"/>
                <a:gd name="T81" fmla="*/ 22 h 42"/>
                <a:gd name="T82" fmla="*/ 32 w 40"/>
                <a:gd name="T83" fmla="*/ 26 h 42"/>
                <a:gd name="T84" fmla="*/ 30 w 40"/>
                <a:gd name="T85" fmla="*/ 32 h 42"/>
                <a:gd name="T86" fmla="*/ 26 w 40"/>
                <a:gd name="T87" fmla="*/ 34 h 42"/>
                <a:gd name="T88" fmla="*/ 20 w 40"/>
                <a:gd name="T89" fmla="*/ 36 h 42"/>
                <a:gd name="T90" fmla="*/ 20 w 40"/>
                <a:gd name="T91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" h="42" fill="norm" stroke="1" extrusionOk="0">
                  <a:moveTo>
                    <a:pt x="20" y="0"/>
                  </a:move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6" y="36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8" y="30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38" y="14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20" y="36"/>
                  </a:move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2" y="34"/>
                  </a:lnTo>
                  <a:lnTo>
                    <a:pt x="8" y="30"/>
                  </a:lnTo>
                  <a:lnTo>
                    <a:pt x="6" y="26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6" y="8"/>
                  </a:lnTo>
                  <a:lnTo>
                    <a:pt x="30" y="10"/>
                  </a:lnTo>
                  <a:lnTo>
                    <a:pt x="32" y="16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2" y="26"/>
                  </a:lnTo>
                  <a:lnTo>
                    <a:pt x="30" y="32"/>
                  </a:lnTo>
                  <a:lnTo>
                    <a:pt x="26" y="34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92" name="Freeform 29"/>
            <p:cNvSpPr>
              <a:spLocks noEditPoints="1"/>
            </p:cNvSpPr>
            <p:nvPr/>
          </p:nvSpPr>
          <p:spPr bwMode="auto">
            <a:xfrm>
              <a:off x="7446963" y="-779463"/>
              <a:ext cx="57150" cy="53974"/>
            </a:xfrm>
            <a:custGeom>
              <a:avLst/>
              <a:gdLst>
                <a:gd name="T0" fmla="*/ 18 w 36"/>
                <a:gd name="T1" fmla="*/ 0 h 34"/>
                <a:gd name="T2" fmla="*/ 18 w 36"/>
                <a:gd name="T3" fmla="*/ 0 h 34"/>
                <a:gd name="T4" fmla="*/ 12 w 36"/>
                <a:gd name="T5" fmla="*/ 2 h 34"/>
                <a:gd name="T6" fmla="*/ 6 w 36"/>
                <a:gd name="T7" fmla="*/ 6 h 34"/>
                <a:gd name="T8" fmla="*/ 2 w 36"/>
                <a:gd name="T9" fmla="*/ 12 h 34"/>
                <a:gd name="T10" fmla="*/ 0 w 36"/>
                <a:gd name="T11" fmla="*/ 18 h 34"/>
                <a:gd name="T12" fmla="*/ 0 w 36"/>
                <a:gd name="T13" fmla="*/ 18 h 34"/>
                <a:gd name="T14" fmla="*/ 2 w 36"/>
                <a:gd name="T15" fmla="*/ 24 h 34"/>
                <a:gd name="T16" fmla="*/ 6 w 36"/>
                <a:gd name="T17" fmla="*/ 30 h 34"/>
                <a:gd name="T18" fmla="*/ 12 w 36"/>
                <a:gd name="T19" fmla="*/ 34 h 34"/>
                <a:gd name="T20" fmla="*/ 18 w 36"/>
                <a:gd name="T21" fmla="*/ 34 h 34"/>
                <a:gd name="T22" fmla="*/ 18 w 36"/>
                <a:gd name="T23" fmla="*/ 34 h 34"/>
                <a:gd name="T24" fmla="*/ 24 w 36"/>
                <a:gd name="T25" fmla="*/ 34 h 34"/>
                <a:gd name="T26" fmla="*/ 30 w 36"/>
                <a:gd name="T27" fmla="*/ 30 h 34"/>
                <a:gd name="T28" fmla="*/ 34 w 36"/>
                <a:gd name="T29" fmla="*/ 24 h 34"/>
                <a:gd name="T30" fmla="*/ 36 w 36"/>
                <a:gd name="T31" fmla="*/ 18 h 34"/>
                <a:gd name="T32" fmla="*/ 36 w 36"/>
                <a:gd name="T33" fmla="*/ 18 h 34"/>
                <a:gd name="T34" fmla="*/ 34 w 36"/>
                <a:gd name="T35" fmla="*/ 12 h 34"/>
                <a:gd name="T36" fmla="*/ 30 w 36"/>
                <a:gd name="T37" fmla="*/ 6 h 34"/>
                <a:gd name="T38" fmla="*/ 24 w 36"/>
                <a:gd name="T39" fmla="*/ 2 h 34"/>
                <a:gd name="T40" fmla="*/ 18 w 36"/>
                <a:gd name="T41" fmla="*/ 0 h 34"/>
                <a:gd name="T42" fmla="*/ 18 w 36"/>
                <a:gd name="T43" fmla="*/ 0 h 34"/>
                <a:gd name="T44" fmla="*/ 26 w 36"/>
                <a:gd name="T45" fmla="*/ 26 h 34"/>
                <a:gd name="T46" fmla="*/ 26 w 36"/>
                <a:gd name="T47" fmla="*/ 26 h 34"/>
                <a:gd name="T48" fmla="*/ 22 w 36"/>
                <a:gd name="T49" fmla="*/ 28 h 34"/>
                <a:gd name="T50" fmla="*/ 18 w 36"/>
                <a:gd name="T51" fmla="*/ 30 h 34"/>
                <a:gd name="T52" fmla="*/ 16 w 36"/>
                <a:gd name="T53" fmla="*/ 30 h 34"/>
                <a:gd name="T54" fmla="*/ 16 w 36"/>
                <a:gd name="T55" fmla="*/ 28 h 34"/>
                <a:gd name="T56" fmla="*/ 16 w 36"/>
                <a:gd name="T57" fmla="*/ 28 h 34"/>
                <a:gd name="T58" fmla="*/ 12 w 36"/>
                <a:gd name="T59" fmla="*/ 28 h 34"/>
                <a:gd name="T60" fmla="*/ 8 w 36"/>
                <a:gd name="T61" fmla="*/ 24 h 34"/>
                <a:gd name="T62" fmla="*/ 8 w 36"/>
                <a:gd name="T63" fmla="*/ 22 h 34"/>
                <a:gd name="T64" fmla="*/ 6 w 36"/>
                <a:gd name="T65" fmla="*/ 18 h 34"/>
                <a:gd name="T66" fmla="*/ 6 w 36"/>
                <a:gd name="T67" fmla="*/ 18 h 34"/>
                <a:gd name="T68" fmla="*/ 8 w 36"/>
                <a:gd name="T69" fmla="*/ 14 h 34"/>
                <a:gd name="T70" fmla="*/ 10 w 36"/>
                <a:gd name="T71" fmla="*/ 10 h 34"/>
                <a:gd name="T72" fmla="*/ 14 w 36"/>
                <a:gd name="T73" fmla="*/ 8 h 34"/>
                <a:gd name="T74" fmla="*/ 18 w 36"/>
                <a:gd name="T75" fmla="*/ 6 h 34"/>
                <a:gd name="T76" fmla="*/ 18 w 36"/>
                <a:gd name="T77" fmla="*/ 6 h 34"/>
                <a:gd name="T78" fmla="*/ 22 w 36"/>
                <a:gd name="T79" fmla="*/ 8 h 34"/>
                <a:gd name="T80" fmla="*/ 26 w 36"/>
                <a:gd name="T81" fmla="*/ 10 h 34"/>
                <a:gd name="T82" fmla="*/ 28 w 36"/>
                <a:gd name="T83" fmla="*/ 14 h 34"/>
                <a:gd name="T84" fmla="*/ 30 w 36"/>
                <a:gd name="T85" fmla="*/ 18 h 34"/>
                <a:gd name="T86" fmla="*/ 30 w 36"/>
                <a:gd name="T87" fmla="*/ 18 h 34"/>
                <a:gd name="T88" fmla="*/ 28 w 36"/>
                <a:gd name="T89" fmla="*/ 22 h 34"/>
                <a:gd name="T90" fmla="*/ 26 w 36"/>
                <a:gd name="T91" fmla="*/ 26 h 34"/>
                <a:gd name="T92" fmla="*/ 26 w 36"/>
                <a:gd name="T93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" h="34" fill="norm" stroke="1" extrusionOk="0">
                  <a:moveTo>
                    <a:pt x="18" y="0"/>
                  </a:moveTo>
                  <a:lnTo>
                    <a:pt x="18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4" y="34"/>
                  </a:lnTo>
                  <a:lnTo>
                    <a:pt x="30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2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26" y="26"/>
                  </a:moveTo>
                  <a:lnTo>
                    <a:pt x="26" y="26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2" y="8"/>
                  </a:lnTo>
                  <a:lnTo>
                    <a:pt x="26" y="10"/>
                  </a:lnTo>
                  <a:lnTo>
                    <a:pt x="28" y="1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8" y="22"/>
                  </a:lnTo>
                  <a:lnTo>
                    <a:pt x="26" y="26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</p:grpSp>
      <p:grpSp>
        <p:nvGrpSpPr>
          <p:cNvPr id="58" name="Группа 236"/>
          <p:cNvGrpSpPr/>
          <p:nvPr/>
        </p:nvGrpSpPr>
        <p:grpSpPr bwMode="auto">
          <a:xfrm>
            <a:off x="8145463" y="3806942"/>
            <a:ext cx="674687" cy="908050"/>
            <a:chOff x="6183313" y="-495300"/>
            <a:chExt cx="674687" cy="908050"/>
          </a:xfrm>
        </p:grpSpPr>
        <p:sp>
          <p:nvSpPr>
            <p:cNvPr id="1048693" name="Freeform 30"/>
            <p:cNvSpPr>
              <a:spLocks noEditPoints="1"/>
            </p:cNvSpPr>
            <p:nvPr/>
          </p:nvSpPr>
          <p:spPr bwMode="auto">
            <a:xfrm>
              <a:off x="6499225" y="-333375"/>
              <a:ext cx="47625" cy="47625"/>
            </a:xfrm>
            <a:custGeom>
              <a:avLst/>
              <a:gdLst>
                <a:gd name="T0" fmla="*/ 0 w 30"/>
                <a:gd name="T1" fmla="*/ 0 h 30"/>
                <a:gd name="T2" fmla="*/ 0 w 30"/>
                <a:gd name="T3" fmla="*/ 30 h 30"/>
                <a:gd name="T4" fmla="*/ 30 w 30"/>
                <a:gd name="T5" fmla="*/ 30 h 30"/>
                <a:gd name="T6" fmla="*/ 30 w 30"/>
                <a:gd name="T7" fmla="*/ 0 h 30"/>
                <a:gd name="T8" fmla="*/ 0 w 30"/>
                <a:gd name="T9" fmla="*/ 0 h 30"/>
                <a:gd name="T10" fmla="*/ 22 w 30"/>
                <a:gd name="T11" fmla="*/ 22 h 30"/>
                <a:gd name="T12" fmla="*/ 6 w 30"/>
                <a:gd name="T13" fmla="*/ 22 h 30"/>
                <a:gd name="T14" fmla="*/ 6 w 30"/>
                <a:gd name="T15" fmla="*/ 8 h 30"/>
                <a:gd name="T16" fmla="*/ 22 w 30"/>
                <a:gd name="T17" fmla="*/ 8 h 30"/>
                <a:gd name="T18" fmla="*/ 22 w 30"/>
                <a:gd name="T19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 fill="norm" stroke="1" extrusionOk="0">
                  <a:moveTo>
                    <a:pt x="0" y="0"/>
                  </a:moveTo>
                  <a:lnTo>
                    <a:pt x="0" y="30"/>
                  </a:lnTo>
                  <a:lnTo>
                    <a:pt x="30" y="30"/>
                  </a:lnTo>
                  <a:lnTo>
                    <a:pt x="30" y="0"/>
                  </a:lnTo>
                  <a:lnTo>
                    <a:pt x="0" y="0"/>
                  </a:lnTo>
                  <a:close/>
                  <a:moveTo>
                    <a:pt x="22" y="22"/>
                  </a:moveTo>
                  <a:lnTo>
                    <a:pt x="6" y="22"/>
                  </a:lnTo>
                  <a:lnTo>
                    <a:pt x="6" y="8"/>
                  </a:lnTo>
                  <a:lnTo>
                    <a:pt x="22" y="8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94" name="Rectangle 31"/>
            <p:cNvSpPr>
              <a:spLocks noChangeArrowheads="1"/>
            </p:cNvSpPr>
            <p:nvPr/>
          </p:nvSpPr>
          <p:spPr bwMode="auto">
            <a:xfrm>
              <a:off x="6511925" y="-361950"/>
              <a:ext cx="22225" cy="9525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95" name="Rectangle 32"/>
            <p:cNvSpPr>
              <a:spLocks noChangeArrowheads="1"/>
            </p:cNvSpPr>
            <p:nvPr/>
          </p:nvSpPr>
          <p:spPr bwMode="auto">
            <a:xfrm>
              <a:off x="6515100" y="257175"/>
              <a:ext cx="12700" cy="9525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96" name="Freeform 33"/>
            <p:cNvSpPr>
              <a:spLocks noEditPoints="1"/>
            </p:cNvSpPr>
            <p:nvPr/>
          </p:nvSpPr>
          <p:spPr bwMode="auto">
            <a:xfrm>
              <a:off x="6183313" y="-495300"/>
              <a:ext cx="674687" cy="908050"/>
            </a:xfrm>
            <a:custGeom>
              <a:avLst/>
              <a:gdLst>
                <a:gd name="T0" fmla="*/ 385 w 425"/>
                <a:gd name="T1" fmla="*/ 372 h 572"/>
                <a:gd name="T2" fmla="*/ 275 w 425"/>
                <a:gd name="T3" fmla="*/ 306 h 572"/>
                <a:gd name="T4" fmla="*/ 305 w 425"/>
                <a:gd name="T5" fmla="*/ 250 h 572"/>
                <a:gd name="T6" fmla="*/ 349 w 425"/>
                <a:gd name="T7" fmla="*/ 200 h 572"/>
                <a:gd name="T8" fmla="*/ 299 w 425"/>
                <a:gd name="T9" fmla="*/ 30 h 572"/>
                <a:gd name="T10" fmla="*/ 173 w 425"/>
                <a:gd name="T11" fmla="*/ 6 h 572"/>
                <a:gd name="T12" fmla="*/ 78 w 425"/>
                <a:gd name="T13" fmla="*/ 108 h 572"/>
                <a:gd name="T14" fmla="*/ 96 w 425"/>
                <a:gd name="T15" fmla="*/ 206 h 572"/>
                <a:gd name="T16" fmla="*/ 156 w 425"/>
                <a:gd name="T17" fmla="*/ 300 h 572"/>
                <a:gd name="T18" fmla="*/ 92 w 425"/>
                <a:gd name="T19" fmla="*/ 336 h 572"/>
                <a:gd name="T20" fmla="*/ 0 w 425"/>
                <a:gd name="T21" fmla="*/ 460 h 572"/>
                <a:gd name="T22" fmla="*/ 74 w 425"/>
                <a:gd name="T23" fmla="*/ 502 h 572"/>
                <a:gd name="T24" fmla="*/ 337 w 425"/>
                <a:gd name="T25" fmla="*/ 512 h 572"/>
                <a:gd name="T26" fmla="*/ 407 w 425"/>
                <a:gd name="T27" fmla="*/ 422 h 572"/>
                <a:gd name="T28" fmla="*/ 341 w 425"/>
                <a:gd name="T29" fmla="*/ 428 h 572"/>
                <a:gd name="T30" fmla="*/ 329 w 425"/>
                <a:gd name="T31" fmla="*/ 420 h 572"/>
                <a:gd name="T32" fmla="*/ 327 w 425"/>
                <a:gd name="T33" fmla="*/ 342 h 572"/>
                <a:gd name="T34" fmla="*/ 353 w 425"/>
                <a:gd name="T35" fmla="*/ 380 h 572"/>
                <a:gd name="T36" fmla="*/ 265 w 425"/>
                <a:gd name="T37" fmla="*/ 338 h 572"/>
                <a:gd name="T38" fmla="*/ 161 w 425"/>
                <a:gd name="T39" fmla="*/ 338 h 572"/>
                <a:gd name="T40" fmla="*/ 227 w 425"/>
                <a:gd name="T41" fmla="*/ 320 h 572"/>
                <a:gd name="T42" fmla="*/ 177 w 425"/>
                <a:gd name="T43" fmla="*/ 266 h 572"/>
                <a:gd name="T44" fmla="*/ 124 w 425"/>
                <a:gd name="T45" fmla="*/ 170 h 572"/>
                <a:gd name="T46" fmla="*/ 251 w 425"/>
                <a:gd name="T47" fmla="*/ 268 h 572"/>
                <a:gd name="T48" fmla="*/ 227 w 425"/>
                <a:gd name="T49" fmla="*/ 292 h 572"/>
                <a:gd name="T50" fmla="*/ 213 w 425"/>
                <a:gd name="T51" fmla="*/ 280 h 572"/>
                <a:gd name="T52" fmla="*/ 177 w 425"/>
                <a:gd name="T53" fmla="*/ 296 h 572"/>
                <a:gd name="T54" fmla="*/ 251 w 425"/>
                <a:gd name="T55" fmla="*/ 286 h 572"/>
                <a:gd name="T56" fmla="*/ 167 w 425"/>
                <a:gd name="T57" fmla="*/ 302 h 572"/>
                <a:gd name="T58" fmla="*/ 275 w 425"/>
                <a:gd name="T59" fmla="*/ 258 h 572"/>
                <a:gd name="T60" fmla="*/ 323 w 425"/>
                <a:gd name="T61" fmla="*/ 202 h 572"/>
                <a:gd name="T62" fmla="*/ 285 w 425"/>
                <a:gd name="T63" fmla="*/ 28 h 572"/>
                <a:gd name="T64" fmla="*/ 313 w 425"/>
                <a:gd name="T65" fmla="*/ 82 h 572"/>
                <a:gd name="T66" fmla="*/ 269 w 425"/>
                <a:gd name="T67" fmla="*/ 56 h 572"/>
                <a:gd name="T68" fmla="*/ 148 w 425"/>
                <a:gd name="T69" fmla="*/ 24 h 572"/>
                <a:gd name="T70" fmla="*/ 169 w 425"/>
                <a:gd name="T71" fmla="*/ 50 h 572"/>
                <a:gd name="T72" fmla="*/ 126 w 425"/>
                <a:gd name="T73" fmla="*/ 80 h 572"/>
                <a:gd name="T74" fmla="*/ 90 w 425"/>
                <a:gd name="T75" fmla="*/ 94 h 572"/>
                <a:gd name="T76" fmla="*/ 140 w 425"/>
                <a:gd name="T77" fmla="*/ 84 h 572"/>
                <a:gd name="T78" fmla="*/ 183 w 425"/>
                <a:gd name="T79" fmla="*/ 42 h 572"/>
                <a:gd name="T80" fmla="*/ 249 w 425"/>
                <a:gd name="T81" fmla="*/ 10 h 572"/>
                <a:gd name="T82" fmla="*/ 271 w 425"/>
                <a:gd name="T83" fmla="*/ 64 h 572"/>
                <a:gd name="T84" fmla="*/ 313 w 425"/>
                <a:gd name="T85" fmla="*/ 88 h 572"/>
                <a:gd name="T86" fmla="*/ 181 w 425"/>
                <a:gd name="T87" fmla="*/ 110 h 572"/>
                <a:gd name="T88" fmla="*/ 86 w 425"/>
                <a:gd name="T89" fmla="*/ 110 h 572"/>
                <a:gd name="T90" fmla="*/ 88 w 425"/>
                <a:gd name="T91" fmla="*/ 126 h 572"/>
                <a:gd name="T92" fmla="*/ 321 w 425"/>
                <a:gd name="T93" fmla="*/ 190 h 572"/>
                <a:gd name="T94" fmla="*/ 110 w 425"/>
                <a:gd name="T95" fmla="*/ 168 h 572"/>
                <a:gd name="T96" fmla="*/ 146 w 425"/>
                <a:gd name="T97" fmla="*/ 264 h 572"/>
                <a:gd name="T98" fmla="*/ 118 w 425"/>
                <a:gd name="T99" fmla="*/ 190 h 572"/>
                <a:gd name="T100" fmla="*/ 128 w 425"/>
                <a:gd name="T101" fmla="*/ 334 h 572"/>
                <a:gd name="T102" fmla="*/ 199 w 425"/>
                <a:gd name="T103" fmla="*/ 354 h 572"/>
                <a:gd name="T104" fmla="*/ 279 w 425"/>
                <a:gd name="T105" fmla="*/ 332 h 572"/>
                <a:gd name="T106" fmla="*/ 333 w 425"/>
                <a:gd name="T107" fmla="*/ 428 h 572"/>
                <a:gd name="T108" fmla="*/ 94 w 425"/>
                <a:gd name="T109" fmla="*/ 428 h 572"/>
                <a:gd name="T110" fmla="*/ 84 w 425"/>
                <a:gd name="T111" fmla="*/ 420 h 572"/>
                <a:gd name="T112" fmla="*/ 64 w 425"/>
                <a:gd name="T113" fmla="*/ 360 h 572"/>
                <a:gd name="T114" fmla="*/ 106 w 425"/>
                <a:gd name="T115" fmla="*/ 380 h 572"/>
                <a:gd name="T116" fmla="*/ 8 w 425"/>
                <a:gd name="T117" fmla="*/ 462 h 572"/>
                <a:gd name="T118" fmla="*/ 58 w 425"/>
                <a:gd name="T119" fmla="*/ 406 h 572"/>
                <a:gd name="T120" fmla="*/ 8 w 425"/>
                <a:gd name="T121" fmla="*/ 47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5" h="572" fill="norm" stroke="1" extrusionOk="0">
                  <a:moveTo>
                    <a:pt x="0" y="572"/>
                  </a:moveTo>
                  <a:lnTo>
                    <a:pt x="425" y="572"/>
                  </a:lnTo>
                  <a:lnTo>
                    <a:pt x="425" y="476"/>
                  </a:lnTo>
                  <a:lnTo>
                    <a:pt x="425" y="476"/>
                  </a:lnTo>
                  <a:lnTo>
                    <a:pt x="425" y="460"/>
                  </a:lnTo>
                  <a:lnTo>
                    <a:pt x="421" y="444"/>
                  </a:lnTo>
                  <a:lnTo>
                    <a:pt x="417" y="428"/>
                  </a:lnTo>
                  <a:lnTo>
                    <a:pt x="411" y="412"/>
                  </a:lnTo>
                  <a:lnTo>
                    <a:pt x="403" y="398"/>
                  </a:lnTo>
                  <a:lnTo>
                    <a:pt x="395" y="384"/>
                  </a:lnTo>
                  <a:lnTo>
                    <a:pt x="385" y="372"/>
                  </a:lnTo>
                  <a:lnTo>
                    <a:pt x="373" y="360"/>
                  </a:lnTo>
                  <a:lnTo>
                    <a:pt x="371" y="360"/>
                  </a:lnTo>
                  <a:lnTo>
                    <a:pt x="371" y="360"/>
                  </a:lnTo>
                  <a:lnTo>
                    <a:pt x="351" y="346"/>
                  </a:lnTo>
                  <a:lnTo>
                    <a:pt x="327" y="334"/>
                  </a:lnTo>
                  <a:lnTo>
                    <a:pt x="303" y="328"/>
                  </a:lnTo>
                  <a:lnTo>
                    <a:pt x="279" y="324"/>
                  </a:lnTo>
                  <a:lnTo>
                    <a:pt x="275" y="324"/>
                  </a:lnTo>
                  <a:lnTo>
                    <a:pt x="275" y="322"/>
                  </a:lnTo>
                  <a:lnTo>
                    <a:pt x="275" y="306"/>
                  </a:lnTo>
                  <a:lnTo>
                    <a:pt x="275" y="306"/>
                  </a:lnTo>
                  <a:lnTo>
                    <a:pt x="275" y="304"/>
                  </a:lnTo>
                  <a:lnTo>
                    <a:pt x="273" y="302"/>
                  </a:lnTo>
                  <a:lnTo>
                    <a:pt x="273" y="302"/>
                  </a:lnTo>
                  <a:lnTo>
                    <a:pt x="269" y="300"/>
                  </a:lnTo>
                  <a:lnTo>
                    <a:pt x="267" y="300"/>
                  </a:lnTo>
                  <a:lnTo>
                    <a:pt x="267" y="298"/>
                  </a:lnTo>
                  <a:lnTo>
                    <a:pt x="267" y="278"/>
                  </a:lnTo>
                  <a:lnTo>
                    <a:pt x="269" y="278"/>
                  </a:lnTo>
                  <a:lnTo>
                    <a:pt x="269" y="278"/>
                  </a:lnTo>
                  <a:lnTo>
                    <a:pt x="289" y="266"/>
                  </a:lnTo>
                  <a:lnTo>
                    <a:pt x="305" y="250"/>
                  </a:lnTo>
                  <a:lnTo>
                    <a:pt x="317" y="232"/>
                  </a:lnTo>
                  <a:lnTo>
                    <a:pt x="327" y="210"/>
                  </a:lnTo>
                  <a:lnTo>
                    <a:pt x="327" y="206"/>
                  </a:lnTo>
                  <a:lnTo>
                    <a:pt x="331" y="208"/>
                  </a:lnTo>
                  <a:lnTo>
                    <a:pt x="331" y="208"/>
                  </a:lnTo>
                  <a:lnTo>
                    <a:pt x="339" y="210"/>
                  </a:lnTo>
                  <a:lnTo>
                    <a:pt x="339" y="210"/>
                  </a:lnTo>
                  <a:lnTo>
                    <a:pt x="343" y="208"/>
                  </a:lnTo>
                  <a:lnTo>
                    <a:pt x="347" y="206"/>
                  </a:lnTo>
                  <a:lnTo>
                    <a:pt x="349" y="204"/>
                  </a:lnTo>
                  <a:lnTo>
                    <a:pt x="349" y="200"/>
                  </a:lnTo>
                  <a:lnTo>
                    <a:pt x="349" y="136"/>
                  </a:lnTo>
                  <a:lnTo>
                    <a:pt x="349" y="136"/>
                  </a:lnTo>
                  <a:lnTo>
                    <a:pt x="349" y="122"/>
                  </a:lnTo>
                  <a:lnTo>
                    <a:pt x="347" y="108"/>
                  </a:lnTo>
                  <a:lnTo>
                    <a:pt x="343" y="96"/>
                  </a:lnTo>
                  <a:lnTo>
                    <a:pt x="339" y="82"/>
                  </a:lnTo>
                  <a:lnTo>
                    <a:pt x="333" y="70"/>
                  </a:lnTo>
                  <a:lnTo>
                    <a:pt x="327" y="60"/>
                  </a:lnTo>
                  <a:lnTo>
                    <a:pt x="319" y="50"/>
                  </a:lnTo>
                  <a:lnTo>
                    <a:pt x="309" y="40"/>
                  </a:lnTo>
                  <a:lnTo>
                    <a:pt x="299" y="30"/>
                  </a:lnTo>
                  <a:lnTo>
                    <a:pt x="289" y="22"/>
                  </a:lnTo>
                  <a:lnTo>
                    <a:pt x="277" y="16"/>
                  </a:lnTo>
                  <a:lnTo>
                    <a:pt x="267" y="10"/>
                  </a:lnTo>
                  <a:lnTo>
                    <a:pt x="253" y="6"/>
                  </a:lnTo>
                  <a:lnTo>
                    <a:pt x="241" y="2"/>
                  </a:lnTo>
                  <a:lnTo>
                    <a:pt x="227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199" y="0"/>
                  </a:lnTo>
                  <a:lnTo>
                    <a:pt x="185" y="2"/>
                  </a:lnTo>
                  <a:lnTo>
                    <a:pt x="173" y="6"/>
                  </a:lnTo>
                  <a:lnTo>
                    <a:pt x="158" y="10"/>
                  </a:lnTo>
                  <a:lnTo>
                    <a:pt x="148" y="16"/>
                  </a:lnTo>
                  <a:lnTo>
                    <a:pt x="136" y="22"/>
                  </a:lnTo>
                  <a:lnTo>
                    <a:pt x="126" y="30"/>
                  </a:lnTo>
                  <a:lnTo>
                    <a:pt x="116" y="40"/>
                  </a:lnTo>
                  <a:lnTo>
                    <a:pt x="106" y="50"/>
                  </a:lnTo>
                  <a:lnTo>
                    <a:pt x="98" y="60"/>
                  </a:lnTo>
                  <a:lnTo>
                    <a:pt x="92" y="70"/>
                  </a:lnTo>
                  <a:lnTo>
                    <a:pt x="86" y="82"/>
                  </a:lnTo>
                  <a:lnTo>
                    <a:pt x="82" y="96"/>
                  </a:lnTo>
                  <a:lnTo>
                    <a:pt x="78" y="108"/>
                  </a:lnTo>
                  <a:lnTo>
                    <a:pt x="76" y="122"/>
                  </a:lnTo>
                  <a:lnTo>
                    <a:pt x="76" y="136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76" y="204"/>
                  </a:lnTo>
                  <a:lnTo>
                    <a:pt x="78" y="206"/>
                  </a:lnTo>
                  <a:lnTo>
                    <a:pt x="82" y="208"/>
                  </a:lnTo>
                  <a:lnTo>
                    <a:pt x="86" y="210"/>
                  </a:lnTo>
                  <a:lnTo>
                    <a:pt x="86" y="210"/>
                  </a:lnTo>
                  <a:lnTo>
                    <a:pt x="94" y="208"/>
                  </a:lnTo>
                  <a:lnTo>
                    <a:pt x="96" y="206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108" y="230"/>
                  </a:lnTo>
                  <a:lnTo>
                    <a:pt x="120" y="250"/>
                  </a:lnTo>
                  <a:lnTo>
                    <a:pt x="138" y="266"/>
                  </a:lnTo>
                  <a:lnTo>
                    <a:pt x="156" y="278"/>
                  </a:lnTo>
                  <a:lnTo>
                    <a:pt x="158" y="278"/>
                  </a:lnTo>
                  <a:lnTo>
                    <a:pt x="161" y="282"/>
                  </a:lnTo>
                  <a:lnTo>
                    <a:pt x="161" y="300"/>
                  </a:lnTo>
                  <a:lnTo>
                    <a:pt x="156" y="300"/>
                  </a:lnTo>
                  <a:lnTo>
                    <a:pt x="156" y="300"/>
                  </a:lnTo>
                  <a:lnTo>
                    <a:pt x="154" y="300"/>
                  </a:lnTo>
                  <a:lnTo>
                    <a:pt x="154" y="300"/>
                  </a:lnTo>
                  <a:lnTo>
                    <a:pt x="154" y="302"/>
                  </a:lnTo>
                  <a:lnTo>
                    <a:pt x="152" y="306"/>
                  </a:lnTo>
                  <a:lnTo>
                    <a:pt x="152" y="324"/>
                  </a:lnTo>
                  <a:lnTo>
                    <a:pt x="150" y="324"/>
                  </a:lnTo>
                  <a:lnTo>
                    <a:pt x="150" y="324"/>
                  </a:lnTo>
                  <a:lnTo>
                    <a:pt x="134" y="326"/>
                  </a:lnTo>
                  <a:lnTo>
                    <a:pt x="120" y="328"/>
                  </a:lnTo>
                  <a:lnTo>
                    <a:pt x="106" y="332"/>
                  </a:lnTo>
                  <a:lnTo>
                    <a:pt x="92" y="336"/>
                  </a:lnTo>
                  <a:lnTo>
                    <a:pt x="78" y="344"/>
                  </a:lnTo>
                  <a:lnTo>
                    <a:pt x="66" y="350"/>
                  </a:lnTo>
                  <a:lnTo>
                    <a:pt x="54" y="360"/>
                  </a:lnTo>
                  <a:lnTo>
                    <a:pt x="44" y="370"/>
                  </a:lnTo>
                  <a:lnTo>
                    <a:pt x="34" y="380"/>
                  </a:lnTo>
                  <a:lnTo>
                    <a:pt x="26" y="392"/>
                  </a:lnTo>
                  <a:lnTo>
                    <a:pt x="18" y="404"/>
                  </a:lnTo>
                  <a:lnTo>
                    <a:pt x="12" y="418"/>
                  </a:lnTo>
                  <a:lnTo>
                    <a:pt x="6" y="430"/>
                  </a:lnTo>
                  <a:lnTo>
                    <a:pt x="4" y="446"/>
                  </a:lnTo>
                  <a:lnTo>
                    <a:pt x="0" y="460"/>
                  </a:lnTo>
                  <a:lnTo>
                    <a:pt x="0" y="476"/>
                  </a:lnTo>
                  <a:lnTo>
                    <a:pt x="0" y="572"/>
                  </a:lnTo>
                  <a:close/>
                  <a:moveTo>
                    <a:pt x="98" y="566"/>
                  </a:moveTo>
                  <a:lnTo>
                    <a:pt x="80" y="566"/>
                  </a:lnTo>
                  <a:lnTo>
                    <a:pt x="80" y="514"/>
                  </a:lnTo>
                  <a:lnTo>
                    <a:pt x="90" y="520"/>
                  </a:lnTo>
                  <a:lnTo>
                    <a:pt x="98" y="514"/>
                  </a:lnTo>
                  <a:lnTo>
                    <a:pt x="98" y="566"/>
                  </a:lnTo>
                  <a:close/>
                  <a:moveTo>
                    <a:pt x="106" y="502"/>
                  </a:moveTo>
                  <a:lnTo>
                    <a:pt x="90" y="512"/>
                  </a:lnTo>
                  <a:lnTo>
                    <a:pt x="74" y="502"/>
                  </a:lnTo>
                  <a:lnTo>
                    <a:pt x="74" y="448"/>
                  </a:lnTo>
                  <a:lnTo>
                    <a:pt x="106" y="448"/>
                  </a:lnTo>
                  <a:lnTo>
                    <a:pt x="106" y="502"/>
                  </a:lnTo>
                  <a:close/>
                  <a:moveTo>
                    <a:pt x="345" y="566"/>
                  </a:moveTo>
                  <a:lnTo>
                    <a:pt x="327" y="566"/>
                  </a:lnTo>
                  <a:lnTo>
                    <a:pt x="327" y="514"/>
                  </a:lnTo>
                  <a:lnTo>
                    <a:pt x="337" y="520"/>
                  </a:lnTo>
                  <a:lnTo>
                    <a:pt x="345" y="514"/>
                  </a:lnTo>
                  <a:lnTo>
                    <a:pt x="345" y="566"/>
                  </a:lnTo>
                  <a:close/>
                  <a:moveTo>
                    <a:pt x="353" y="502"/>
                  </a:moveTo>
                  <a:lnTo>
                    <a:pt x="337" y="512"/>
                  </a:lnTo>
                  <a:lnTo>
                    <a:pt x="321" y="502"/>
                  </a:lnTo>
                  <a:lnTo>
                    <a:pt x="321" y="448"/>
                  </a:lnTo>
                  <a:lnTo>
                    <a:pt x="353" y="448"/>
                  </a:lnTo>
                  <a:lnTo>
                    <a:pt x="353" y="502"/>
                  </a:lnTo>
                  <a:close/>
                  <a:moveTo>
                    <a:pt x="371" y="368"/>
                  </a:moveTo>
                  <a:lnTo>
                    <a:pt x="377" y="376"/>
                  </a:lnTo>
                  <a:lnTo>
                    <a:pt x="377" y="376"/>
                  </a:lnTo>
                  <a:lnTo>
                    <a:pt x="387" y="386"/>
                  </a:lnTo>
                  <a:lnTo>
                    <a:pt x="395" y="396"/>
                  </a:lnTo>
                  <a:lnTo>
                    <a:pt x="401" y="408"/>
                  </a:lnTo>
                  <a:lnTo>
                    <a:pt x="407" y="422"/>
                  </a:lnTo>
                  <a:lnTo>
                    <a:pt x="413" y="434"/>
                  </a:lnTo>
                  <a:lnTo>
                    <a:pt x="415" y="448"/>
                  </a:lnTo>
                  <a:lnTo>
                    <a:pt x="417" y="462"/>
                  </a:lnTo>
                  <a:lnTo>
                    <a:pt x="419" y="476"/>
                  </a:lnTo>
                  <a:lnTo>
                    <a:pt x="419" y="566"/>
                  </a:lnTo>
                  <a:lnTo>
                    <a:pt x="353" y="566"/>
                  </a:lnTo>
                  <a:lnTo>
                    <a:pt x="353" y="510"/>
                  </a:lnTo>
                  <a:lnTo>
                    <a:pt x="359" y="506"/>
                  </a:lnTo>
                  <a:lnTo>
                    <a:pt x="359" y="440"/>
                  </a:lnTo>
                  <a:lnTo>
                    <a:pt x="341" y="440"/>
                  </a:lnTo>
                  <a:lnTo>
                    <a:pt x="341" y="428"/>
                  </a:lnTo>
                  <a:lnTo>
                    <a:pt x="343" y="428"/>
                  </a:lnTo>
                  <a:lnTo>
                    <a:pt x="343" y="428"/>
                  </a:lnTo>
                  <a:lnTo>
                    <a:pt x="355" y="424"/>
                  </a:lnTo>
                  <a:lnTo>
                    <a:pt x="363" y="416"/>
                  </a:lnTo>
                  <a:lnTo>
                    <a:pt x="369" y="406"/>
                  </a:lnTo>
                  <a:lnTo>
                    <a:pt x="371" y="394"/>
                  </a:lnTo>
                  <a:lnTo>
                    <a:pt x="371" y="368"/>
                  </a:lnTo>
                  <a:close/>
                  <a:moveTo>
                    <a:pt x="337" y="420"/>
                  </a:moveTo>
                  <a:lnTo>
                    <a:pt x="337" y="420"/>
                  </a:lnTo>
                  <a:lnTo>
                    <a:pt x="331" y="420"/>
                  </a:lnTo>
                  <a:lnTo>
                    <a:pt x="329" y="420"/>
                  </a:lnTo>
                  <a:lnTo>
                    <a:pt x="327" y="418"/>
                  </a:lnTo>
                  <a:lnTo>
                    <a:pt x="327" y="386"/>
                  </a:lnTo>
                  <a:lnTo>
                    <a:pt x="345" y="386"/>
                  </a:lnTo>
                  <a:lnTo>
                    <a:pt x="345" y="420"/>
                  </a:lnTo>
                  <a:lnTo>
                    <a:pt x="343" y="420"/>
                  </a:lnTo>
                  <a:lnTo>
                    <a:pt x="343" y="420"/>
                  </a:lnTo>
                  <a:lnTo>
                    <a:pt x="337" y="420"/>
                  </a:lnTo>
                  <a:lnTo>
                    <a:pt x="337" y="420"/>
                  </a:lnTo>
                  <a:close/>
                  <a:moveTo>
                    <a:pt x="313" y="336"/>
                  </a:moveTo>
                  <a:lnTo>
                    <a:pt x="313" y="336"/>
                  </a:lnTo>
                  <a:lnTo>
                    <a:pt x="327" y="342"/>
                  </a:lnTo>
                  <a:lnTo>
                    <a:pt x="339" y="348"/>
                  </a:lnTo>
                  <a:lnTo>
                    <a:pt x="351" y="354"/>
                  </a:lnTo>
                  <a:lnTo>
                    <a:pt x="363" y="362"/>
                  </a:lnTo>
                  <a:lnTo>
                    <a:pt x="363" y="362"/>
                  </a:lnTo>
                  <a:lnTo>
                    <a:pt x="365" y="364"/>
                  </a:lnTo>
                  <a:lnTo>
                    <a:pt x="365" y="394"/>
                  </a:lnTo>
                  <a:lnTo>
                    <a:pt x="365" y="394"/>
                  </a:lnTo>
                  <a:lnTo>
                    <a:pt x="363" y="402"/>
                  </a:lnTo>
                  <a:lnTo>
                    <a:pt x="359" y="410"/>
                  </a:lnTo>
                  <a:lnTo>
                    <a:pt x="353" y="418"/>
                  </a:lnTo>
                  <a:lnTo>
                    <a:pt x="353" y="380"/>
                  </a:lnTo>
                  <a:lnTo>
                    <a:pt x="321" y="380"/>
                  </a:lnTo>
                  <a:lnTo>
                    <a:pt x="321" y="418"/>
                  </a:lnTo>
                  <a:lnTo>
                    <a:pt x="315" y="410"/>
                  </a:lnTo>
                  <a:lnTo>
                    <a:pt x="315" y="410"/>
                  </a:lnTo>
                  <a:lnTo>
                    <a:pt x="311" y="402"/>
                  </a:lnTo>
                  <a:lnTo>
                    <a:pt x="309" y="394"/>
                  </a:lnTo>
                  <a:lnTo>
                    <a:pt x="309" y="336"/>
                  </a:lnTo>
                  <a:lnTo>
                    <a:pt x="313" y="336"/>
                  </a:lnTo>
                  <a:close/>
                  <a:moveTo>
                    <a:pt x="267" y="308"/>
                  </a:moveTo>
                  <a:lnTo>
                    <a:pt x="267" y="338"/>
                  </a:lnTo>
                  <a:lnTo>
                    <a:pt x="265" y="338"/>
                  </a:lnTo>
                  <a:lnTo>
                    <a:pt x="265" y="338"/>
                  </a:lnTo>
                  <a:lnTo>
                    <a:pt x="253" y="342"/>
                  </a:lnTo>
                  <a:lnTo>
                    <a:pt x="241" y="346"/>
                  </a:lnTo>
                  <a:lnTo>
                    <a:pt x="227" y="348"/>
                  </a:lnTo>
                  <a:lnTo>
                    <a:pt x="215" y="348"/>
                  </a:lnTo>
                  <a:lnTo>
                    <a:pt x="215" y="348"/>
                  </a:lnTo>
                  <a:lnTo>
                    <a:pt x="201" y="348"/>
                  </a:lnTo>
                  <a:lnTo>
                    <a:pt x="189" y="346"/>
                  </a:lnTo>
                  <a:lnTo>
                    <a:pt x="175" y="342"/>
                  </a:lnTo>
                  <a:lnTo>
                    <a:pt x="163" y="338"/>
                  </a:lnTo>
                  <a:lnTo>
                    <a:pt x="161" y="338"/>
                  </a:lnTo>
                  <a:lnTo>
                    <a:pt x="161" y="334"/>
                  </a:lnTo>
                  <a:lnTo>
                    <a:pt x="161" y="308"/>
                  </a:lnTo>
                  <a:lnTo>
                    <a:pt x="165" y="312"/>
                  </a:lnTo>
                  <a:lnTo>
                    <a:pt x="165" y="312"/>
                  </a:lnTo>
                  <a:lnTo>
                    <a:pt x="177" y="316"/>
                  </a:lnTo>
                  <a:lnTo>
                    <a:pt x="189" y="318"/>
                  </a:lnTo>
                  <a:lnTo>
                    <a:pt x="201" y="320"/>
                  </a:lnTo>
                  <a:lnTo>
                    <a:pt x="213" y="322"/>
                  </a:lnTo>
                  <a:lnTo>
                    <a:pt x="215" y="322"/>
                  </a:lnTo>
                  <a:lnTo>
                    <a:pt x="215" y="322"/>
                  </a:lnTo>
                  <a:lnTo>
                    <a:pt x="227" y="320"/>
                  </a:lnTo>
                  <a:lnTo>
                    <a:pt x="239" y="318"/>
                  </a:lnTo>
                  <a:lnTo>
                    <a:pt x="251" y="316"/>
                  </a:lnTo>
                  <a:lnTo>
                    <a:pt x="263" y="312"/>
                  </a:lnTo>
                  <a:lnTo>
                    <a:pt x="267" y="308"/>
                  </a:lnTo>
                  <a:close/>
                  <a:moveTo>
                    <a:pt x="213" y="274"/>
                  </a:moveTo>
                  <a:lnTo>
                    <a:pt x="213" y="274"/>
                  </a:lnTo>
                  <a:lnTo>
                    <a:pt x="197" y="272"/>
                  </a:lnTo>
                  <a:lnTo>
                    <a:pt x="183" y="266"/>
                  </a:lnTo>
                  <a:lnTo>
                    <a:pt x="183" y="266"/>
                  </a:lnTo>
                  <a:lnTo>
                    <a:pt x="177" y="266"/>
                  </a:lnTo>
                  <a:lnTo>
                    <a:pt x="177" y="266"/>
                  </a:lnTo>
                  <a:lnTo>
                    <a:pt x="177" y="268"/>
                  </a:lnTo>
                  <a:lnTo>
                    <a:pt x="173" y="270"/>
                  </a:lnTo>
                  <a:lnTo>
                    <a:pt x="171" y="268"/>
                  </a:lnTo>
                  <a:lnTo>
                    <a:pt x="171" y="268"/>
                  </a:lnTo>
                  <a:lnTo>
                    <a:pt x="163" y="260"/>
                  </a:lnTo>
                  <a:lnTo>
                    <a:pt x="154" y="252"/>
                  </a:lnTo>
                  <a:lnTo>
                    <a:pt x="140" y="230"/>
                  </a:lnTo>
                  <a:lnTo>
                    <a:pt x="130" y="204"/>
                  </a:lnTo>
                  <a:lnTo>
                    <a:pt x="122" y="174"/>
                  </a:lnTo>
                  <a:lnTo>
                    <a:pt x="120" y="168"/>
                  </a:lnTo>
                  <a:lnTo>
                    <a:pt x="124" y="170"/>
                  </a:lnTo>
                  <a:lnTo>
                    <a:pt x="305" y="170"/>
                  </a:lnTo>
                  <a:lnTo>
                    <a:pt x="305" y="174"/>
                  </a:lnTo>
                  <a:lnTo>
                    <a:pt x="305" y="174"/>
                  </a:lnTo>
                  <a:lnTo>
                    <a:pt x="297" y="202"/>
                  </a:lnTo>
                  <a:lnTo>
                    <a:pt x="285" y="228"/>
                  </a:lnTo>
                  <a:lnTo>
                    <a:pt x="273" y="250"/>
                  </a:lnTo>
                  <a:lnTo>
                    <a:pt x="265" y="260"/>
                  </a:lnTo>
                  <a:lnTo>
                    <a:pt x="257" y="268"/>
                  </a:lnTo>
                  <a:lnTo>
                    <a:pt x="255" y="270"/>
                  </a:lnTo>
                  <a:lnTo>
                    <a:pt x="251" y="268"/>
                  </a:lnTo>
                  <a:lnTo>
                    <a:pt x="251" y="268"/>
                  </a:lnTo>
                  <a:lnTo>
                    <a:pt x="249" y="266"/>
                  </a:lnTo>
                  <a:lnTo>
                    <a:pt x="245" y="266"/>
                  </a:lnTo>
                  <a:lnTo>
                    <a:pt x="245" y="266"/>
                  </a:lnTo>
                  <a:lnTo>
                    <a:pt x="229" y="272"/>
                  </a:lnTo>
                  <a:lnTo>
                    <a:pt x="213" y="274"/>
                  </a:lnTo>
                  <a:lnTo>
                    <a:pt x="213" y="274"/>
                  </a:lnTo>
                  <a:close/>
                  <a:moveTo>
                    <a:pt x="245" y="274"/>
                  </a:moveTo>
                  <a:lnTo>
                    <a:pt x="245" y="288"/>
                  </a:lnTo>
                  <a:lnTo>
                    <a:pt x="241" y="288"/>
                  </a:lnTo>
                  <a:lnTo>
                    <a:pt x="241" y="288"/>
                  </a:lnTo>
                  <a:lnTo>
                    <a:pt x="227" y="292"/>
                  </a:lnTo>
                  <a:lnTo>
                    <a:pt x="213" y="294"/>
                  </a:lnTo>
                  <a:lnTo>
                    <a:pt x="213" y="294"/>
                  </a:lnTo>
                  <a:lnTo>
                    <a:pt x="199" y="292"/>
                  </a:lnTo>
                  <a:lnTo>
                    <a:pt x="185" y="288"/>
                  </a:lnTo>
                  <a:lnTo>
                    <a:pt x="183" y="288"/>
                  </a:lnTo>
                  <a:lnTo>
                    <a:pt x="183" y="286"/>
                  </a:lnTo>
                  <a:lnTo>
                    <a:pt x="183" y="274"/>
                  </a:lnTo>
                  <a:lnTo>
                    <a:pt x="187" y="276"/>
                  </a:lnTo>
                  <a:lnTo>
                    <a:pt x="187" y="276"/>
                  </a:lnTo>
                  <a:lnTo>
                    <a:pt x="201" y="280"/>
                  </a:lnTo>
                  <a:lnTo>
                    <a:pt x="213" y="280"/>
                  </a:lnTo>
                  <a:lnTo>
                    <a:pt x="213" y="280"/>
                  </a:lnTo>
                  <a:lnTo>
                    <a:pt x="227" y="280"/>
                  </a:lnTo>
                  <a:lnTo>
                    <a:pt x="239" y="276"/>
                  </a:lnTo>
                  <a:lnTo>
                    <a:pt x="245" y="274"/>
                  </a:lnTo>
                  <a:close/>
                  <a:moveTo>
                    <a:pt x="175" y="286"/>
                  </a:moveTo>
                  <a:lnTo>
                    <a:pt x="175" y="288"/>
                  </a:lnTo>
                  <a:lnTo>
                    <a:pt x="175" y="288"/>
                  </a:lnTo>
                  <a:lnTo>
                    <a:pt x="175" y="292"/>
                  </a:lnTo>
                  <a:lnTo>
                    <a:pt x="177" y="294"/>
                  </a:lnTo>
                  <a:lnTo>
                    <a:pt x="177" y="296"/>
                  </a:lnTo>
                  <a:lnTo>
                    <a:pt x="177" y="296"/>
                  </a:lnTo>
                  <a:lnTo>
                    <a:pt x="177" y="294"/>
                  </a:lnTo>
                  <a:lnTo>
                    <a:pt x="177" y="294"/>
                  </a:lnTo>
                  <a:lnTo>
                    <a:pt x="195" y="300"/>
                  </a:lnTo>
                  <a:lnTo>
                    <a:pt x="213" y="302"/>
                  </a:lnTo>
                  <a:lnTo>
                    <a:pt x="213" y="302"/>
                  </a:lnTo>
                  <a:lnTo>
                    <a:pt x="231" y="300"/>
                  </a:lnTo>
                  <a:lnTo>
                    <a:pt x="249" y="294"/>
                  </a:lnTo>
                  <a:lnTo>
                    <a:pt x="249" y="294"/>
                  </a:lnTo>
                  <a:lnTo>
                    <a:pt x="251" y="292"/>
                  </a:lnTo>
                  <a:lnTo>
                    <a:pt x="251" y="290"/>
                  </a:lnTo>
                  <a:lnTo>
                    <a:pt x="251" y="286"/>
                  </a:lnTo>
                  <a:lnTo>
                    <a:pt x="259" y="282"/>
                  </a:lnTo>
                  <a:lnTo>
                    <a:pt x="259" y="306"/>
                  </a:lnTo>
                  <a:lnTo>
                    <a:pt x="257" y="306"/>
                  </a:lnTo>
                  <a:lnTo>
                    <a:pt x="257" y="306"/>
                  </a:lnTo>
                  <a:lnTo>
                    <a:pt x="237" y="312"/>
                  </a:lnTo>
                  <a:lnTo>
                    <a:pt x="215" y="314"/>
                  </a:lnTo>
                  <a:lnTo>
                    <a:pt x="215" y="314"/>
                  </a:lnTo>
                  <a:lnTo>
                    <a:pt x="191" y="312"/>
                  </a:lnTo>
                  <a:lnTo>
                    <a:pt x="171" y="306"/>
                  </a:lnTo>
                  <a:lnTo>
                    <a:pt x="167" y="306"/>
                  </a:lnTo>
                  <a:lnTo>
                    <a:pt x="167" y="302"/>
                  </a:lnTo>
                  <a:lnTo>
                    <a:pt x="167" y="282"/>
                  </a:lnTo>
                  <a:lnTo>
                    <a:pt x="175" y="286"/>
                  </a:lnTo>
                  <a:close/>
                  <a:moveTo>
                    <a:pt x="321" y="204"/>
                  </a:moveTo>
                  <a:lnTo>
                    <a:pt x="321" y="204"/>
                  </a:lnTo>
                  <a:lnTo>
                    <a:pt x="321" y="204"/>
                  </a:lnTo>
                  <a:lnTo>
                    <a:pt x="315" y="222"/>
                  </a:lnTo>
                  <a:lnTo>
                    <a:pt x="305" y="238"/>
                  </a:lnTo>
                  <a:lnTo>
                    <a:pt x="293" y="252"/>
                  </a:lnTo>
                  <a:lnTo>
                    <a:pt x="279" y="264"/>
                  </a:lnTo>
                  <a:lnTo>
                    <a:pt x="257" y="280"/>
                  </a:lnTo>
                  <a:lnTo>
                    <a:pt x="275" y="258"/>
                  </a:lnTo>
                  <a:lnTo>
                    <a:pt x="275" y="258"/>
                  </a:lnTo>
                  <a:lnTo>
                    <a:pt x="285" y="242"/>
                  </a:lnTo>
                  <a:lnTo>
                    <a:pt x="295" y="226"/>
                  </a:lnTo>
                  <a:lnTo>
                    <a:pt x="301" y="208"/>
                  </a:lnTo>
                  <a:lnTo>
                    <a:pt x="307" y="190"/>
                  </a:lnTo>
                  <a:lnTo>
                    <a:pt x="311" y="178"/>
                  </a:lnTo>
                  <a:lnTo>
                    <a:pt x="315" y="190"/>
                  </a:lnTo>
                  <a:lnTo>
                    <a:pt x="315" y="190"/>
                  </a:lnTo>
                  <a:lnTo>
                    <a:pt x="317" y="196"/>
                  </a:lnTo>
                  <a:lnTo>
                    <a:pt x="321" y="202"/>
                  </a:lnTo>
                  <a:lnTo>
                    <a:pt x="323" y="202"/>
                  </a:lnTo>
                  <a:lnTo>
                    <a:pt x="321" y="204"/>
                  </a:lnTo>
                  <a:close/>
                  <a:moveTo>
                    <a:pt x="339" y="110"/>
                  </a:moveTo>
                  <a:lnTo>
                    <a:pt x="339" y="110"/>
                  </a:lnTo>
                  <a:lnTo>
                    <a:pt x="341" y="116"/>
                  </a:lnTo>
                  <a:lnTo>
                    <a:pt x="341" y="116"/>
                  </a:lnTo>
                  <a:lnTo>
                    <a:pt x="341" y="120"/>
                  </a:lnTo>
                  <a:lnTo>
                    <a:pt x="247" y="130"/>
                  </a:lnTo>
                  <a:lnTo>
                    <a:pt x="247" y="118"/>
                  </a:lnTo>
                  <a:lnTo>
                    <a:pt x="339" y="106"/>
                  </a:lnTo>
                  <a:lnTo>
                    <a:pt x="339" y="110"/>
                  </a:lnTo>
                  <a:close/>
                  <a:moveTo>
                    <a:pt x="285" y="28"/>
                  </a:moveTo>
                  <a:lnTo>
                    <a:pt x="285" y="28"/>
                  </a:lnTo>
                  <a:lnTo>
                    <a:pt x="297" y="36"/>
                  </a:lnTo>
                  <a:lnTo>
                    <a:pt x="307" y="46"/>
                  </a:lnTo>
                  <a:lnTo>
                    <a:pt x="317" y="58"/>
                  </a:lnTo>
                  <a:lnTo>
                    <a:pt x="325" y="72"/>
                  </a:lnTo>
                  <a:lnTo>
                    <a:pt x="327" y="74"/>
                  </a:lnTo>
                  <a:lnTo>
                    <a:pt x="325" y="76"/>
                  </a:lnTo>
                  <a:lnTo>
                    <a:pt x="323" y="78"/>
                  </a:lnTo>
                  <a:lnTo>
                    <a:pt x="323" y="78"/>
                  </a:lnTo>
                  <a:lnTo>
                    <a:pt x="319" y="82"/>
                  </a:lnTo>
                  <a:lnTo>
                    <a:pt x="313" y="82"/>
                  </a:lnTo>
                  <a:lnTo>
                    <a:pt x="313" y="82"/>
                  </a:lnTo>
                  <a:lnTo>
                    <a:pt x="311" y="82"/>
                  </a:lnTo>
                  <a:lnTo>
                    <a:pt x="307" y="82"/>
                  </a:lnTo>
                  <a:lnTo>
                    <a:pt x="307" y="82"/>
                  </a:lnTo>
                  <a:lnTo>
                    <a:pt x="301" y="78"/>
                  </a:lnTo>
                  <a:lnTo>
                    <a:pt x="295" y="70"/>
                  </a:lnTo>
                  <a:lnTo>
                    <a:pt x="295" y="70"/>
                  </a:lnTo>
                  <a:lnTo>
                    <a:pt x="287" y="64"/>
                  </a:lnTo>
                  <a:lnTo>
                    <a:pt x="273" y="58"/>
                  </a:lnTo>
                  <a:lnTo>
                    <a:pt x="273" y="58"/>
                  </a:lnTo>
                  <a:lnTo>
                    <a:pt x="269" y="56"/>
                  </a:lnTo>
                  <a:lnTo>
                    <a:pt x="267" y="52"/>
                  </a:lnTo>
                  <a:lnTo>
                    <a:pt x="267" y="52"/>
                  </a:lnTo>
                  <a:lnTo>
                    <a:pt x="265" y="46"/>
                  </a:lnTo>
                  <a:lnTo>
                    <a:pt x="269" y="40"/>
                  </a:lnTo>
                  <a:lnTo>
                    <a:pt x="281" y="26"/>
                  </a:lnTo>
                  <a:lnTo>
                    <a:pt x="285" y="28"/>
                  </a:lnTo>
                  <a:close/>
                  <a:moveTo>
                    <a:pt x="110" y="56"/>
                  </a:moveTo>
                  <a:lnTo>
                    <a:pt x="110" y="56"/>
                  </a:lnTo>
                  <a:lnTo>
                    <a:pt x="122" y="44"/>
                  </a:lnTo>
                  <a:lnTo>
                    <a:pt x="134" y="32"/>
                  </a:lnTo>
                  <a:lnTo>
                    <a:pt x="148" y="24"/>
                  </a:lnTo>
                  <a:lnTo>
                    <a:pt x="163" y="16"/>
                  </a:lnTo>
                  <a:lnTo>
                    <a:pt x="165" y="16"/>
                  </a:lnTo>
                  <a:lnTo>
                    <a:pt x="167" y="16"/>
                  </a:lnTo>
                  <a:lnTo>
                    <a:pt x="167" y="18"/>
                  </a:lnTo>
                  <a:lnTo>
                    <a:pt x="175" y="26"/>
                  </a:lnTo>
                  <a:lnTo>
                    <a:pt x="175" y="26"/>
                  </a:lnTo>
                  <a:lnTo>
                    <a:pt x="177" y="32"/>
                  </a:lnTo>
                  <a:lnTo>
                    <a:pt x="177" y="38"/>
                  </a:lnTo>
                  <a:lnTo>
                    <a:pt x="173" y="46"/>
                  </a:lnTo>
                  <a:lnTo>
                    <a:pt x="173" y="46"/>
                  </a:lnTo>
                  <a:lnTo>
                    <a:pt x="169" y="50"/>
                  </a:lnTo>
                  <a:lnTo>
                    <a:pt x="165" y="52"/>
                  </a:lnTo>
                  <a:lnTo>
                    <a:pt x="165" y="52"/>
                  </a:lnTo>
                  <a:lnTo>
                    <a:pt x="156" y="56"/>
                  </a:lnTo>
                  <a:lnTo>
                    <a:pt x="150" y="64"/>
                  </a:lnTo>
                  <a:lnTo>
                    <a:pt x="146" y="72"/>
                  </a:lnTo>
                  <a:lnTo>
                    <a:pt x="146" y="72"/>
                  </a:lnTo>
                  <a:lnTo>
                    <a:pt x="144" y="76"/>
                  </a:lnTo>
                  <a:lnTo>
                    <a:pt x="138" y="78"/>
                  </a:lnTo>
                  <a:lnTo>
                    <a:pt x="128" y="80"/>
                  </a:lnTo>
                  <a:lnTo>
                    <a:pt x="128" y="80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4" y="80"/>
                  </a:lnTo>
                  <a:lnTo>
                    <a:pt x="124" y="80"/>
                  </a:lnTo>
                  <a:lnTo>
                    <a:pt x="122" y="80"/>
                  </a:lnTo>
                  <a:lnTo>
                    <a:pt x="120" y="78"/>
                  </a:lnTo>
                  <a:lnTo>
                    <a:pt x="120" y="78"/>
                  </a:lnTo>
                  <a:lnTo>
                    <a:pt x="114" y="76"/>
                  </a:lnTo>
                  <a:lnTo>
                    <a:pt x="112" y="70"/>
                  </a:lnTo>
                  <a:lnTo>
                    <a:pt x="108" y="56"/>
                  </a:lnTo>
                  <a:lnTo>
                    <a:pt x="110" y="56"/>
                  </a:lnTo>
                  <a:close/>
                  <a:moveTo>
                    <a:pt x="90" y="94"/>
                  </a:moveTo>
                  <a:lnTo>
                    <a:pt x="90" y="94"/>
                  </a:lnTo>
                  <a:lnTo>
                    <a:pt x="100" y="72"/>
                  </a:lnTo>
                  <a:lnTo>
                    <a:pt x="104" y="66"/>
                  </a:lnTo>
                  <a:lnTo>
                    <a:pt x="106" y="74"/>
                  </a:lnTo>
                  <a:lnTo>
                    <a:pt x="106" y="74"/>
                  </a:lnTo>
                  <a:lnTo>
                    <a:pt x="110" y="80"/>
                  </a:lnTo>
                  <a:lnTo>
                    <a:pt x="118" y="86"/>
                  </a:lnTo>
                  <a:lnTo>
                    <a:pt x="120" y="86"/>
                  </a:lnTo>
                  <a:lnTo>
                    <a:pt x="120" y="86"/>
                  </a:lnTo>
                  <a:lnTo>
                    <a:pt x="128" y="86"/>
                  </a:lnTo>
                  <a:lnTo>
                    <a:pt x="140" y="84"/>
                  </a:lnTo>
                  <a:lnTo>
                    <a:pt x="140" y="84"/>
                  </a:lnTo>
                  <a:lnTo>
                    <a:pt x="148" y="80"/>
                  </a:lnTo>
                  <a:lnTo>
                    <a:pt x="154" y="74"/>
                  </a:lnTo>
                  <a:lnTo>
                    <a:pt x="156" y="66"/>
                  </a:lnTo>
                  <a:lnTo>
                    <a:pt x="156" y="66"/>
                  </a:lnTo>
                  <a:lnTo>
                    <a:pt x="161" y="62"/>
                  </a:lnTo>
                  <a:lnTo>
                    <a:pt x="167" y="58"/>
                  </a:lnTo>
                  <a:lnTo>
                    <a:pt x="167" y="58"/>
                  </a:lnTo>
                  <a:lnTo>
                    <a:pt x="173" y="56"/>
                  </a:lnTo>
                  <a:lnTo>
                    <a:pt x="179" y="50"/>
                  </a:lnTo>
                  <a:lnTo>
                    <a:pt x="183" y="42"/>
                  </a:lnTo>
                  <a:lnTo>
                    <a:pt x="183" y="42"/>
                  </a:lnTo>
                  <a:lnTo>
                    <a:pt x="185" y="36"/>
                  </a:lnTo>
                  <a:lnTo>
                    <a:pt x="185" y="32"/>
                  </a:lnTo>
                  <a:lnTo>
                    <a:pt x="183" y="26"/>
                  </a:lnTo>
                  <a:lnTo>
                    <a:pt x="181" y="22"/>
                  </a:lnTo>
                  <a:lnTo>
                    <a:pt x="173" y="12"/>
                  </a:lnTo>
                  <a:lnTo>
                    <a:pt x="179" y="10"/>
                  </a:lnTo>
                  <a:lnTo>
                    <a:pt x="179" y="10"/>
                  </a:lnTo>
                  <a:lnTo>
                    <a:pt x="201" y="6"/>
                  </a:lnTo>
                  <a:lnTo>
                    <a:pt x="225" y="6"/>
                  </a:lnTo>
                  <a:lnTo>
                    <a:pt x="249" y="10"/>
                  </a:lnTo>
                  <a:lnTo>
                    <a:pt x="271" y="20"/>
                  </a:lnTo>
                  <a:lnTo>
                    <a:pt x="275" y="22"/>
                  </a:lnTo>
                  <a:lnTo>
                    <a:pt x="265" y="34"/>
                  </a:lnTo>
                  <a:lnTo>
                    <a:pt x="265" y="34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9" y="50"/>
                  </a:lnTo>
                  <a:lnTo>
                    <a:pt x="261" y="56"/>
                  </a:lnTo>
                  <a:lnTo>
                    <a:pt x="261" y="56"/>
                  </a:lnTo>
                  <a:lnTo>
                    <a:pt x="265" y="62"/>
                  </a:lnTo>
                  <a:lnTo>
                    <a:pt x="271" y="64"/>
                  </a:lnTo>
                  <a:lnTo>
                    <a:pt x="285" y="70"/>
                  </a:lnTo>
                  <a:lnTo>
                    <a:pt x="285" y="70"/>
                  </a:lnTo>
                  <a:lnTo>
                    <a:pt x="289" y="74"/>
                  </a:lnTo>
                  <a:lnTo>
                    <a:pt x="297" y="82"/>
                  </a:lnTo>
                  <a:lnTo>
                    <a:pt x="297" y="82"/>
                  </a:lnTo>
                  <a:lnTo>
                    <a:pt x="301" y="86"/>
                  </a:lnTo>
                  <a:lnTo>
                    <a:pt x="307" y="88"/>
                  </a:lnTo>
                  <a:lnTo>
                    <a:pt x="309" y="88"/>
                  </a:lnTo>
                  <a:lnTo>
                    <a:pt x="309" y="88"/>
                  </a:lnTo>
                  <a:lnTo>
                    <a:pt x="313" y="88"/>
                  </a:lnTo>
                  <a:lnTo>
                    <a:pt x="313" y="88"/>
                  </a:lnTo>
                  <a:lnTo>
                    <a:pt x="321" y="88"/>
                  </a:lnTo>
                  <a:lnTo>
                    <a:pt x="327" y="84"/>
                  </a:lnTo>
                  <a:lnTo>
                    <a:pt x="331" y="80"/>
                  </a:lnTo>
                  <a:lnTo>
                    <a:pt x="333" y="84"/>
                  </a:lnTo>
                  <a:lnTo>
                    <a:pt x="333" y="84"/>
                  </a:lnTo>
                  <a:lnTo>
                    <a:pt x="337" y="96"/>
                  </a:lnTo>
                  <a:lnTo>
                    <a:pt x="337" y="100"/>
                  </a:lnTo>
                  <a:lnTo>
                    <a:pt x="247" y="110"/>
                  </a:lnTo>
                  <a:lnTo>
                    <a:pt x="247" y="64"/>
                  </a:lnTo>
                  <a:lnTo>
                    <a:pt x="181" y="64"/>
                  </a:lnTo>
                  <a:lnTo>
                    <a:pt x="181" y="110"/>
                  </a:lnTo>
                  <a:lnTo>
                    <a:pt x="177" y="110"/>
                  </a:lnTo>
                  <a:lnTo>
                    <a:pt x="88" y="100"/>
                  </a:lnTo>
                  <a:lnTo>
                    <a:pt x="90" y="94"/>
                  </a:lnTo>
                  <a:close/>
                  <a:moveTo>
                    <a:pt x="241" y="70"/>
                  </a:moveTo>
                  <a:lnTo>
                    <a:pt x="241" y="144"/>
                  </a:lnTo>
                  <a:lnTo>
                    <a:pt x="187" y="144"/>
                  </a:lnTo>
                  <a:lnTo>
                    <a:pt x="187" y="70"/>
                  </a:lnTo>
                  <a:lnTo>
                    <a:pt x="241" y="70"/>
                  </a:lnTo>
                  <a:close/>
                  <a:moveTo>
                    <a:pt x="84" y="116"/>
                  </a:moveTo>
                  <a:lnTo>
                    <a:pt x="84" y="116"/>
                  </a:lnTo>
                  <a:lnTo>
                    <a:pt x="86" y="110"/>
                  </a:lnTo>
                  <a:lnTo>
                    <a:pt x="86" y="106"/>
                  </a:lnTo>
                  <a:lnTo>
                    <a:pt x="181" y="118"/>
                  </a:lnTo>
                  <a:lnTo>
                    <a:pt x="181" y="130"/>
                  </a:lnTo>
                  <a:lnTo>
                    <a:pt x="177" y="130"/>
                  </a:lnTo>
                  <a:lnTo>
                    <a:pt x="84" y="120"/>
                  </a:lnTo>
                  <a:lnTo>
                    <a:pt x="84" y="116"/>
                  </a:lnTo>
                  <a:close/>
                  <a:moveTo>
                    <a:pt x="86" y="202"/>
                  </a:moveTo>
                  <a:lnTo>
                    <a:pt x="86" y="202"/>
                  </a:lnTo>
                  <a:lnTo>
                    <a:pt x="82" y="202"/>
                  </a:lnTo>
                  <a:lnTo>
                    <a:pt x="82" y="126"/>
                  </a:lnTo>
                  <a:lnTo>
                    <a:pt x="88" y="126"/>
                  </a:lnTo>
                  <a:lnTo>
                    <a:pt x="181" y="138"/>
                  </a:lnTo>
                  <a:lnTo>
                    <a:pt x="181" y="150"/>
                  </a:lnTo>
                  <a:lnTo>
                    <a:pt x="247" y="150"/>
                  </a:lnTo>
                  <a:lnTo>
                    <a:pt x="247" y="138"/>
                  </a:lnTo>
                  <a:lnTo>
                    <a:pt x="343" y="126"/>
                  </a:lnTo>
                  <a:lnTo>
                    <a:pt x="343" y="202"/>
                  </a:lnTo>
                  <a:lnTo>
                    <a:pt x="339" y="202"/>
                  </a:lnTo>
                  <a:lnTo>
                    <a:pt x="339" y="202"/>
                  </a:lnTo>
                  <a:lnTo>
                    <a:pt x="331" y="200"/>
                  </a:lnTo>
                  <a:lnTo>
                    <a:pt x="325" y="196"/>
                  </a:lnTo>
                  <a:lnTo>
                    <a:pt x="321" y="190"/>
                  </a:lnTo>
                  <a:lnTo>
                    <a:pt x="319" y="182"/>
                  </a:lnTo>
                  <a:lnTo>
                    <a:pt x="319" y="178"/>
                  </a:lnTo>
                  <a:lnTo>
                    <a:pt x="319" y="178"/>
                  </a:lnTo>
                  <a:lnTo>
                    <a:pt x="319" y="172"/>
                  </a:lnTo>
                  <a:lnTo>
                    <a:pt x="315" y="168"/>
                  </a:lnTo>
                  <a:lnTo>
                    <a:pt x="311" y="164"/>
                  </a:lnTo>
                  <a:lnTo>
                    <a:pt x="305" y="162"/>
                  </a:lnTo>
                  <a:lnTo>
                    <a:pt x="120" y="162"/>
                  </a:lnTo>
                  <a:lnTo>
                    <a:pt x="120" y="162"/>
                  </a:lnTo>
                  <a:lnTo>
                    <a:pt x="114" y="164"/>
                  </a:lnTo>
                  <a:lnTo>
                    <a:pt x="110" y="168"/>
                  </a:lnTo>
                  <a:lnTo>
                    <a:pt x="106" y="172"/>
                  </a:lnTo>
                  <a:lnTo>
                    <a:pt x="106" y="178"/>
                  </a:lnTo>
                  <a:lnTo>
                    <a:pt x="106" y="182"/>
                  </a:lnTo>
                  <a:lnTo>
                    <a:pt x="106" y="182"/>
                  </a:lnTo>
                  <a:lnTo>
                    <a:pt x="104" y="190"/>
                  </a:lnTo>
                  <a:lnTo>
                    <a:pt x="100" y="196"/>
                  </a:lnTo>
                  <a:lnTo>
                    <a:pt x="94" y="200"/>
                  </a:lnTo>
                  <a:lnTo>
                    <a:pt x="86" y="202"/>
                  </a:lnTo>
                  <a:lnTo>
                    <a:pt x="86" y="202"/>
                  </a:lnTo>
                  <a:close/>
                  <a:moveTo>
                    <a:pt x="146" y="264"/>
                  </a:moveTo>
                  <a:lnTo>
                    <a:pt x="146" y="264"/>
                  </a:lnTo>
                  <a:lnTo>
                    <a:pt x="132" y="252"/>
                  </a:lnTo>
                  <a:lnTo>
                    <a:pt x="120" y="238"/>
                  </a:lnTo>
                  <a:lnTo>
                    <a:pt x="110" y="222"/>
                  </a:lnTo>
                  <a:lnTo>
                    <a:pt x="104" y="204"/>
                  </a:lnTo>
                  <a:lnTo>
                    <a:pt x="104" y="202"/>
                  </a:lnTo>
                  <a:lnTo>
                    <a:pt x="104" y="202"/>
                  </a:lnTo>
                  <a:lnTo>
                    <a:pt x="104" y="202"/>
                  </a:lnTo>
                  <a:lnTo>
                    <a:pt x="110" y="196"/>
                  </a:lnTo>
                  <a:lnTo>
                    <a:pt x="112" y="190"/>
                  </a:lnTo>
                  <a:lnTo>
                    <a:pt x="116" y="178"/>
                  </a:lnTo>
                  <a:lnTo>
                    <a:pt x="118" y="190"/>
                  </a:lnTo>
                  <a:lnTo>
                    <a:pt x="118" y="190"/>
                  </a:lnTo>
                  <a:lnTo>
                    <a:pt x="124" y="208"/>
                  </a:lnTo>
                  <a:lnTo>
                    <a:pt x="132" y="226"/>
                  </a:lnTo>
                  <a:lnTo>
                    <a:pt x="140" y="242"/>
                  </a:lnTo>
                  <a:lnTo>
                    <a:pt x="150" y="258"/>
                  </a:lnTo>
                  <a:lnTo>
                    <a:pt x="169" y="278"/>
                  </a:lnTo>
                  <a:lnTo>
                    <a:pt x="146" y="264"/>
                  </a:lnTo>
                  <a:close/>
                  <a:moveTo>
                    <a:pt x="124" y="390"/>
                  </a:moveTo>
                  <a:lnTo>
                    <a:pt x="124" y="334"/>
                  </a:lnTo>
                  <a:lnTo>
                    <a:pt x="128" y="334"/>
                  </a:lnTo>
                  <a:lnTo>
                    <a:pt x="128" y="334"/>
                  </a:lnTo>
                  <a:lnTo>
                    <a:pt x="150" y="332"/>
                  </a:lnTo>
                  <a:lnTo>
                    <a:pt x="152" y="332"/>
                  </a:lnTo>
                  <a:lnTo>
                    <a:pt x="152" y="334"/>
                  </a:lnTo>
                  <a:lnTo>
                    <a:pt x="152" y="338"/>
                  </a:lnTo>
                  <a:lnTo>
                    <a:pt x="152" y="338"/>
                  </a:lnTo>
                  <a:lnTo>
                    <a:pt x="154" y="340"/>
                  </a:lnTo>
                  <a:lnTo>
                    <a:pt x="156" y="342"/>
                  </a:lnTo>
                  <a:lnTo>
                    <a:pt x="156" y="342"/>
                  </a:lnTo>
                  <a:lnTo>
                    <a:pt x="171" y="348"/>
                  </a:lnTo>
                  <a:lnTo>
                    <a:pt x="185" y="352"/>
                  </a:lnTo>
                  <a:lnTo>
                    <a:pt x="199" y="354"/>
                  </a:lnTo>
                  <a:lnTo>
                    <a:pt x="215" y="356"/>
                  </a:lnTo>
                  <a:lnTo>
                    <a:pt x="215" y="356"/>
                  </a:lnTo>
                  <a:lnTo>
                    <a:pt x="229" y="354"/>
                  </a:lnTo>
                  <a:lnTo>
                    <a:pt x="243" y="352"/>
                  </a:lnTo>
                  <a:lnTo>
                    <a:pt x="259" y="348"/>
                  </a:lnTo>
                  <a:lnTo>
                    <a:pt x="271" y="342"/>
                  </a:lnTo>
                  <a:lnTo>
                    <a:pt x="271" y="342"/>
                  </a:lnTo>
                  <a:lnTo>
                    <a:pt x="273" y="340"/>
                  </a:lnTo>
                  <a:lnTo>
                    <a:pt x="275" y="338"/>
                  </a:lnTo>
                  <a:lnTo>
                    <a:pt x="275" y="332"/>
                  </a:lnTo>
                  <a:lnTo>
                    <a:pt x="279" y="332"/>
                  </a:lnTo>
                  <a:lnTo>
                    <a:pt x="279" y="332"/>
                  </a:lnTo>
                  <a:lnTo>
                    <a:pt x="299" y="334"/>
                  </a:lnTo>
                  <a:lnTo>
                    <a:pt x="303" y="334"/>
                  </a:lnTo>
                  <a:lnTo>
                    <a:pt x="303" y="336"/>
                  </a:lnTo>
                  <a:lnTo>
                    <a:pt x="303" y="394"/>
                  </a:lnTo>
                  <a:lnTo>
                    <a:pt x="303" y="394"/>
                  </a:lnTo>
                  <a:lnTo>
                    <a:pt x="305" y="406"/>
                  </a:lnTo>
                  <a:lnTo>
                    <a:pt x="311" y="416"/>
                  </a:lnTo>
                  <a:lnTo>
                    <a:pt x="319" y="422"/>
                  </a:lnTo>
                  <a:lnTo>
                    <a:pt x="331" y="428"/>
                  </a:lnTo>
                  <a:lnTo>
                    <a:pt x="333" y="428"/>
                  </a:lnTo>
                  <a:lnTo>
                    <a:pt x="333" y="440"/>
                  </a:lnTo>
                  <a:lnTo>
                    <a:pt x="315" y="440"/>
                  </a:lnTo>
                  <a:lnTo>
                    <a:pt x="315" y="506"/>
                  </a:lnTo>
                  <a:lnTo>
                    <a:pt x="321" y="510"/>
                  </a:lnTo>
                  <a:lnTo>
                    <a:pt x="321" y="566"/>
                  </a:lnTo>
                  <a:lnTo>
                    <a:pt x="106" y="566"/>
                  </a:lnTo>
                  <a:lnTo>
                    <a:pt x="106" y="510"/>
                  </a:lnTo>
                  <a:lnTo>
                    <a:pt x="112" y="506"/>
                  </a:lnTo>
                  <a:lnTo>
                    <a:pt x="112" y="440"/>
                  </a:lnTo>
                  <a:lnTo>
                    <a:pt x="94" y="440"/>
                  </a:lnTo>
                  <a:lnTo>
                    <a:pt x="94" y="428"/>
                  </a:lnTo>
                  <a:lnTo>
                    <a:pt x="96" y="428"/>
                  </a:lnTo>
                  <a:lnTo>
                    <a:pt x="96" y="428"/>
                  </a:lnTo>
                  <a:lnTo>
                    <a:pt x="108" y="424"/>
                  </a:lnTo>
                  <a:lnTo>
                    <a:pt x="116" y="416"/>
                  </a:lnTo>
                  <a:lnTo>
                    <a:pt x="122" y="406"/>
                  </a:lnTo>
                  <a:lnTo>
                    <a:pt x="124" y="394"/>
                  </a:lnTo>
                  <a:lnTo>
                    <a:pt x="124" y="390"/>
                  </a:lnTo>
                  <a:lnTo>
                    <a:pt x="124" y="390"/>
                  </a:lnTo>
                  <a:close/>
                  <a:moveTo>
                    <a:pt x="90" y="420"/>
                  </a:moveTo>
                  <a:lnTo>
                    <a:pt x="90" y="420"/>
                  </a:lnTo>
                  <a:lnTo>
                    <a:pt x="84" y="420"/>
                  </a:lnTo>
                  <a:lnTo>
                    <a:pt x="82" y="420"/>
                  </a:lnTo>
                  <a:lnTo>
                    <a:pt x="80" y="418"/>
                  </a:lnTo>
                  <a:lnTo>
                    <a:pt x="80" y="386"/>
                  </a:lnTo>
                  <a:lnTo>
                    <a:pt x="98" y="386"/>
                  </a:lnTo>
                  <a:lnTo>
                    <a:pt x="98" y="420"/>
                  </a:lnTo>
                  <a:lnTo>
                    <a:pt x="96" y="420"/>
                  </a:lnTo>
                  <a:lnTo>
                    <a:pt x="96" y="420"/>
                  </a:lnTo>
                  <a:lnTo>
                    <a:pt x="90" y="420"/>
                  </a:lnTo>
                  <a:lnTo>
                    <a:pt x="90" y="420"/>
                  </a:lnTo>
                  <a:close/>
                  <a:moveTo>
                    <a:pt x="64" y="360"/>
                  </a:moveTo>
                  <a:lnTo>
                    <a:pt x="64" y="360"/>
                  </a:lnTo>
                  <a:lnTo>
                    <a:pt x="76" y="354"/>
                  </a:lnTo>
                  <a:lnTo>
                    <a:pt x="88" y="346"/>
                  </a:lnTo>
                  <a:lnTo>
                    <a:pt x="100" y="342"/>
                  </a:lnTo>
                  <a:lnTo>
                    <a:pt x="112" y="336"/>
                  </a:lnTo>
                  <a:lnTo>
                    <a:pt x="118" y="336"/>
                  </a:lnTo>
                  <a:lnTo>
                    <a:pt x="118" y="394"/>
                  </a:lnTo>
                  <a:lnTo>
                    <a:pt x="118" y="394"/>
                  </a:lnTo>
                  <a:lnTo>
                    <a:pt x="116" y="402"/>
                  </a:lnTo>
                  <a:lnTo>
                    <a:pt x="112" y="410"/>
                  </a:lnTo>
                  <a:lnTo>
                    <a:pt x="106" y="420"/>
                  </a:lnTo>
                  <a:lnTo>
                    <a:pt x="106" y="380"/>
                  </a:lnTo>
                  <a:lnTo>
                    <a:pt x="74" y="380"/>
                  </a:lnTo>
                  <a:lnTo>
                    <a:pt x="74" y="420"/>
                  </a:lnTo>
                  <a:lnTo>
                    <a:pt x="68" y="410"/>
                  </a:lnTo>
                  <a:lnTo>
                    <a:pt x="68" y="410"/>
                  </a:lnTo>
                  <a:lnTo>
                    <a:pt x="64" y="402"/>
                  </a:lnTo>
                  <a:lnTo>
                    <a:pt x="62" y="394"/>
                  </a:lnTo>
                  <a:lnTo>
                    <a:pt x="62" y="360"/>
                  </a:lnTo>
                  <a:lnTo>
                    <a:pt x="64" y="360"/>
                  </a:lnTo>
                  <a:close/>
                  <a:moveTo>
                    <a:pt x="8" y="476"/>
                  </a:moveTo>
                  <a:lnTo>
                    <a:pt x="8" y="476"/>
                  </a:lnTo>
                  <a:lnTo>
                    <a:pt x="8" y="462"/>
                  </a:lnTo>
                  <a:lnTo>
                    <a:pt x="10" y="448"/>
                  </a:lnTo>
                  <a:lnTo>
                    <a:pt x="14" y="434"/>
                  </a:lnTo>
                  <a:lnTo>
                    <a:pt x="18" y="420"/>
                  </a:lnTo>
                  <a:lnTo>
                    <a:pt x="24" y="408"/>
                  </a:lnTo>
                  <a:lnTo>
                    <a:pt x="32" y="396"/>
                  </a:lnTo>
                  <a:lnTo>
                    <a:pt x="40" y="384"/>
                  </a:lnTo>
                  <a:lnTo>
                    <a:pt x="50" y="374"/>
                  </a:lnTo>
                  <a:lnTo>
                    <a:pt x="56" y="368"/>
                  </a:lnTo>
                  <a:lnTo>
                    <a:pt x="56" y="394"/>
                  </a:lnTo>
                  <a:lnTo>
                    <a:pt x="56" y="394"/>
                  </a:lnTo>
                  <a:lnTo>
                    <a:pt x="58" y="406"/>
                  </a:lnTo>
                  <a:lnTo>
                    <a:pt x="64" y="416"/>
                  </a:lnTo>
                  <a:lnTo>
                    <a:pt x="72" y="424"/>
                  </a:lnTo>
                  <a:lnTo>
                    <a:pt x="84" y="428"/>
                  </a:lnTo>
                  <a:lnTo>
                    <a:pt x="86" y="428"/>
                  </a:lnTo>
                  <a:lnTo>
                    <a:pt x="86" y="442"/>
                  </a:lnTo>
                  <a:lnTo>
                    <a:pt x="68" y="442"/>
                  </a:lnTo>
                  <a:lnTo>
                    <a:pt x="68" y="506"/>
                  </a:lnTo>
                  <a:lnTo>
                    <a:pt x="74" y="510"/>
                  </a:lnTo>
                  <a:lnTo>
                    <a:pt x="74" y="566"/>
                  </a:lnTo>
                  <a:lnTo>
                    <a:pt x="8" y="566"/>
                  </a:lnTo>
                  <a:lnTo>
                    <a:pt x="8" y="476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97" name="Freeform 34"/>
            <p:cNvSpPr>
              <a:spLocks noEditPoints="1"/>
            </p:cNvSpPr>
            <p:nvPr/>
          </p:nvSpPr>
          <p:spPr bwMode="auto">
            <a:xfrm>
              <a:off x="6415088" y="209550"/>
              <a:ext cx="214312" cy="158750"/>
            </a:xfrm>
            <a:custGeom>
              <a:avLst/>
              <a:gdLst>
                <a:gd name="T0" fmla="*/ 133 w 135"/>
                <a:gd name="T1" fmla="*/ 26 h 100"/>
                <a:gd name="T2" fmla="*/ 133 w 135"/>
                <a:gd name="T3" fmla="*/ 26 h 100"/>
                <a:gd name="T4" fmla="*/ 131 w 135"/>
                <a:gd name="T5" fmla="*/ 16 h 100"/>
                <a:gd name="T6" fmla="*/ 127 w 135"/>
                <a:gd name="T7" fmla="*/ 8 h 100"/>
                <a:gd name="T8" fmla="*/ 117 w 135"/>
                <a:gd name="T9" fmla="*/ 2 h 100"/>
                <a:gd name="T10" fmla="*/ 107 w 135"/>
                <a:gd name="T11" fmla="*/ 0 h 100"/>
                <a:gd name="T12" fmla="*/ 27 w 135"/>
                <a:gd name="T13" fmla="*/ 0 h 100"/>
                <a:gd name="T14" fmla="*/ 27 w 135"/>
                <a:gd name="T15" fmla="*/ 0 h 100"/>
                <a:gd name="T16" fmla="*/ 17 w 135"/>
                <a:gd name="T17" fmla="*/ 2 h 100"/>
                <a:gd name="T18" fmla="*/ 8 w 135"/>
                <a:gd name="T19" fmla="*/ 8 h 100"/>
                <a:gd name="T20" fmla="*/ 2 w 135"/>
                <a:gd name="T21" fmla="*/ 16 h 100"/>
                <a:gd name="T22" fmla="*/ 0 w 135"/>
                <a:gd name="T23" fmla="*/ 26 h 100"/>
                <a:gd name="T24" fmla="*/ 0 w 135"/>
                <a:gd name="T25" fmla="*/ 58 h 100"/>
                <a:gd name="T26" fmla="*/ 6 w 135"/>
                <a:gd name="T27" fmla="*/ 58 h 100"/>
                <a:gd name="T28" fmla="*/ 6 w 135"/>
                <a:gd name="T29" fmla="*/ 100 h 100"/>
                <a:gd name="T30" fmla="*/ 127 w 135"/>
                <a:gd name="T31" fmla="*/ 100 h 100"/>
                <a:gd name="T32" fmla="*/ 127 w 135"/>
                <a:gd name="T33" fmla="*/ 58 h 100"/>
                <a:gd name="T34" fmla="*/ 135 w 135"/>
                <a:gd name="T35" fmla="*/ 58 h 100"/>
                <a:gd name="T36" fmla="*/ 133 w 135"/>
                <a:gd name="T37" fmla="*/ 26 h 100"/>
                <a:gd name="T38" fmla="*/ 119 w 135"/>
                <a:gd name="T39" fmla="*/ 92 h 100"/>
                <a:gd name="T40" fmla="*/ 15 w 135"/>
                <a:gd name="T41" fmla="*/ 92 h 100"/>
                <a:gd name="T42" fmla="*/ 15 w 135"/>
                <a:gd name="T43" fmla="*/ 58 h 100"/>
                <a:gd name="T44" fmla="*/ 119 w 135"/>
                <a:gd name="T45" fmla="*/ 58 h 100"/>
                <a:gd name="T46" fmla="*/ 119 w 135"/>
                <a:gd name="T47" fmla="*/ 92 h 100"/>
                <a:gd name="T48" fmla="*/ 127 w 135"/>
                <a:gd name="T49" fmla="*/ 50 h 100"/>
                <a:gd name="T50" fmla="*/ 6 w 135"/>
                <a:gd name="T51" fmla="*/ 50 h 100"/>
                <a:gd name="T52" fmla="*/ 6 w 135"/>
                <a:gd name="T53" fmla="*/ 26 h 100"/>
                <a:gd name="T54" fmla="*/ 6 w 135"/>
                <a:gd name="T55" fmla="*/ 26 h 100"/>
                <a:gd name="T56" fmla="*/ 8 w 135"/>
                <a:gd name="T57" fmla="*/ 18 h 100"/>
                <a:gd name="T58" fmla="*/ 12 w 135"/>
                <a:gd name="T59" fmla="*/ 12 h 100"/>
                <a:gd name="T60" fmla="*/ 19 w 135"/>
                <a:gd name="T61" fmla="*/ 8 h 100"/>
                <a:gd name="T62" fmla="*/ 27 w 135"/>
                <a:gd name="T63" fmla="*/ 6 h 100"/>
                <a:gd name="T64" fmla="*/ 107 w 135"/>
                <a:gd name="T65" fmla="*/ 6 h 100"/>
                <a:gd name="T66" fmla="*/ 107 w 135"/>
                <a:gd name="T67" fmla="*/ 6 h 100"/>
                <a:gd name="T68" fmla="*/ 115 w 135"/>
                <a:gd name="T69" fmla="*/ 8 h 100"/>
                <a:gd name="T70" fmla="*/ 121 w 135"/>
                <a:gd name="T71" fmla="*/ 12 h 100"/>
                <a:gd name="T72" fmla="*/ 125 w 135"/>
                <a:gd name="T73" fmla="*/ 18 h 100"/>
                <a:gd name="T74" fmla="*/ 127 w 135"/>
                <a:gd name="T75" fmla="*/ 26 h 100"/>
                <a:gd name="T76" fmla="*/ 127 w 135"/>
                <a:gd name="T77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5" h="100" fill="norm" stroke="1" extrusionOk="0">
                  <a:moveTo>
                    <a:pt x="133" y="26"/>
                  </a:moveTo>
                  <a:lnTo>
                    <a:pt x="133" y="26"/>
                  </a:lnTo>
                  <a:lnTo>
                    <a:pt x="131" y="16"/>
                  </a:lnTo>
                  <a:lnTo>
                    <a:pt x="127" y="8"/>
                  </a:lnTo>
                  <a:lnTo>
                    <a:pt x="117" y="2"/>
                  </a:lnTo>
                  <a:lnTo>
                    <a:pt x="10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58"/>
                  </a:lnTo>
                  <a:lnTo>
                    <a:pt x="6" y="58"/>
                  </a:lnTo>
                  <a:lnTo>
                    <a:pt x="6" y="100"/>
                  </a:lnTo>
                  <a:lnTo>
                    <a:pt x="127" y="100"/>
                  </a:lnTo>
                  <a:lnTo>
                    <a:pt x="127" y="58"/>
                  </a:lnTo>
                  <a:lnTo>
                    <a:pt x="135" y="58"/>
                  </a:lnTo>
                  <a:lnTo>
                    <a:pt x="133" y="26"/>
                  </a:lnTo>
                  <a:close/>
                  <a:moveTo>
                    <a:pt x="119" y="92"/>
                  </a:moveTo>
                  <a:lnTo>
                    <a:pt x="15" y="92"/>
                  </a:lnTo>
                  <a:lnTo>
                    <a:pt x="15" y="58"/>
                  </a:lnTo>
                  <a:lnTo>
                    <a:pt x="119" y="58"/>
                  </a:lnTo>
                  <a:lnTo>
                    <a:pt x="119" y="92"/>
                  </a:lnTo>
                  <a:close/>
                  <a:moveTo>
                    <a:pt x="127" y="50"/>
                  </a:moveTo>
                  <a:lnTo>
                    <a:pt x="6" y="50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8" y="18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7" y="6"/>
                  </a:lnTo>
                  <a:lnTo>
                    <a:pt x="107" y="6"/>
                  </a:lnTo>
                  <a:lnTo>
                    <a:pt x="107" y="6"/>
                  </a:lnTo>
                  <a:lnTo>
                    <a:pt x="115" y="8"/>
                  </a:lnTo>
                  <a:lnTo>
                    <a:pt x="121" y="12"/>
                  </a:lnTo>
                  <a:lnTo>
                    <a:pt x="125" y="18"/>
                  </a:lnTo>
                  <a:lnTo>
                    <a:pt x="127" y="26"/>
                  </a:lnTo>
                  <a:lnTo>
                    <a:pt x="127" y="50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698" name="Rectangle 35"/>
            <p:cNvSpPr>
              <a:spLocks noChangeArrowheads="1"/>
            </p:cNvSpPr>
            <p:nvPr/>
          </p:nvSpPr>
          <p:spPr bwMode="auto">
            <a:xfrm>
              <a:off x="6505575" y="-111125"/>
              <a:ext cx="34925" cy="12700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</p:grpSp>
      <p:grpSp>
        <p:nvGrpSpPr>
          <p:cNvPr id="59" name="Группа 235"/>
          <p:cNvGrpSpPr/>
          <p:nvPr/>
        </p:nvGrpSpPr>
        <p:grpSpPr bwMode="auto">
          <a:xfrm>
            <a:off x="9942375" y="3930379"/>
            <a:ext cx="925512" cy="844550"/>
            <a:chOff x="7945438" y="-431799"/>
            <a:chExt cx="925512" cy="844550"/>
          </a:xfrm>
        </p:grpSpPr>
        <p:sp>
          <p:nvSpPr>
            <p:cNvPr id="1048699" name="Freeform 36"/>
            <p:cNvSpPr/>
            <p:nvPr/>
          </p:nvSpPr>
          <p:spPr bwMode="auto">
            <a:xfrm>
              <a:off x="8208963" y="171450"/>
              <a:ext cx="661987" cy="241300"/>
            </a:xfrm>
            <a:custGeom>
              <a:avLst/>
              <a:gdLst>
                <a:gd name="T0" fmla="*/ 407 w 417"/>
                <a:gd name="T1" fmla="*/ 0 h 152"/>
                <a:gd name="T2" fmla="*/ 369 w 417"/>
                <a:gd name="T3" fmla="*/ 10 h 152"/>
                <a:gd name="T4" fmla="*/ 371 w 417"/>
                <a:gd name="T5" fmla="*/ 16 h 152"/>
                <a:gd name="T6" fmla="*/ 397 w 417"/>
                <a:gd name="T7" fmla="*/ 10 h 152"/>
                <a:gd name="T8" fmla="*/ 393 w 417"/>
                <a:gd name="T9" fmla="*/ 20 h 152"/>
                <a:gd name="T10" fmla="*/ 393 w 417"/>
                <a:gd name="T11" fmla="*/ 20 h 152"/>
                <a:gd name="T12" fmla="*/ 373 w 417"/>
                <a:gd name="T13" fmla="*/ 48 h 152"/>
                <a:gd name="T14" fmla="*/ 351 w 417"/>
                <a:gd name="T15" fmla="*/ 72 h 152"/>
                <a:gd name="T16" fmla="*/ 325 w 417"/>
                <a:gd name="T17" fmla="*/ 94 h 152"/>
                <a:gd name="T18" fmla="*/ 297 w 417"/>
                <a:gd name="T19" fmla="*/ 112 h 152"/>
                <a:gd name="T20" fmla="*/ 267 w 417"/>
                <a:gd name="T21" fmla="*/ 126 h 152"/>
                <a:gd name="T22" fmla="*/ 235 w 417"/>
                <a:gd name="T23" fmla="*/ 136 h 152"/>
                <a:gd name="T24" fmla="*/ 203 w 417"/>
                <a:gd name="T25" fmla="*/ 144 h 152"/>
                <a:gd name="T26" fmla="*/ 169 w 417"/>
                <a:gd name="T27" fmla="*/ 146 h 152"/>
                <a:gd name="T28" fmla="*/ 165 w 417"/>
                <a:gd name="T29" fmla="*/ 146 h 152"/>
                <a:gd name="T30" fmla="*/ 165 w 417"/>
                <a:gd name="T31" fmla="*/ 146 h 152"/>
                <a:gd name="T32" fmla="*/ 143 w 417"/>
                <a:gd name="T33" fmla="*/ 144 h 152"/>
                <a:gd name="T34" fmla="*/ 121 w 417"/>
                <a:gd name="T35" fmla="*/ 140 h 152"/>
                <a:gd name="T36" fmla="*/ 100 w 417"/>
                <a:gd name="T37" fmla="*/ 136 h 152"/>
                <a:gd name="T38" fmla="*/ 78 w 417"/>
                <a:gd name="T39" fmla="*/ 130 h 152"/>
                <a:gd name="T40" fmla="*/ 58 w 417"/>
                <a:gd name="T41" fmla="*/ 122 h 152"/>
                <a:gd name="T42" fmla="*/ 40 w 417"/>
                <a:gd name="T43" fmla="*/ 112 h 152"/>
                <a:gd name="T44" fmla="*/ 22 w 417"/>
                <a:gd name="T45" fmla="*/ 100 h 152"/>
                <a:gd name="T46" fmla="*/ 4 w 417"/>
                <a:gd name="T47" fmla="*/ 86 h 152"/>
                <a:gd name="T48" fmla="*/ 0 w 417"/>
                <a:gd name="T49" fmla="*/ 92 h 152"/>
                <a:gd name="T50" fmla="*/ 0 w 417"/>
                <a:gd name="T51" fmla="*/ 92 h 152"/>
                <a:gd name="T52" fmla="*/ 18 w 417"/>
                <a:gd name="T53" fmla="*/ 106 h 152"/>
                <a:gd name="T54" fmla="*/ 36 w 417"/>
                <a:gd name="T55" fmla="*/ 118 h 152"/>
                <a:gd name="T56" fmla="*/ 56 w 417"/>
                <a:gd name="T57" fmla="*/ 128 h 152"/>
                <a:gd name="T58" fmla="*/ 76 w 417"/>
                <a:gd name="T59" fmla="*/ 136 h 152"/>
                <a:gd name="T60" fmla="*/ 98 w 417"/>
                <a:gd name="T61" fmla="*/ 142 h 152"/>
                <a:gd name="T62" fmla="*/ 121 w 417"/>
                <a:gd name="T63" fmla="*/ 148 h 152"/>
                <a:gd name="T64" fmla="*/ 143 w 417"/>
                <a:gd name="T65" fmla="*/ 150 h 152"/>
                <a:gd name="T66" fmla="*/ 165 w 417"/>
                <a:gd name="T67" fmla="*/ 152 h 152"/>
                <a:gd name="T68" fmla="*/ 169 w 417"/>
                <a:gd name="T69" fmla="*/ 152 h 152"/>
                <a:gd name="T70" fmla="*/ 169 w 417"/>
                <a:gd name="T71" fmla="*/ 152 h 152"/>
                <a:gd name="T72" fmla="*/ 205 w 417"/>
                <a:gd name="T73" fmla="*/ 150 h 152"/>
                <a:gd name="T74" fmla="*/ 239 w 417"/>
                <a:gd name="T75" fmla="*/ 144 h 152"/>
                <a:gd name="T76" fmla="*/ 271 w 417"/>
                <a:gd name="T77" fmla="*/ 132 h 152"/>
                <a:gd name="T78" fmla="*/ 301 w 417"/>
                <a:gd name="T79" fmla="*/ 118 h 152"/>
                <a:gd name="T80" fmla="*/ 329 w 417"/>
                <a:gd name="T81" fmla="*/ 98 h 152"/>
                <a:gd name="T82" fmla="*/ 355 w 417"/>
                <a:gd name="T83" fmla="*/ 76 h 152"/>
                <a:gd name="T84" fmla="*/ 379 w 417"/>
                <a:gd name="T85" fmla="*/ 52 h 152"/>
                <a:gd name="T86" fmla="*/ 399 w 417"/>
                <a:gd name="T87" fmla="*/ 22 h 152"/>
                <a:gd name="T88" fmla="*/ 405 w 417"/>
                <a:gd name="T89" fmla="*/ 14 h 152"/>
                <a:gd name="T90" fmla="*/ 405 w 417"/>
                <a:gd name="T91" fmla="*/ 16 h 152"/>
                <a:gd name="T92" fmla="*/ 409 w 417"/>
                <a:gd name="T93" fmla="*/ 38 h 152"/>
                <a:gd name="T94" fmla="*/ 417 w 417"/>
                <a:gd name="T95" fmla="*/ 36 h 152"/>
                <a:gd name="T96" fmla="*/ 407 w 417"/>
                <a:gd name="T9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7" h="152" fill="norm" stroke="1" extrusionOk="0">
                  <a:moveTo>
                    <a:pt x="407" y="0"/>
                  </a:moveTo>
                  <a:lnTo>
                    <a:pt x="369" y="10"/>
                  </a:lnTo>
                  <a:lnTo>
                    <a:pt x="371" y="16"/>
                  </a:lnTo>
                  <a:lnTo>
                    <a:pt x="397" y="10"/>
                  </a:lnTo>
                  <a:lnTo>
                    <a:pt x="393" y="20"/>
                  </a:lnTo>
                  <a:lnTo>
                    <a:pt x="393" y="20"/>
                  </a:lnTo>
                  <a:lnTo>
                    <a:pt x="373" y="48"/>
                  </a:lnTo>
                  <a:lnTo>
                    <a:pt x="351" y="72"/>
                  </a:lnTo>
                  <a:lnTo>
                    <a:pt x="325" y="94"/>
                  </a:lnTo>
                  <a:lnTo>
                    <a:pt x="297" y="112"/>
                  </a:lnTo>
                  <a:lnTo>
                    <a:pt x="267" y="126"/>
                  </a:lnTo>
                  <a:lnTo>
                    <a:pt x="235" y="136"/>
                  </a:lnTo>
                  <a:lnTo>
                    <a:pt x="203" y="144"/>
                  </a:lnTo>
                  <a:lnTo>
                    <a:pt x="169" y="146"/>
                  </a:lnTo>
                  <a:lnTo>
                    <a:pt x="165" y="146"/>
                  </a:lnTo>
                  <a:lnTo>
                    <a:pt x="165" y="146"/>
                  </a:lnTo>
                  <a:lnTo>
                    <a:pt x="143" y="144"/>
                  </a:lnTo>
                  <a:lnTo>
                    <a:pt x="121" y="140"/>
                  </a:lnTo>
                  <a:lnTo>
                    <a:pt x="100" y="136"/>
                  </a:lnTo>
                  <a:lnTo>
                    <a:pt x="78" y="130"/>
                  </a:lnTo>
                  <a:lnTo>
                    <a:pt x="58" y="122"/>
                  </a:lnTo>
                  <a:lnTo>
                    <a:pt x="40" y="112"/>
                  </a:lnTo>
                  <a:lnTo>
                    <a:pt x="22" y="100"/>
                  </a:lnTo>
                  <a:lnTo>
                    <a:pt x="4" y="8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8" y="106"/>
                  </a:lnTo>
                  <a:lnTo>
                    <a:pt x="36" y="118"/>
                  </a:lnTo>
                  <a:lnTo>
                    <a:pt x="56" y="128"/>
                  </a:lnTo>
                  <a:lnTo>
                    <a:pt x="76" y="136"/>
                  </a:lnTo>
                  <a:lnTo>
                    <a:pt x="98" y="142"/>
                  </a:lnTo>
                  <a:lnTo>
                    <a:pt x="121" y="148"/>
                  </a:lnTo>
                  <a:lnTo>
                    <a:pt x="143" y="150"/>
                  </a:lnTo>
                  <a:lnTo>
                    <a:pt x="165" y="152"/>
                  </a:lnTo>
                  <a:lnTo>
                    <a:pt x="169" y="152"/>
                  </a:lnTo>
                  <a:lnTo>
                    <a:pt x="169" y="152"/>
                  </a:lnTo>
                  <a:lnTo>
                    <a:pt x="205" y="150"/>
                  </a:lnTo>
                  <a:lnTo>
                    <a:pt x="239" y="144"/>
                  </a:lnTo>
                  <a:lnTo>
                    <a:pt x="271" y="132"/>
                  </a:lnTo>
                  <a:lnTo>
                    <a:pt x="301" y="118"/>
                  </a:lnTo>
                  <a:lnTo>
                    <a:pt x="329" y="98"/>
                  </a:lnTo>
                  <a:lnTo>
                    <a:pt x="355" y="76"/>
                  </a:lnTo>
                  <a:lnTo>
                    <a:pt x="379" y="52"/>
                  </a:lnTo>
                  <a:lnTo>
                    <a:pt x="399" y="22"/>
                  </a:lnTo>
                  <a:lnTo>
                    <a:pt x="405" y="14"/>
                  </a:lnTo>
                  <a:lnTo>
                    <a:pt x="405" y="16"/>
                  </a:lnTo>
                  <a:lnTo>
                    <a:pt x="409" y="38"/>
                  </a:lnTo>
                  <a:lnTo>
                    <a:pt x="417" y="36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0" name="Freeform 37"/>
            <p:cNvSpPr/>
            <p:nvPr/>
          </p:nvSpPr>
          <p:spPr bwMode="auto">
            <a:xfrm>
              <a:off x="8066088" y="-431799"/>
              <a:ext cx="446087" cy="276225"/>
            </a:xfrm>
            <a:custGeom>
              <a:avLst/>
              <a:gdLst>
                <a:gd name="T0" fmla="*/ 48 w 281"/>
                <a:gd name="T1" fmla="*/ 162 h 174"/>
                <a:gd name="T2" fmla="*/ 46 w 281"/>
                <a:gd name="T3" fmla="*/ 156 h 174"/>
                <a:gd name="T4" fmla="*/ 20 w 281"/>
                <a:gd name="T5" fmla="*/ 164 h 174"/>
                <a:gd name="T6" fmla="*/ 24 w 281"/>
                <a:gd name="T7" fmla="*/ 156 h 174"/>
                <a:gd name="T8" fmla="*/ 24 w 281"/>
                <a:gd name="T9" fmla="*/ 156 h 174"/>
                <a:gd name="T10" fmla="*/ 34 w 281"/>
                <a:gd name="T11" fmla="*/ 138 h 174"/>
                <a:gd name="T12" fmla="*/ 44 w 281"/>
                <a:gd name="T13" fmla="*/ 122 h 174"/>
                <a:gd name="T14" fmla="*/ 54 w 281"/>
                <a:gd name="T15" fmla="*/ 108 h 174"/>
                <a:gd name="T16" fmla="*/ 66 w 281"/>
                <a:gd name="T17" fmla="*/ 94 h 174"/>
                <a:gd name="T18" fmla="*/ 78 w 281"/>
                <a:gd name="T19" fmla="*/ 80 h 174"/>
                <a:gd name="T20" fmla="*/ 92 w 281"/>
                <a:gd name="T21" fmla="*/ 68 h 174"/>
                <a:gd name="T22" fmla="*/ 106 w 281"/>
                <a:gd name="T23" fmla="*/ 56 h 174"/>
                <a:gd name="T24" fmla="*/ 122 w 281"/>
                <a:gd name="T25" fmla="*/ 46 h 174"/>
                <a:gd name="T26" fmla="*/ 138 w 281"/>
                <a:gd name="T27" fmla="*/ 38 h 174"/>
                <a:gd name="T28" fmla="*/ 154 w 281"/>
                <a:gd name="T29" fmla="*/ 30 h 174"/>
                <a:gd name="T30" fmla="*/ 172 w 281"/>
                <a:gd name="T31" fmla="*/ 22 h 174"/>
                <a:gd name="T32" fmla="*/ 190 w 281"/>
                <a:gd name="T33" fmla="*/ 16 h 174"/>
                <a:gd name="T34" fmla="*/ 209 w 281"/>
                <a:gd name="T35" fmla="*/ 12 h 174"/>
                <a:gd name="T36" fmla="*/ 227 w 281"/>
                <a:gd name="T37" fmla="*/ 10 h 174"/>
                <a:gd name="T38" fmla="*/ 245 w 281"/>
                <a:gd name="T39" fmla="*/ 8 h 174"/>
                <a:gd name="T40" fmla="*/ 265 w 281"/>
                <a:gd name="T41" fmla="*/ 8 h 174"/>
                <a:gd name="T42" fmla="*/ 265 w 281"/>
                <a:gd name="T43" fmla="*/ 8 h 174"/>
                <a:gd name="T44" fmla="*/ 281 w 281"/>
                <a:gd name="T45" fmla="*/ 8 h 174"/>
                <a:gd name="T46" fmla="*/ 281 w 281"/>
                <a:gd name="T47" fmla="*/ 2 h 174"/>
                <a:gd name="T48" fmla="*/ 281 w 281"/>
                <a:gd name="T49" fmla="*/ 2 h 174"/>
                <a:gd name="T50" fmla="*/ 265 w 281"/>
                <a:gd name="T51" fmla="*/ 0 h 174"/>
                <a:gd name="T52" fmla="*/ 265 w 281"/>
                <a:gd name="T53" fmla="*/ 0 h 174"/>
                <a:gd name="T54" fmla="*/ 245 w 281"/>
                <a:gd name="T55" fmla="*/ 2 h 174"/>
                <a:gd name="T56" fmla="*/ 227 w 281"/>
                <a:gd name="T57" fmla="*/ 2 h 174"/>
                <a:gd name="T58" fmla="*/ 207 w 281"/>
                <a:gd name="T59" fmla="*/ 6 h 174"/>
                <a:gd name="T60" fmla="*/ 188 w 281"/>
                <a:gd name="T61" fmla="*/ 10 h 174"/>
                <a:gd name="T62" fmla="*/ 170 w 281"/>
                <a:gd name="T63" fmla="*/ 16 h 174"/>
                <a:gd name="T64" fmla="*/ 152 w 281"/>
                <a:gd name="T65" fmla="*/ 22 h 174"/>
                <a:gd name="T66" fmla="*/ 136 w 281"/>
                <a:gd name="T67" fmla="*/ 32 h 174"/>
                <a:gd name="T68" fmla="*/ 120 w 281"/>
                <a:gd name="T69" fmla="*/ 40 h 174"/>
                <a:gd name="T70" fmla="*/ 104 w 281"/>
                <a:gd name="T71" fmla="*/ 50 h 174"/>
                <a:gd name="T72" fmla="*/ 90 w 281"/>
                <a:gd name="T73" fmla="*/ 62 h 174"/>
                <a:gd name="T74" fmla="*/ 76 w 281"/>
                <a:gd name="T75" fmla="*/ 74 h 174"/>
                <a:gd name="T76" fmla="*/ 62 w 281"/>
                <a:gd name="T77" fmla="*/ 88 h 174"/>
                <a:gd name="T78" fmla="*/ 50 w 281"/>
                <a:gd name="T79" fmla="*/ 102 h 174"/>
                <a:gd name="T80" fmla="*/ 38 w 281"/>
                <a:gd name="T81" fmla="*/ 118 h 174"/>
                <a:gd name="T82" fmla="*/ 28 w 281"/>
                <a:gd name="T83" fmla="*/ 134 h 174"/>
                <a:gd name="T84" fmla="*/ 20 w 281"/>
                <a:gd name="T85" fmla="*/ 150 h 174"/>
                <a:gd name="T86" fmla="*/ 14 w 281"/>
                <a:gd name="T87" fmla="*/ 160 h 174"/>
                <a:gd name="T88" fmla="*/ 8 w 281"/>
                <a:gd name="T89" fmla="*/ 138 h 174"/>
                <a:gd name="T90" fmla="*/ 0 w 281"/>
                <a:gd name="T91" fmla="*/ 140 h 174"/>
                <a:gd name="T92" fmla="*/ 12 w 281"/>
                <a:gd name="T93" fmla="*/ 174 h 174"/>
                <a:gd name="T94" fmla="*/ 48 w 281"/>
                <a:gd name="T95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1" h="174" fill="norm" stroke="1" extrusionOk="0">
                  <a:moveTo>
                    <a:pt x="48" y="162"/>
                  </a:moveTo>
                  <a:lnTo>
                    <a:pt x="46" y="156"/>
                  </a:lnTo>
                  <a:lnTo>
                    <a:pt x="20" y="164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34" y="138"/>
                  </a:lnTo>
                  <a:lnTo>
                    <a:pt x="44" y="122"/>
                  </a:lnTo>
                  <a:lnTo>
                    <a:pt x="54" y="108"/>
                  </a:lnTo>
                  <a:lnTo>
                    <a:pt x="66" y="94"/>
                  </a:lnTo>
                  <a:lnTo>
                    <a:pt x="78" y="80"/>
                  </a:lnTo>
                  <a:lnTo>
                    <a:pt x="92" y="68"/>
                  </a:lnTo>
                  <a:lnTo>
                    <a:pt x="106" y="56"/>
                  </a:lnTo>
                  <a:lnTo>
                    <a:pt x="122" y="46"/>
                  </a:lnTo>
                  <a:lnTo>
                    <a:pt x="138" y="38"/>
                  </a:lnTo>
                  <a:lnTo>
                    <a:pt x="154" y="30"/>
                  </a:lnTo>
                  <a:lnTo>
                    <a:pt x="172" y="22"/>
                  </a:lnTo>
                  <a:lnTo>
                    <a:pt x="190" y="16"/>
                  </a:lnTo>
                  <a:lnTo>
                    <a:pt x="209" y="12"/>
                  </a:lnTo>
                  <a:lnTo>
                    <a:pt x="227" y="10"/>
                  </a:lnTo>
                  <a:lnTo>
                    <a:pt x="245" y="8"/>
                  </a:lnTo>
                  <a:lnTo>
                    <a:pt x="265" y="8"/>
                  </a:lnTo>
                  <a:lnTo>
                    <a:pt x="265" y="8"/>
                  </a:lnTo>
                  <a:lnTo>
                    <a:pt x="281" y="8"/>
                  </a:lnTo>
                  <a:lnTo>
                    <a:pt x="281" y="2"/>
                  </a:lnTo>
                  <a:lnTo>
                    <a:pt x="281" y="2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45" y="2"/>
                  </a:lnTo>
                  <a:lnTo>
                    <a:pt x="227" y="2"/>
                  </a:lnTo>
                  <a:lnTo>
                    <a:pt x="207" y="6"/>
                  </a:lnTo>
                  <a:lnTo>
                    <a:pt x="188" y="10"/>
                  </a:lnTo>
                  <a:lnTo>
                    <a:pt x="170" y="16"/>
                  </a:lnTo>
                  <a:lnTo>
                    <a:pt x="152" y="22"/>
                  </a:lnTo>
                  <a:lnTo>
                    <a:pt x="136" y="32"/>
                  </a:lnTo>
                  <a:lnTo>
                    <a:pt x="120" y="40"/>
                  </a:lnTo>
                  <a:lnTo>
                    <a:pt x="104" y="50"/>
                  </a:lnTo>
                  <a:lnTo>
                    <a:pt x="90" y="62"/>
                  </a:lnTo>
                  <a:lnTo>
                    <a:pt x="76" y="74"/>
                  </a:lnTo>
                  <a:lnTo>
                    <a:pt x="62" y="88"/>
                  </a:lnTo>
                  <a:lnTo>
                    <a:pt x="50" y="102"/>
                  </a:lnTo>
                  <a:lnTo>
                    <a:pt x="38" y="118"/>
                  </a:lnTo>
                  <a:lnTo>
                    <a:pt x="28" y="134"/>
                  </a:lnTo>
                  <a:lnTo>
                    <a:pt x="20" y="150"/>
                  </a:lnTo>
                  <a:lnTo>
                    <a:pt x="14" y="160"/>
                  </a:lnTo>
                  <a:lnTo>
                    <a:pt x="8" y="138"/>
                  </a:lnTo>
                  <a:lnTo>
                    <a:pt x="0" y="140"/>
                  </a:lnTo>
                  <a:lnTo>
                    <a:pt x="12" y="174"/>
                  </a:lnTo>
                  <a:lnTo>
                    <a:pt x="48" y="162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1" name="Freeform 38"/>
            <p:cNvSpPr/>
            <p:nvPr/>
          </p:nvSpPr>
          <p:spPr bwMode="auto">
            <a:xfrm>
              <a:off x="8753475" y="-323850"/>
              <a:ext cx="25400" cy="25400"/>
            </a:xfrm>
            <a:custGeom>
              <a:avLst/>
              <a:gdLst>
                <a:gd name="T0" fmla="*/ 16 w 16"/>
                <a:gd name="T1" fmla="*/ 10 h 16"/>
                <a:gd name="T2" fmla="*/ 16 w 16"/>
                <a:gd name="T3" fmla="*/ 10 h 16"/>
                <a:gd name="T4" fmla="*/ 6 w 16"/>
                <a:gd name="T5" fmla="*/ 0 h 16"/>
                <a:gd name="T6" fmla="*/ 0 w 16"/>
                <a:gd name="T7" fmla="*/ 6 h 16"/>
                <a:gd name="T8" fmla="*/ 0 w 16"/>
                <a:gd name="T9" fmla="*/ 6 h 16"/>
                <a:gd name="T10" fmla="*/ 10 w 16"/>
                <a:gd name="T11" fmla="*/ 16 h 16"/>
                <a:gd name="T12" fmla="*/ 16 w 16"/>
                <a:gd name="T13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 fill="norm" stroke="1" extrusionOk="0">
                  <a:moveTo>
                    <a:pt x="16" y="10"/>
                  </a:moveTo>
                  <a:lnTo>
                    <a:pt x="16" y="1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16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2" name="Freeform 39"/>
            <p:cNvSpPr/>
            <p:nvPr/>
          </p:nvSpPr>
          <p:spPr bwMode="auto">
            <a:xfrm>
              <a:off x="8696325" y="-365125"/>
              <a:ext cx="25400" cy="22225"/>
            </a:xfrm>
            <a:custGeom>
              <a:avLst/>
              <a:gdLst>
                <a:gd name="T0" fmla="*/ 16 w 16"/>
                <a:gd name="T1" fmla="*/ 8 h 14"/>
                <a:gd name="T2" fmla="*/ 16 w 16"/>
                <a:gd name="T3" fmla="*/ 8 h 14"/>
                <a:gd name="T4" fmla="*/ 4 w 16"/>
                <a:gd name="T5" fmla="*/ 0 h 14"/>
                <a:gd name="T6" fmla="*/ 0 w 16"/>
                <a:gd name="T7" fmla="*/ 6 h 14"/>
                <a:gd name="T8" fmla="*/ 0 w 16"/>
                <a:gd name="T9" fmla="*/ 6 h 14"/>
                <a:gd name="T10" fmla="*/ 12 w 16"/>
                <a:gd name="T11" fmla="*/ 14 h 14"/>
                <a:gd name="T12" fmla="*/ 16 w 16"/>
                <a:gd name="T13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 fill="norm" stroke="1" extrusionOk="0">
                  <a:moveTo>
                    <a:pt x="16" y="8"/>
                  </a:moveTo>
                  <a:lnTo>
                    <a:pt x="16" y="8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2" y="14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3" name="Freeform 40"/>
            <p:cNvSpPr/>
            <p:nvPr/>
          </p:nvSpPr>
          <p:spPr bwMode="auto">
            <a:xfrm>
              <a:off x="8569325" y="-422275"/>
              <a:ext cx="22225" cy="19050"/>
            </a:xfrm>
            <a:custGeom>
              <a:avLst/>
              <a:gdLst>
                <a:gd name="T0" fmla="*/ 14 w 14"/>
                <a:gd name="T1" fmla="*/ 4 h 12"/>
                <a:gd name="T2" fmla="*/ 14 w 14"/>
                <a:gd name="T3" fmla="*/ 4 h 12"/>
                <a:gd name="T4" fmla="*/ 0 w 14"/>
                <a:gd name="T5" fmla="*/ 0 h 12"/>
                <a:gd name="T6" fmla="*/ 0 w 14"/>
                <a:gd name="T7" fmla="*/ 8 h 12"/>
                <a:gd name="T8" fmla="*/ 0 w 14"/>
                <a:gd name="T9" fmla="*/ 8 h 12"/>
                <a:gd name="T10" fmla="*/ 12 w 14"/>
                <a:gd name="T11" fmla="*/ 12 h 12"/>
                <a:gd name="T12" fmla="*/ 14 w 14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 fill="norm" stroke="1" extrusionOk="0">
                  <a:moveTo>
                    <a:pt x="14" y="4"/>
                  </a:moveTo>
                  <a:lnTo>
                    <a:pt x="1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2" y="12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4" name="Freeform 41"/>
            <p:cNvSpPr/>
            <p:nvPr/>
          </p:nvSpPr>
          <p:spPr bwMode="auto">
            <a:xfrm>
              <a:off x="8632825" y="-400050"/>
              <a:ext cx="25400" cy="22225"/>
            </a:xfrm>
            <a:custGeom>
              <a:avLst/>
              <a:gdLst>
                <a:gd name="T0" fmla="*/ 16 w 16"/>
                <a:gd name="T1" fmla="*/ 6 h 14"/>
                <a:gd name="T2" fmla="*/ 16 w 16"/>
                <a:gd name="T3" fmla="*/ 6 h 14"/>
                <a:gd name="T4" fmla="*/ 4 w 16"/>
                <a:gd name="T5" fmla="*/ 0 h 14"/>
                <a:gd name="T6" fmla="*/ 0 w 16"/>
                <a:gd name="T7" fmla="*/ 8 h 14"/>
                <a:gd name="T8" fmla="*/ 0 w 16"/>
                <a:gd name="T9" fmla="*/ 8 h 14"/>
                <a:gd name="T10" fmla="*/ 14 w 16"/>
                <a:gd name="T11" fmla="*/ 14 h 14"/>
                <a:gd name="T12" fmla="*/ 16 w 16"/>
                <a:gd name="T13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 fill="norm" stroke="1" extrusionOk="0">
                  <a:moveTo>
                    <a:pt x="16" y="6"/>
                  </a:moveTo>
                  <a:lnTo>
                    <a:pt x="16" y="6"/>
                  </a:lnTo>
                  <a:lnTo>
                    <a:pt x="4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14" y="14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5" name="Rectangle 42"/>
            <p:cNvSpPr>
              <a:spLocks noChangeArrowheads="1"/>
            </p:cNvSpPr>
            <p:nvPr/>
          </p:nvSpPr>
          <p:spPr bwMode="auto">
            <a:xfrm>
              <a:off x="8116888" y="66675"/>
              <a:ext cx="12700" cy="12700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6" name="Rectangle 43"/>
            <p:cNvSpPr>
              <a:spLocks noChangeArrowheads="1"/>
            </p:cNvSpPr>
            <p:nvPr/>
          </p:nvSpPr>
          <p:spPr bwMode="auto">
            <a:xfrm>
              <a:off x="8164513" y="66675"/>
              <a:ext cx="12700" cy="12700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7" name="Rectangle 44"/>
            <p:cNvSpPr>
              <a:spLocks noChangeArrowheads="1"/>
            </p:cNvSpPr>
            <p:nvPr/>
          </p:nvSpPr>
          <p:spPr bwMode="auto">
            <a:xfrm>
              <a:off x="8380413" y="66675"/>
              <a:ext cx="14287" cy="12700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8" name="Rectangle 45"/>
            <p:cNvSpPr>
              <a:spLocks noChangeArrowheads="1"/>
            </p:cNvSpPr>
            <p:nvPr/>
          </p:nvSpPr>
          <p:spPr bwMode="auto">
            <a:xfrm>
              <a:off x="8429625" y="66675"/>
              <a:ext cx="12700" cy="12700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09" name="Freeform 46"/>
            <p:cNvSpPr>
              <a:spLocks noEditPoints="1"/>
            </p:cNvSpPr>
            <p:nvPr/>
          </p:nvSpPr>
          <p:spPr bwMode="auto">
            <a:xfrm>
              <a:off x="7945438" y="-352425"/>
              <a:ext cx="877887" cy="688975"/>
            </a:xfrm>
            <a:custGeom>
              <a:avLst/>
              <a:gdLst>
                <a:gd name="T0" fmla="*/ 266 w 553"/>
                <a:gd name="T1" fmla="*/ 334 h 434"/>
                <a:gd name="T2" fmla="*/ 301 w 553"/>
                <a:gd name="T3" fmla="*/ 424 h 434"/>
                <a:gd name="T4" fmla="*/ 194 w 553"/>
                <a:gd name="T5" fmla="*/ 382 h 434"/>
                <a:gd name="T6" fmla="*/ 371 w 553"/>
                <a:gd name="T7" fmla="*/ 430 h 434"/>
                <a:gd name="T8" fmla="*/ 511 w 553"/>
                <a:gd name="T9" fmla="*/ 344 h 434"/>
                <a:gd name="T10" fmla="*/ 553 w 553"/>
                <a:gd name="T11" fmla="*/ 216 h 434"/>
                <a:gd name="T12" fmla="*/ 473 w 553"/>
                <a:gd name="T13" fmla="*/ 50 h 434"/>
                <a:gd name="T14" fmla="*/ 335 w 553"/>
                <a:gd name="T15" fmla="*/ 0 h 434"/>
                <a:gd name="T16" fmla="*/ 200 w 553"/>
                <a:gd name="T17" fmla="*/ 46 h 434"/>
                <a:gd name="T18" fmla="*/ 132 w 553"/>
                <a:gd name="T19" fmla="*/ 166 h 434"/>
                <a:gd name="T20" fmla="*/ 196 w 553"/>
                <a:gd name="T21" fmla="*/ 94 h 434"/>
                <a:gd name="T22" fmla="*/ 242 w 553"/>
                <a:gd name="T23" fmla="*/ 210 h 434"/>
                <a:gd name="T24" fmla="*/ 164 w 553"/>
                <a:gd name="T25" fmla="*/ 130 h 434"/>
                <a:gd name="T26" fmla="*/ 118 w 553"/>
                <a:gd name="T27" fmla="*/ 236 h 434"/>
                <a:gd name="T28" fmla="*/ 14 w 553"/>
                <a:gd name="T29" fmla="*/ 178 h 434"/>
                <a:gd name="T30" fmla="*/ 6 w 553"/>
                <a:gd name="T31" fmla="*/ 238 h 434"/>
                <a:gd name="T32" fmla="*/ 0 w 553"/>
                <a:gd name="T33" fmla="*/ 314 h 434"/>
                <a:gd name="T34" fmla="*/ 30 w 553"/>
                <a:gd name="T35" fmla="*/ 318 h 434"/>
                <a:gd name="T36" fmla="*/ 144 w 553"/>
                <a:gd name="T37" fmla="*/ 318 h 434"/>
                <a:gd name="T38" fmla="*/ 142 w 553"/>
                <a:gd name="T39" fmla="*/ 372 h 434"/>
                <a:gd name="T40" fmla="*/ 317 w 553"/>
                <a:gd name="T41" fmla="*/ 402 h 434"/>
                <a:gd name="T42" fmla="*/ 279 w 553"/>
                <a:gd name="T43" fmla="*/ 328 h 434"/>
                <a:gd name="T44" fmla="*/ 371 w 553"/>
                <a:gd name="T45" fmla="*/ 380 h 434"/>
                <a:gd name="T46" fmla="*/ 423 w 553"/>
                <a:gd name="T47" fmla="*/ 408 h 434"/>
                <a:gd name="T48" fmla="*/ 381 w 553"/>
                <a:gd name="T49" fmla="*/ 378 h 434"/>
                <a:gd name="T50" fmla="*/ 481 w 553"/>
                <a:gd name="T51" fmla="*/ 360 h 434"/>
                <a:gd name="T52" fmla="*/ 533 w 553"/>
                <a:gd name="T53" fmla="*/ 144 h 434"/>
                <a:gd name="T54" fmla="*/ 545 w 553"/>
                <a:gd name="T55" fmla="*/ 224 h 434"/>
                <a:gd name="T56" fmla="*/ 493 w 553"/>
                <a:gd name="T57" fmla="*/ 356 h 434"/>
                <a:gd name="T58" fmla="*/ 409 w 553"/>
                <a:gd name="T59" fmla="*/ 320 h 434"/>
                <a:gd name="T60" fmla="*/ 427 w 553"/>
                <a:gd name="T61" fmla="*/ 214 h 434"/>
                <a:gd name="T62" fmla="*/ 415 w 553"/>
                <a:gd name="T63" fmla="*/ 118 h 434"/>
                <a:gd name="T64" fmla="*/ 391 w 553"/>
                <a:gd name="T65" fmla="*/ 14 h 434"/>
                <a:gd name="T66" fmla="*/ 487 w 553"/>
                <a:gd name="T67" fmla="*/ 80 h 434"/>
                <a:gd name="T68" fmla="*/ 383 w 553"/>
                <a:gd name="T69" fmla="*/ 60 h 434"/>
                <a:gd name="T70" fmla="*/ 373 w 553"/>
                <a:gd name="T71" fmla="*/ 58 h 434"/>
                <a:gd name="T72" fmla="*/ 337 w 553"/>
                <a:gd name="T73" fmla="*/ 122 h 434"/>
                <a:gd name="T74" fmla="*/ 331 w 553"/>
                <a:gd name="T75" fmla="*/ 12 h 434"/>
                <a:gd name="T76" fmla="*/ 182 w 553"/>
                <a:gd name="T77" fmla="*/ 70 h 434"/>
                <a:gd name="T78" fmla="*/ 297 w 553"/>
                <a:gd name="T79" fmla="*/ 10 h 434"/>
                <a:gd name="T80" fmla="*/ 262 w 553"/>
                <a:gd name="T81" fmla="*/ 112 h 434"/>
                <a:gd name="T82" fmla="*/ 270 w 553"/>
                <a:gd name="T83" fmla="*/ 122 h 434"/>
                <a:gd name="T84" fmla="*/ 403 w 553"/>
                <a:gd name="T85" fmla="*/ 120 h 434"/>
                <a:gd name="T86" fmla="*/ 272 w 553"/>
                <a:gd name="T87" fmla="*/ 220 h 434"/>
                <a:gd name="T88" fmla="*/ 397 w 553"/>
                <a:gd name="T89" fmla="*/ 322 h 434"/>
                <a:gd name="T90" fmla="*/ 204 w 553"/>
                <a:gd name="T91" fmla="*/ 346 h 434"/>
                <a:gd name="T92" fmla="*/ 347 w 553"/>
                <a:gd name="T93" fmla="*/ 280 h 434"/>
                <a:gd name="T94" fmla="*/ 301 w 553"/>
                <a:gd name="T95" fmla="*/ 236 h 434"/>
                <a:gd name="T96" fmla="*/ 20 w 553"/>
                <a:gd name="T97" fmla="*/ 182 h 434"/>
                <a:gd name="T98" fmla="*/ 26 w 553"/>
                <a:gd name="T99" fmla="*/ 312 h 434"/>
                <a:gd name="T100" fmla="*/ 74 w 553"/>
                <a:gd name="T101" fmla="*/ 262 h 434"/>
                <a:gd name="T102" fmla="*/ 16 w 553"/>
                <a:gd name="T103" fmla="*/ 258 h 434"/>
                <a:gd name="T104" fmla="*/ 343 w 553"/>
                <a:gd name="T105" fmla="*/ 264 h 434"/>
                <a:gd name="T106" fmla="*/ 248 w 553"/>
                <a:gd name="T107" fmla="*/ 292 h 434"/>
                <a:gd name="T108" fmla="*/ 188 w 553"/>
                <a:gd name="T109" fmla="*/ 270 h 434"/>
                <a:gd name="T110" fmla="*/ 142 w 553"/>
                <a:gd name="T111" fmla="*/ 30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3" h="434" fill="norm" stroke="1" extrusionOk="0">
                  <a:moveTo>
                    <a:pt x="174" y="370"/>
                  </a:moveTo>
                  <a:lnTo>
                    <a:pt x="178" y="366"/>
                  </a:lnTo>
                  <a:lnTo>
                    <a:pt x="178" y="366"/>
                  </a:lnTo>
                  <a:lnTo>
                    <a:pt x="198" y="356"/>
                  </a:lnTo>
                  <a:lnTo>
                    <a:pt x="218" y="346"/>
                  </a:lnTo>
                  <a:lnTo>
                    <a:pt x="240" y="338"/>
                  </a:lnTo>
                  <a:lnTo>
                    <a:pt x="262" y="332"/>
                  </a:lnTo>
                  <a:lnTo>
                    <a:pt x="266" y="330"/>
                  </a:lnTo>
                  <a:lnTo>
                    <a:pt x="266" y="334"/>
                  </a:lnTo>
                  <a:lnTo>
                    <a:pt x="266" y="334"/>
                  </a:lnTo>
                  <a:lnTo>
                    <a:pt x="279" y="356"/>
                  </a:lnTo>
                  <a:lnTo>
                    <a:pt x="291" y="378"/>
                  </a:lnTo>
                  <a:lnTo>
                    <a:pt x="305" y="398"/>
                  </a:lnTo>
                  <a:lnTo>
                    <a:pt x="321" y="418"/>
                  </a:lnTo>
                  <a:lnTo>
                    <a:pt x="327" y="426"/>
                  </a:lnTo>
                  <a:lnTo>
                    <a:pt x="317" y="426"/>
                  </a:lnTo>
                  <a:lnTo>
                    <a:pt x="317" y="426"/>
                  </a:lnTo>
                  <a:lnTo>
                    <a:pt x="301" y="424"/>
                  </a:lnTo>
                  <a:lnTo>
                    <a:pt x="285" y="420"/>
                  </a:lnTo>
                  <a:lnTo>
                    <a:pt x="268" y="416"/>
                  </a:lnTo>
                  <a:lnTo>
                    <a:pt x="254" y="410"/>
                  </a:lnTo>
                  <a:lnTo>
                    <a:pt x="238" y="404"/>
                  </a:lnTo>
                  <a:lnTo>
                    <a:pt x="224" y="396"/>
                  </a:lnTo>
                  <a:lnTo>
                    <a:pt x="212" y="386"/>
                  </a:lnTo>
                  <a:lnTo>
                    <a:pt x="198" y="376"/>
                  </a:lnTo>
                  <a:lnTo>
                    <a:pt x="194" y="382"/>
                  </a:lnTo>
                  <a:lnTo>
                    <a:pt x="194" y="382"/>
                  </a:lnTo>
                  <a:lnTo>
                    <a:pt x="212" y="394"/>
                  </a:lnTo>
                  <a:lnTo>
                    <a:pt x="230" y="406"/>
                  </a:lnTo>
                  <a:lnTo>
                    <a:pt x="248" y="416"/>
                  </a:lnTo>
                  <a:lnTo>
                    <a:pt x="268" y="422"/>
                  </a:lnTo>
                  <a:lnTo>
                    <a:pt x="289" y="428"/>
                  </a:lnTo>
                  <a:lnTo>
                    <a:pt x="311" y="432"/>
                  </a:lnTo>
                  <a:lnTo>
                    <a:pt x="331" y="434"/>
                  </a:lnTo>
                  <a:lnTo>
                    <a:pt x="351" y="432"/>
                  </a:lnTo>
                  <a:lnTo>
                    <a:pt x="371" y="430"/>
                  </a:lnTo>
                  <a:lnTo>
                    <a:pt x="393" y="426"/>
                  </a:lnTo>
                  <a:lnTo>
                    <a:pt x="411" y="420"/>
                  </a:lnTo>
                  <a:lnTo>
                    <a:pt x="431" y="412"/>
                  </a:lnTo>
                  <a:lnTo>
                    <a:pt x="449" y="402"/>
                  </a:lnTo>
                  <a:lnTo>
                    <a:pt x="467" y="390"/>
                  </a:lnTo>
                  <a:lnTo>
                    <a:pt x="483" y="376"/>
                  </a:lnTo>
                  <a:lnTo>
                    <a:pt x="499" y="360"/>
                  </a:lnTo>
                  <a:lnTo>
                    <a:pt x="499" y="360"/>
                  </a:lnTo>
                  <a:lnTo>
                    <a:pt x="511" y="344"/>
                  </a:lnTo>
                  <a:lnTo>
                    <a:pt x="521" y="328"/>
                  </a:lnTo>
                  <a:lnTo>
                    <a:pt x="531" y="310"/>
                  </a:lnTo>
                  <a:lnTo>
                    <a:pt x="539" y="294"/>
                  </a:lnTo>
                  <a:lnTo>
                    <a:pt x="545" y="274"/>
                  </a:lnTo>
                  <a:lnTo>
                    <a:pt x="549" y="256"/>
                  </a:lnTo>
                  <a:lnTo>
                    <a:pt x="551" y="236"/>
                  </a:lnTo>
                  <a:lnTo>
                    <a:pt x="553" y="216"/>
                  </a:lnTo>
                  <a:lnTo>
                    <a:pt x="553" y="216"/>
                  </a:lnTo>
                  <a:lnTo>
                    <a:pt x="553" y="216"/>
                  </a:lnTo>
                  <a:lnTo>
                    <a:pt x="551" y="194"/>
                  </a:lnTo>
                  <a:lnTo>
                    <a:pt x="549" y="174"/>
                  </a:lnTo>
                  <a:lnTo>
                    <a:pt x="543" y="152"/>
                  </a:lnTo>
                  <a:lnTo>
                    <a:pt x="535" y="132"/>
                  </a:lnTo>
                  <a:lnTo>
                    <a:pt x="527" y="114"/>
                  </a:lnTo>
                  <a:lnTo>
                    <a:pt x="515" y="96"/>
                  </a:lnTo>
                  <a:lnTo>
                    <a:pt x="503" y="80"/>
                  </a:lnTo>
                  <a:lnTo>
                    <a:pt x="489" y="64"/>
                  </a:lnTo>
                  <a:lnTo>
                    <a:pt x="473" y="50"/>
                  </a:lnTo>
                  <a:lnTo>
                    <a:pt x="457" y="38"/>
                  </a:lnTo>
                  <a:lnTo>
                    <a:pt x="439" y="26"/>
                  </a:lnTo>
                  <a:lnTo>
                    <a:pt x="421" y="16"/>
                  </a:lnTo>
                  <a:lnTo>
                    <a:pt x="401" y="10"/>
                  </a:lnTo>
                  <a:lnTo>
                    <a:pt x="379" y="4"/>
                  </a:lnTo>
                  <a:lnTo>
                    <a:pt x="359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5" y="0"/>
                  </a:lnTo>
                  <a:lnTo>
                    <a:pt x="335" y="0"/>
                  </a:lnTo>
                  <a:lnTo>
                    <a:pt x="317" y="0"/>
                  </a:lnTo>
                  <a:lnTo>
                    <a:pt x="299" y="2"/>
                  </a:lnTo>
                  <a:lnTo>
                    <a:pt x="281" y="6"/>
                  </a:lnTo>
                  <a:lnTo>
                    <a:pt x="262" y="12"/>
                  </a:lnTo>
                  <a:lnTo>
                    <a:pt x="246" y="18"/>
                  </a:lnTo>
                  <a:lnTo>
                    <a:pt x="230" y="26"/>
                  </a:lnTo>
                  <a:lnTo>
                    <a:pt x="216" y="36"/>
                  </a:lnTo>
                  <a:lnTo>
                    <a:pt x="200" y="46"/>
                  </a:lnTo>
                  <a:lnTo>
                    <a:pt x="188" y="56"/>
                  </a:lnTo>
                  <a:lnTo>
                    <a:pt x="176" y="70"/>
                  </a:lnTo>
                  <a:lnTo>
                    <a:pt x="164" y="82"/>
                  </a:lnTo>
                  <a:lnTo>
                    <a:pt x="154" y="98"/>
                  </a:lnTo>
                  <a:lnTo>
                    <a:pt x="144" y="112"/>
                  </a:lnTo>
                  <a:lnTo>
                    <a:pt x="136" y="128"/>
                  </a:lnTo>
                  <a:lnTo>
                    <a:pt x="130" y="146"/>
                  </a:lnTo>
                  <a:lnTo>
                    <a:pt x="124" y="164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8" y="144"/>
                  </a:lnTo>
                  <a:lnTo>
                    <a:pt x="148" y="122"/>
                  </a:lnTo>
                  <a:lnTo>
                    <a:pt x="158" y="102"/>
                  </a:lnTo>
                  <a:lnTo>
                    <a:pt x="172" y="84"/>
                  </a:lnTo>
                  <a:lnTo>
                    <a:pt x="174" y="82"/>
                  </a:lnTo>
                  <a:lnTo>
                    <a:pt x="178" y="84"/>
                  </a:lnTo>
                  <a:lnTo>
                    <a:pt x="178" y="84"/>
                  </a:lnTo>
                  <a:lnTo>
                    <a:pt x="196" y="94"/>
                  </a:lnTo>
                  <a:lnTo>
                    <a:pt x="214" y="102"/>
                  </a:lnTo>
                  <a:lnTo>
                    <a:pt x="234" y="110"/>
                  </a:lnTo>
                  <a:lnTo>
                    <a:pt x="254" y="116"/>
                  </a:lnTo>
                  <a:lnTo>
                    <a:pt x="258" y="118"/>
                  </a:lnTo>
                  <a:lnTo>
                    <a:pt x="258" y="122"/>
                  </a:lnTo>
                  <a:lnTo>
                    <a:pt x="258" y="122"/>
                  </a:lnTo>
                  <a:lnTo>
                    <a:pt x="248" y="158"/>
                  </a:lnTo>
                  <a:lnTo>
                    <a:pt x="242" y="194"/>
                  </a:lnTo>
                  <a:lnTo>
                    <a:pt x="242" y="210"/>
                  </a:lnTo>
                  <a:lnTo>
                    <a:pt x="202" y="126"/>
                  </a:lnTo>
                  <a:lnTo>
                    <a:pt x="202" y="126"/>
                  </a:lnTo>
                  <a:lnTo>
                    <a:pt x="200" y="124"/>
                  </a:lnTo>
                  <a:lnTo>
                    <a:pt x="196" y="124"/>
                  </a:lnTo>
                  <a:lnTo>
                    <a:pt x="170" y="124"/>
                  </a:lnTo>
                  <a:lnTo>
                    <a:pt x="170" y="124"/>
                  </a:lnTo>
                  <a:lnTo>
                    <a:pt x="166" y="126"/>
                  </a:lnTo>
                  <a:lnTo>
                    <a:pt x="166" y="126"/>
                  </a:lnTo>
                  <a:lnTo>
                    <a:pt x="164" y="130"/>
                  </a:lnTo>
                  <a:lnTo>
                    <a:pt x="182" y="236"/>
                  </a:lnTo>
                  <a:lnTo>
                    <a:pt x="126" y="236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24" y="222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18" y="232"/>
                  </a:lnTo>
                  <a:lnTo>
                    <a:pt x="118" y="236"/>
                  </a:lnTo>
                  <a:lnTo>
                    <a:pt x="78" y="236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42" y="176"/>
                  </a:lnTo>
                  <a:lnTo>
                    <a:pt x="38" y="176"/>
                  </a:lnTo>
                  <a:lnTo>
                    <a:pt x="18" y="176"/>
                  </a:lnTo>
                  <a:lnTo>
                    <a:pt x="18" y="176"/>
                  </a:lnTo>
                  <a:lnTo>
                    <a:pt x="14" y="178"/>
                  </a:lnTo>
                  <a:lnTo>
                    <a:pt x="14" y="178"/>
                  </a:lnTo>
                  <a:lnTo>
                    <a:pt x="12" y="182"/>
                  </a:lnTo>
                  <a:lnTo>
                    <a:pt x="12" y="182"/>
                  </a:lnTo>
                  <a:lnTo>
                    <a:pt x="12" y="182"/>
                  </a:lnTo>
                  <a:lnTo>
                    <a:pt x="22" y="236"/>
                  </a:lnTo>
                  <a:lnTo>
                    <a:pt x="10" y="236"/>
                  </a:lnTo>
                  <a:lnTo>
                    <a:pt x="10" y="236"/>
                  </a:lnTo>
                  <a:lnTo>
                    <a:pt x="10" y="236"/>
                  </a:lnTo>
                  <a:lnTo>
                    <a:pt x="10" y="236"/>
                  </a:lnTo>
                  <a:lnTo>
                    <a:pt x="6" y="238"/>
                  </a:lnTo>
                  <a:lnTo>
                    <a:pt x="6" y="238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8" y="256"/>
                  </a:lnTo>
                  <a:lnTo>
                    <a:pt x="16" y="270"/>
                  </a:lnTo>
                  <a:lnTo>
                    <a:pt x="16" y="272"/>
                  </a:lnTo>
                  <a:lnTo>
                    <a:pt x="2" y="312"/>
                  </a:lnTo>
                  <a:lnTo>
                    <a:pt x="2" y="312"/>
                  </a:lnTo>
                  <a:lnTo>
                    <a:pt x="0" y="314"/>
                  </a:lnTo>
                  <a:lnTo>
                    <a:pt x="2" y="318"/>
                  </a:lnTo>
                  <a:lnTo>
                    <a:pt x="2" y="318"/>
                  </a:lnTo>
                  <a:lnTo>
                    <a:pt x="4" y="320"/>
                  </a:lnTo>
                  <a:lnTo>
                    <a:pt x="6" y="320"/>
                  </a:lnTo>
                  <a:lnTo>
                    <a:pt x="6" y="320"/>
                  </a:lnTo>
                  <a:lnTo>
                    <a:pt x="6" y="320"/>
                  </a:lnTo>
                  <a:lnTo>
                    <a:pt x="26" y="320"/>
                  </a:lnTo>
                  <a:lnTo>
                    <a:pt x="26" y="320"/>
                  </a:lnTo>
                  <a:lnTo>
                    <a:pt x="30" y="318"/>
                  </a:lnTo>
                  <a:lnTo>
                    <a:pt x="50" y="294"/>
                  </a:lnTo>
                  <a:lnTo>
                    <a:pt x="54" y="296"/>
                  </a:lnTo>
                  <a:lnTo>
                    <a:pt x="54" y="296"/>
                  </a:lnTo>
                  <a:lnTo>
                    <a:pt x="66" y="298"/>
                  </a:lnTo>
                  <a:lnTo>
                    <a:pt x="78" y="300"/>
                  </a:lnTo>
                  <a:lnTo>
                    <a:pt x="134" y="300"/>
                  </a:lnTo>
                  <a:lnTo>
                    <a:pt x="136" y="302"/>
                  </a:lnTo>
                  <a:lnTo>
                    <a:pt x="136" y="302"/>
                  </a:lnTo>
                  <a:lnTo>
                    <a:pt x="144" y="318"/>
                  </a:lnTo>
                  <a:lnTo>
                    <a:pt x="152" y="334"/>
                  </a:lnTo>
                  <a:lnTo>
                    <a:pt x="152" y="334"/>
                  </a:lnTo>
                  <a:lnTo>
                    <a:pt x="152" y="336"/>
                  </a:lnTo>
                  <a:lnTo>
                    <a:pt x="140" y="366"/>
                  </a:lnTo>
                  <a:lnTo>
                    <a:pt x="140" y="366"/>
                  </a:lnTo>
                  <a:lnTo>
                    <a:pt x="138" y="368"/>
                  </a:lnTo>
                  <a:lnTo>
                    <a:pt x="140" y="370"/>
                  </a:lnTo>
                  <a:lnTo>
                    <a:pt x="140" y="370"/>
                  </a:lnTo>
                  <a:lnTo>
                    <a:pt x="142" y="372"/>
                  </a:lnTo>
                  <a:lnTo>
                    <a:pt x="144" y="372"/>
                  </a:lnTo>
                  <a:lnTo>
                    <a:pt x="170" y="372"/>
                  </a:lnTo>
                  <a:lnTo>
                    <a:pt x="170" y="372"/>
                  </a:lnTo>
                  <a:lnTo>
                    <a:pt x="174" y="370"/>
                  </a:lnTo>
                  <a:lnTo>
                    <a:pt x="174" y="370"/>
                  </a:lnTo>
                  <a:close/>
                  <a:moveTo>
                    <a:pt x="335" y="426"/>
                  </a:moveTo>
                  <a:lnTo>
                    <a:pt x="333" y="422"/>
                  </a:lnTo>
                  <a:lnTo>
                    <a:pt x="333" y="422"/>
                  </a:lnTo>
                  <a:lnTo>
                    <a:pt x="317" y="402"/>
                  </a:lnTo>
                  <a:lnTo>
                    <a:pt x="301" y="382"/>
                  </a:lnTo>
                  <a:lnTo>
                    <a:pt x="289" y="362"/>
                  </a:lnTo>
                  <a:lnTo>
                    <a:pt x="277" y="340"/>
                  </a:lnTo>
                  <a:lnTo>
                    <a:pt x="277" y="340"/>
                  </a:lnTo>
                  <a:lnTo>
                    <a:pt x="272" y="330"/>
                  </a:lnTo>
                  <a:lnTo>
                    <a:pt x="277" y="328"/>
                  </a:lnTo>
                  <a:lnTo>
                    <a:pt x="279" y="326"/>
                  </a:lnTo>
                  <a:lnTo>
                    <a:pt x="279" y="328"/>
                  </a:lnTo>
                  <a:lnTo>
                    <a:pt x="279" y="328"/>
                  </a:lnTo>
                  <a:lnTo>
                    <a:pt x="307" y="324"/>
                  </a:lnTo>
                  <a:lnTo>
                    <a:pt x="335" y="322"/>
                  </a:lnTo>
                  <a:lnTo>
                    <a:pt x="365" y="324"/>
                  </a:lnTo>
                  <a:lnTo>
                    <a:pt x="393" y="328"/>
                  </a:lnTo>
                  <a:lnTo>
                    <a:pt x="399" y="330"/>
                  </a:lnTo>
                  <a:lnTo>
                    <a:pt x="395" y="334"/>
                  </a:lnTo>
                  <a:lnTo>
                    <a:pt x="395" y="334"/>
                  </a:lnTo>
                  <a:lnTo>
                    <a:pt x="385" y="358"/>
                  </a:lnTo>
                  <a:lnTo>
                    <a:pt x="371" y="380"/>
                  </a:lnTo>
                  <a:lnTo>
                    <a:pt x="355" y="402"/>
                  </a:lnTo>
                  <a:lnTo>
                    <a:pt x="339" y="422"/>
                  </a:lnTo>
                  <a:lnTo>
                    <a:pt x="335" y="426"/>
                  </a:lnTo>
                  <a:close/>
                  <a:moveTo>
                    <a:pt x="481" y="368"/>
                  </a:moveTo>
                  <a:lnTo>
                    <a:pt x="481" y="368"/>
                  </a:lnTo>
                  <a:lnTo>
                    <a:pt x="467" y="380"/>
                  </a:lnTo>
                  <a:lnTo>
                    <a:pt x="453" y="390"/>
                  </a:lnTo>
                  <a:lnTo>
                    <a:pt x="439" y="400"/>
                  </a:lnTo>
                  <a:lnTo>
                    <a:pt x="423" y="408"/>
                  </a:lnTo>
                  <a:lnTo>
                    <a:pt x="407" y="414"/>
                  </a:lnTo>
                  <a:lnTo>
                    <a:pt x="389" y="420"/>
                  </a:lnTo>
                  <a:lnTo>
                    <a:pt x="373" y="424"/>
                  </a:lnTo>
                  <a:lnTo>
                    <a:pt x="355" y="426"/>
                  </a:lnTo>
                  <a:lnTo>
                    <a:pt x="345" y="426"/>
                  </a:lnTo>
                  <a:lnTo>
                    <a:pt x="351" y="418"/>
                  </a:lnTo>
                  <a:lnTo>
                    <a:pt x="351" y="418"/>
                  </a:lnTo>
                  <a:lnTo>
                    <a:pt x="367" y="400"/>
                  </a:lnTo>
                  <a:lnTo>
                    <a:pt x="381" y="378"/>
                  </a:lnTo>
                  <a:lnTo>
                    <a:pt x="393" y="356"/>
                  </a:lnTo>
                  <a:lnTo>
                    <a:pt x="403" y="334"/>
                  </a:lnTo>
                  <a:lnTo>
                    <a:pt x="405" y="330"/>
                  </a:lnTo>
                  <a:lnTo>
                    <a:pt x="409" y="332"/>
                  </a:lnTo>
                  <a:lnTo>
                    <a:pt x="409" y="332"/>
                  </a:lnTo>
                  <a:lnTo>
                    <a:pt x="427" y="338"/>
                  </a:lnTo>
                  <a:lnTo>
                    <a:pt x="445" y="344"/>
                  </a:lnTo>
                  <a:lnTo>
                    <a:pt x="463" y="352"/>
                  </a:lnTo>
                  <a:lnTo>
                    <a:pt x="481" y="360"/>
                  </a:lnTo>
                  <a:lnTo>
                    <a:pt x="485" y="364"/>
                  </a:lnTo>
                  <a:lnTo>
                    <a:pt x="481" y="368"/>
                  </a:lnTo>
                  <a:close/>
                  <a:moveTo>
                    <a:pt x="497" y="82"/>
                  </a:moveTo>
                  <a:lnTo>
                    <a:pt x="499" y="86"/>
                  </a:lnTo>
                  <a:lnTo>
                    <a:pt x="499" y="86"/>
                  </a:lnTo>
                  <a:lnTo>
                    <a:pt x="509" y="98"/>
                  </a:lnTo>
                  <a:lnTo>
                    <a:pt x="517" y="112"/>
                  </a:lnTo>
                  <a:lnTo>
                    <a:pt x="525" y="128"/>
                  </a:lnTo>
                  <a:lnTo>
                    <a:pt x="533" y="144"/>
                  </a:lnTo>
                  <a:lnTo>
                    <a:pt x="537" y="160"/>
                  </a:lnTo>
                  <a:lnTo>
                    <a:pt x="541" y="176"/>
                  </a:lnTo>
                  <a:lnTo>
                    <a:pt x="545" y="192"/>
                  </a:lnTo>
                  <a:lnTo>
                    <a:pt x="545" y="208"/>
                  </a:lnTo>
                  <a:lnTo>
                    <a:pt x="545" y="214"/>
                  </a:lnTo>
                  <a:lnTo>
                    <a:pt x="511" y="214"/>
                  </a:lnTo>
                  <a:lnTo>
                    <a:pt x="511" y="220"/>
                  </a:lnTo>
                  <a:lnTo>
                    <a:pt x="545" y="220"/>
                  </a:lnTo>
                  <a:lnTo>
                    <a:pt x="545" y="224"/>
                  </a:lnTo>
                  <a:lnTo>
                    <a:pt x="545" y="224"/>
                  </a:lnTo>
                  <a:lnTo>
                    <a:pt x="543" y="242"/>
                  </a:lnTo>
                  <a:lnTo>
                    <a:pt x="541" y="260"/>
                  </a:lnTo>
                  <a:lnTo>
                    <a:pt x="537" y="278"/>
                  </a:lnTo>
                  <a:lnTo>
                    <a:pt x="531" y="294"/>
                  </a:lnTo>
                  <a:lnTo>
                    <a:pt x="523" y="312"/>
                  </a:lnTo>
                  <a:lnTo>
                    <a:pt x="515" y="326"/>
                  </a:lnTo>
                  <a:lnTo>
                    <a:pt x="505" y="342"/>
                  </a:lnTo>
                  <a:lnTo>
                    <a:pt x="493" y="356"/>
                  </a:lnTo>
                  <a:lnTo>
                    <a:pt x="491" y="358"/>
                  </a:lnTo>
                  <a:lnTo>
                    <a:pt x="487" y="356"/>
                  </a:lnTo>
                  <a:lnTo>
                    <a:pt x="487" y="356"/>
                  </a:lnTo>
                  <a:lnTo>
                    <a:pt x="469" y="346"/>
                  </a:lnTo>
                  <a:lnTo>
                    <a:pt x="451" y="338"/>
                  </a:lnTo>
                  <a:lnTo>
                    <a:pt x="431" y="332"/>
                  </a:lnTo>
                  <a:lnTo>
                    <a:pt x="413" y="326"/>
                  </a:lnTo>
                  <a:lnTo>
                    <a:pt x="407" y="324"/>
                  </a:lnTo>
                  <a:lnTo>
                    <a:pt x="409" y="320"/>
                  </a:lnTo>
                  <a:lnTo>
                    <a:pt x="409" y="320"/>
                  </a:lnTo>
                  <a:lnTo>
                    <a:pt x="417" y="296"/>
                  </a:lnTo>
                  <a:lnTo>
                    <a:pt x="423" y="272"/>
                  </a:lnTo>
                  <a:lnTo>
                    <a:pt x="425" y="248"/>
                  </a:lnTo>
                  <a:lnTo>
                    <a:pt x="427" y="224"/>
                  </a:lnTo>
                  <a:lnTo>
                    <a:pt x="427" y="220"/>
                  </a:lnTo>
                  <a:lnTo>
                    <a:pt x="487" y="220"/>
                  </a:lnTo>
                  <a:lnTo>
                    <a:pt x="487" y="214"/>
                  </a:lnTo>
                  <a:lnTo>
                    <a:pt x="427" y="214"/>
                  </a:lnTo>
                  <a:lnTo>
                    <a:pt x="427" y="208"/>
                  </a:lnTo>
                  <a:lnTo>
                    <a:pt x="427" y="208"/>
                  </a:lnTo>
                  <a:lnTo>
                    <a:pt x="427" y="186"/>
                  </a:lnTo>
                  <a:lnTo>
                    <a:pt x="423" y="166"/>
                  </a:lnTo>
                  <a:lnTo>
                    <a:pt x="419" y="144"/>
                  </a:lnTo>
                  <a:lnTo>
                    <a:pt x="413" y="124"/>
                  </a:lnTo>
                  <a:lnTo>
                    <a:pt x="411" y="118"/>
                  </a:lnTo>
                  <a:lnTo>
                    <a:pt x="415" y="118"/>
                  </a:lnTo>
                  <a:lnTo>
                    <a:pt x="415" y="118"/>
                  </a:lnTo>
                  <a:lnTo>
                    <a:pt x="435" y="112"/>
                  </a:lnTo>
                  <a:lnTo>
                    <a:pt x="455" y="104"/>
                  </a:lnTo>
                  <a:lnTo>
                    <a:pt x="475" y="94"/>
                  </a:lnTo>
                  <a:lnTo>
                    <a:pt x="493" y="84"/>
                  </a:lnTo>
                  <a:lnTo>
                    <a:pt x="497" y="82"/>
                  </a:lnTo>
                  <a:close/>
                  <a:moveTo>
                    <a:pt x="353" y="8"/>
                  </a:moveTo>
                  <a:lnTo>
                    <a:pt x="353" y="8"/>
                  </a:lnTo>
                  <a:lnTo>
                    <a:pt x="373" y="10"/>
                  </a:lnTo>
                  <a:lnTo>
                    <a:pt x="391" y="14"/>
                  </a:lnTo>
                  <a:lnTo>
                    <a:pt x="409" y="20"/>
                  </a:lnTo>
                  <a:lnTo>
                    <a:pt x="427" y="28"/>
                  </a:lnTo>
                  <a:lnTo>
                    <a:pt x="443" y="38"/>
                  </a:lnTo>
                  <a:lnTo>
                    <a:pt x="459" y="48"/>
                  </a:lnTo>
                  <a:lnTo>
                    <a:pt x="475" y="60"/>
                  </a:lnTo>
                  <a:lnTo>
                    <a:pt x="489" y="74"/>
                  </a:lnTo>
                  <a:lnTo>
                    <a:pt x="491" y="76"/>
                  </a:lnTo>
                  <a:lnTo>
                    <a:pt x="487" y="80"/>
                  </a:lnTo>
                  <a:lnTo>
                    <a:pt x="487" y="80"/>
                  </a:lnTo>
                  <a:lnTo>
                    <a:pt x="469" y="90"/>
                  </a:lnTo>
                  <a:lnTo>
                    <a:pt x="451" y="98"/>
                  </a:lnTo>
                  <a:lnTo>
                    <a:pt x="431" y="106"/>
                  </a:lnTo>
                  <a:lnTo>
                    <a:pt x="413" y="112"/>
                  </a:lnTo>
                  <a:lnTo>
                    <a:pt x="409" y="112"/>
                  </a:lnTo>
                  <a:lnTo>
                    <a:pt x="407" y="108"/>
                  </a:lnTo>
                  <a:lnTo>
                    <a:pt x="407" y="108"/>
                  </a:lnTo>
                  <a:lnTo>
                    <a:pt x="395" y="84"/>
                  </a:lnTo>
                  <a:lnTo>
                    <a:pt x="383" y="60"/>
                  </a:lnTo>
                  <a:lnTo>
                    <a:pt x="367" y="36"/>
                  </a:lnTo>
                  <a:lnTo>
                    <a:pt x="351" y="16"/>
                  </a:lnTo>
                  <a:lnTo>
                    <a:pt x="343" y="8"/>
                  </a:lnTo>
                  <a:lnTo>
                    <a:pt x="353" y="8"/>
                  </a:lnTo>
                  <a:close/>
                  <a:moveTo>
                    <a:pt x="335" y="10"/>
                  </a:moveTo>
                  <a:lnTo>
                    <a:pt x="339" y="12"/>
                  </a:lnTo>
                  <a:lnTo>
                    <a:pt x="339" y="12"/>
                  </a:lnTo>
                  <a:lnTo>
                    <a:pt x="357" y="34"/>
                  </a:lnTo>
                  <a:lnTo>
                    <a:pt x="373" y="58"/>
                  </a:lnTo>
                  <a:lnTo>
                    <a:pt x="387" y="82"/>
                  </a:lnTo>
                  <a:lnTo>
                    <a:pt x="399" y="110"/>
                  </a:lnTo>
                  <a:lnTo>
                    <a:pt x="401" y="114"/>
                  </a:lnTo>
                  <a:lnTo>
                    <a:pt x="397" y="114"/>
                  </a:lnTo>
                  <a:lnTo>
                    <a:pt x="397" y="114"/>
                  </a:lnTo>
                  <a:lnTo>
                    <a:pt x="371" y="120"/>
                  </a:lnTo>
                  <a:lnTo>
                    <a:pt x="345" y="122"/>
                  </a:lnTo>
                  <a:lnTo>
                    <a:pt x="337" y="122"/>
                  </a:lnTo>
                  <a:lnTo>
                    <a:pt x="337" y="122"/>
                  </a:lnTo>
                  <a:lnTo>
                    <a:pt x="305" y="120"/>
                  </a:lnTo>
                  <a:lnTo>
                    <a:pt x="274" y="114"/>
                  </a:lnTo>
                  <a:lnTo>
                    <a:pt x="268" y="114"/>
                  </a:lnTo>
                  <a:lnTo>
                    <a:pt x="270" y="108"/>
                  </a:lnTo>
                  <a:lnTo>
                    <a:pt x="270" y="108"/>
                  </a:lnTo>
                  <a:lnTo>
                    <a:pt x="283" y="82"/>
                  </a:lnTo>
                  <a:lnTo>
                    <a:pt x="297" y="58"/>
                  </a:lnTo>
                  <a:lnTo>
                    <a:pt x="313" y="34"/>
                  </a:lnTo>
                  <a:lnTo>
                    <a:pt x="331" y="12"/>
                  </a:lnTo>
                  <a:lnTo>
                    <a:pt x="335" y="10"/>
                  </a:lnTo>
                  <a:close/>
                  <a:moveTo>
                    <a:pt x="258" y="110"/>
                  </a:moveTo>
                  <a:lnTo>
                    <a:pt x="258" y="110"/>
                  </a:lnTo>
                  <a:lnTo>
                    <a:pt x="222" y="98"/>
                  </a:lnTo>
                  <a:lnTo>
                    <a:pt x="188" y="82"/>
                  </a:lnTo>
                  <a:lnTo>
                    <a:pt x="188" y="82"/>
                  </a:lnTo>
                  <a:lnTo>
                    <a:pt x="180" y="76"/>
                  </a:lnTo>
                  <a:lnTo>
                    <a:pt x="182" y="72"/>
                  </a:lnTo>
                  <a:lnTo>
                    <a:pt x="182" y="70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98" y="58"/>
                  </a:lnTo>
                  <a:lnTo>
                    <a:pt x="212" y="46"/>
                  </a:lnTo>
                  <a:lnTo>
                    <a:pt x="228" y="36"/>
                  </a:lnTo>
                  <a:lnTo>
                    <a:pt x="244" y="28"/>
                  </a:lnTo>
                  <a:lnTo>
                    <a:pt x="260" y="20"/>
                  </a:lnTo>
                  <a:lnTo>
                    <a:pt x="279" y="16"/>
                  </a:lnTo>
                  <a:lnTo>
                    <a:pt x="297" y="10"/>
                  </a:lnTo>
                  <a:lnTo>
                    <a:pt x="317" y="8"/>
                  </a:lnTo>
                  <a:lnTo>
                    <a:pt x="327" y="8"/>
                  </a:lnTo>
                  <a:lnTo>
                    <a:pt x="319" y="16"/>
                  </a:lnTo>
                  <a:lnTo>
                    <a:pt x="319" y="16"/>
                  </a:lnTo>
                  <a:lnTo>
                    <a:pt x="303" y="36"/>
                  </a:lnTo>
                  <a:lnTo>
                    <a:pt x="287" y="60"/>
                  </a:lnTo>
                  <a:lnTo>
                    <a:pt x="274" y="84"/>
                  </a:lnTo>
                  <a:lnTo>
                    <a:pt x="262" y="108"/>
                  </a:lnTo>
                  <a:lnTo>
                    <a:pt x="262" y="112"/>
                  </a:lnTo>
                  <a:lnTo>
                    <a:pt x="258" y="110"/>
                  </a:lnTo>
                  <a:close/>
                  <a:moveTo>
                    <a:pt x="250" y="208"/>
                  </a:moveTo>
                  <a:lnTo>
                    <a:pt x="250" y="208"/>
                  </a:lnTo>
                  <a:lnTo>
                    <a:pt x="250" y="186"/>
                  </a:lnTo>
                  <a:lnTo>
                    <a:pt x="254" y="166"/>
                  </a:lnTo>
                  <a:lnTo>
                    <a:pt x="258" y="144"/>
                  </a:lnTo>
                  <a:lnTo>
                    <a:pt x="264" y="124"/>
                  </a:lnTo>
                  <a:lnTo>
                    <a:pt x="266" y="120"/>
                  </a:lnTo>
                  <a:lnTo>
                    <a:pt x="270" y="122"/>
                  </a:lnTo>
                  <a:lnTo>
                    <a:pt x="270" y="122"/>
                  </a:lnTo>
                  <a:lnTo>
                    <a:pt x="289" y="124"/>
                  </a:lnTo>
                  <a:lnTo>
                    <a:pt x="307" y="128"/>
                  </a:lnTo>
                  <a:lnTo>
                    <a:pt x="327" y="128"/>
                  </a:lnTo>
                  <a:lnTo>
                    <a:pt x="345" y="128"/>
                  </a:lnTo>
                  <a:lnTo>
                    <a:pt x="345" y="128"/>
                  </a:lnTo>
                  <a:lnTo>
                    <a:pt x="373" y="126"/>
                  </a:lnTo>
                  <a:lnTo>
                    <a:pt x="401" y="122"/>
                  </a:lnTo>
                  <a:lnTo>
                    <a:pt x="403" y="120"/>
                  </a:lnTo>
                  <a:lnTo>
                    <a:pt x="405" y="124"/>
                  </a:lnTo>
                  <a:lnTo>
                    <a:pt x="405" y="124"/>
                  </a:lnTo>
                  <a:lnTo>
                    <a:pt x="411" y="146"/>
                  </a:lnTo>
                  <a:lnTo>
                    <a:pt x="415" y="166"/>
                  </a:lnTo>
                  <a:lnTo>
                    <a:pt x="419" y="188"/>
                  </a:lnTo>
                  <a:lnTo>
                    <a:pt x="421" y="210"/>
                  </a:lnTo>
                  <a:lnTo>
                    <a:pt x="421" y="214"/>
                  </a:lnTo>
                  <a:lnTo>
                    <a:pt x="272" y="214"/>
                  </a:lnTo>
                  <a:lnTo>
                    <a:pt x="272" y="220"/>
                  </a:lnTo>
                  <a:lnTo>
                    <a:pt x="421" y="220"/>
                  </a:lnTo>
                  <a:lnTo>
                    <a:pt x="421" y="224"/>
                  </a:lnTo>
                  <a:lnTo>
                    <a:pt x="421" y="224"/>
                  </a:lnTo>
                  <a:lnTo>
                    <a:pt x="419" y="248"/>
                  </a:lnTo>
                  <a:lnTo>
                    <a:pt x="415" y="272"/>
                  </a:lnTo>
                  <a:lnTo>
                    <a:pt x="409" y="296"/>
                  </a:lnTo>
                  <a:lnTo>
                    <a:pt x="403" y="320"/>
                  </a:lnTo>
                  <a:lnTo>
                    <a:pt x="401" y="322"/>
                  </a:lnTo>
                  <a:lnTo>
                    <a:pt x="397" y="322"/>
                  </a:lnTo>
                  <a:lnTo>
                    <a:pt x="397" y="322"/>
                  </a:lnTo>
                  <a:lnTo>
                    <a:pt x="365" y="316"/>
                  </a:lnTo>
                  <a:lnTo>
                    <a:pt x="333" y="316"/>
                  </a:lnTo>
                  <a:lnTo>
                    <a:pt x="301" y="318"/>
                  </a:lnTo>
                  <a:lnTo>
                    <a:pt x="268" y="322"/>
                  </a:lnTo>
                  <a:lnTo>
                    <a:pt x="268" y="322"/>
                  </a:lnTo>
                  <a:lnTo>
                    <a:pt x="238" y="332"/>
                  </a:lnTo>
                  <a:lnTo>
                    <a:pt x="210" y="342"/>
                  </a:lnTo>
                  <a:lnTo>
                    <a:pt x="204" y="346"/>
                  </a:lnTo>
                  <a:lnTo>
                    <a:pt x="192" y="350"/>
                  </a:lnTo>
                  <a:lnTo>
                    <a:pt x="236" y="300"/>
                  </a:lnTo>
                  <a:lnTo>
                    <a:pt x="301" y="300"/>
                  </a:lnTo>
                  <a:lnTo>
                    <a:pt x="301" y="300"/>
                  </a:lnTo>
                  <a:lnTo>
                    <a:pt x="317" y="298"/>
                  </a:lnTo>
                  <a:lnTo>
                    <a:pt x="333" y="292"/>
                  </a:lnTo>
                  <a:lnTo>
                    <a:pt x="333" y="292"/>
                  </a:lnTo>
                  <a:lnTo>
                    <a:pt x="341" y="286"/>
                  </a:lnTo>
                  <a:lnTo>
                    <a:pt x="347" y="280"/>
                  </a:lnTo>
                  <a:lnTo>
                    <a:pt x="351" y="274"/>
                  </a:lnTo>
                  <a:lnTo>
                    <a:pt x="351" y="268"/>
                  </a:lnTo>
                  <a:lnTo>
                    <a:pt x="351" y="268"/>
                  </a:lnTo>
                  <a:lnTo>
                    <a:pt x="351" y="262"/>
                  </a:lnTo>
                  <a:lnTo>
                    <a:pt x="347" y="256"/>
                  </a:lnTo>
                  <a:lnTo>
                    <a:pt x="341" y="250"/>
                  </a:lnTo>
                  <a:lnTo>
                    <a:pt x="333" y="246"/>
                  </a:lnTo>
                  <a:lnTo>
                    <a:pt x="317" y="240"/>
                  </a:lnTo>
                  <a:lnTo>
                    <a:pt x="301" y="236"/>
                  </a:lnTo>
                  <a:lnTo>
                    <a:pt x="256" y="236"/>
                  </a:lnTo>
                  <a:lnTo>
                    <a:pt x="250" y="224"/>
                  </a:lnTo>
                  <a:lnTo>
                    <a:pt x="250" y="208"/>
                  </a:lnTo>
                  <a:close/>
                  <a:moveTo>
                    <a:pt x="172" y="130"/>
                  </a:moveTo>
                  <a:lnTo>
                    <a:pt x="196" y="130"/>
                  </a:lnTo>
                  <a:lnTo>
                    <a:pt x="248" y="236"/>
                  </a:lnTo>
                  <a:lnTo>
                    <a:pt x="190" y="236"/>
                  </a:lnTo>
                  <a:lnTo>
                    <a:pt x="172" y="130"/>
                  </a:lnTo>
                  <a:close/>
                  <a:moveTo>
                    <a:pt x="20" y="182"/>
                  </a:moveTo>
                  <a:lnTo>
                    <a:pt x="38" y="182"/>
                  </a:lnTo>
                  <a:lnTo>
                    <a:pt x="70" y="236"/>
                  </a:lnTo>
                  <a:lnTo>
                    <a:pt x="28" y="236"/>
                  </a:lnTo>
                  <a:lnTo>
                    <a:pt x="20" y="182"/>
                  </a:lnTo>
                  <a:close/>
                  <a:moveTo>
                    <a:pt x="26" y="312"/>
                  </a:moveTo>
                  <a:lnTo>
                    <a:pt x="8" y="312"/>
                  </a:lnTo>
                  <a:lnTo>
                    <a:pt x="26" y="266"/>
                  </a:lnTo>
                  <a:lnTo>
                    <a:pt x="66" y="266"/>
                  </a:lnTo>
                  <a:lnTo>
                    <a:pt x="26" y="312"/>
                  </a:lnTo>
                  <a:close/>
                  <a:moveTo>
                    <a:pt x="78" y="292"/>
                  </a:moveTo>
                  <a:lnTo>
                    <a:pt x="78" y="292"/>
                  </a:lnTo>
                  <a:lnTo>
                    <a:pt x="62" y="292"/>
                  </a:lnTo>
                  <a:lnTo>
                    <a:pt x="56" y="290"/>
                  </a:lnTo>
                  <a:lnTo>
                    <a:pt x="74" y="268"/>
                  </a:lnTo>
                  <a:lnTo>
                    <a:pt x="74" y="268"/>
                  </a:lnTo>
                  <a:lnTo>
                    <a:pt x="76" y="266"/>
                  </a:lnTo>
                  <a:lnTo>
                    <a:pt x="74" y="262"/>
                  </a:lnTo>
                  <a:lnTo>
                    <a:pt x="74" y="262"/>
                  </a:lnTo>
                  <a:lnTo>
                    <a:pt x="72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2" y="260"/>
                  </a:lnTo>
                  <a:lnTo>
                    <a:pt x="18" y="262"/>
                  </a:lnTo>
                  <a:lnTo>
                    <a:pt x="16" y="258"/>
                  </a:lnTo>
                  <a:lnTo>
                    <a:pt x="16" y="258"/>
                  </a:lnTo>
                  <a:lnTo>
                    <a:pt x="12" y="250"/>
                  </a:lnTo>
                  <a:lnTo>
                    <a:pt x="12" y="244"/>
                  </a:lnTo>
                  <a:lnTo>
                    <a:pt x="301" y="244"/>
                  </a:lnTo>
                  <a:lnTo>
                    <a:pt x="301" y="244"/>
                  </a:lnTo>
                  <a:lnTo>
                    <a:pt x="315" y="246"/>
                  </a:lnTo>
                  <a:lnTo>
                    <a:pt x="329" y="252"/>
                  </a:lnTo>
                  <a:lnTo>
                    <a:pt x="341" y="260"/>
                  </a:lnTo>
                  <a:lnTo>
                    <a:pt x="343" y="264"/>
                  </a:lnTo>
                  <a:lnTo>
                    <a:pt x="345" y="268"/>
                  </a:lnTo>
                  <a:lnTo>
                    <a:pt x="345" y="268"/>
                  </a:lnTo>
                  <a:lnTo>
                    <a:pt x="343" y="272"/>
                  </a:lnTo>
                  <a:lnTo>
                    <a:pt x="341" y="276"/>
                  </a:lnTo>
                  <a:lnTo>
                    <a:pt x="329" y="286"/>
                  </a:lnTo>
                  <a:lnTo>
                    <a:pt x="329" y="286"/>
                  </a:lnTo>
                  <a:lnTo>
                    <a:pt x="315" y="290"/>
                  </a:lnTo>
                  <a:lnTo>
                    <a:pt x="301" y="292"/>
                  </a:lnTo>
                  <a:lnTo>
                    <a:pt x="248" y="292"/>
                  </a:lnTo>
                  <a:lnTo>
                    <a:pt x="242" y="292"/>
                  </a:lnTo>
                  <a:lnTo>
                    <a:pt x="254" y="280"/>
                  </a:lnTo>
                  <a:lnTo>
                    <a:pt x="254" y="280"/>
                  </a:lnTo>
                  <a:lnTo>
                    <a:pt x="254" y="276"/>
                  </a:lnTo>
                  <a:lnTo>
                    <a:pt x="254" y="276"/>
                  </a:lnTo>
                  <a:lnTo>
                    <a:pt x="252" y="272"/>
                  </a:lnTo>
                  <a:lnTo>
                    <a:pt x="252" y="272"/>
                  </a:lnTo>
                  <a:lnTo>
                    <a:pt x="250" y="270"/>
                  </a:lnTo>
                  <a:lnTo>
                    <a:pt x="188" y="270"/>
                  </a:lnTo>
                  <a:lnTo>
                    <a:pt x="188" y="270"/>
                  </a:lnTo>
                  <a:lnTo>
                    <a:pt x="184" y="272"/>
                  </a:lnTo>
                  <a:lnTo>
                    <a:pt x="182" y="274"/>
                  </a:lnTo>
                  <a:lnTo>
                    <a:pt x="174" y="292"/>
                  </a:lnTo>
                  <a:lnTo>
                    <a:pt x="78" y="292"/>
                  </a:lnTo>
                  <a:close/>
                  <a:moveTo>
                    <a:pt x="152" y="322"/>
                  </a:moveTo>
                  <a:lnTo>
                    <a:pt x="152" y="322"/>
                  </a:lnTo>
                  <a:lnTo>
                    <a:pt x="144" y="306"/>
                  </a:lnTo>
                  <a:lnTo>
                    <a:pt x="142" y="300"/>
                  </a:lnTo>
                  <a:lnTo>
                    <a:pt x="170" y="300"/>
                  </a:lnTo>
                  <a:lnTo>
                    <a:pt x="156" y="328"/>
                  </a:lnTo>
                  <a:lnTo>
                    <a:pt x="152" y="322"/>
                  </a:lnTo>
                  <a:close/>
                  <a:moveTo>
                    <a:pt x="146" y="366"/>
                  </a:moveTo>
                  <a:lnTo>
                    <a:pt x="188" y="278"/>
                  </a:lnTo>
                  <a:lnTo>
                    <a:pt x="246" y="278"/>
                  </a:lnTo>
                  <a:lnTo>
                    <a:pt x="170" y="366"/>
                  </a:lnTo>
                  <a:lnTo>
                    <a:pt x="146" y="366"/>
                  </a:lnTo>
                  <a:close/>
                </a:path>
              </a:pathLst>
            </a:custGeom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  <p:sp>
          <p:nvSpPr>
            <p:cNvPr id="1048710" name="Rectangle 47"/>
            <p:cNvSpPr>
              <a:spLocks noChangeArrowheads="1"/>
            </p:cNvSpPr>
            <p:nvPr/>
          </p:nvSpPr>
          <p:spPr bwMode="auto">
            <a:xfrm>
              <a:off x="8104188" y="-57150"/>
              <a:ext cx="85725" cy="12700"/>
            </a:xfrm>
            <a:prstGeom prst="rect"/>
            <a:solidFill>
              <a:srgbClr val="7C878E"/>
            </a:solidFill>
            <a:ln>
              <a:noFill/>
            </a:ln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lang="ru-RU"/>
            </a:p>
          </p:txBody>
        </p:sp>
      </p:grpSp>
      <p:sp>
        <p:nvSpPr>
          <p:cNvPr id="1048711" name="Заголовок 4"/>
          <p:cNvSpPr>
            <a:spLocks noGrp="1"/>
          </p:cNvSpPr>
          <p:nvPr>
            <p:ph type="title"/>
          </p:nvPr>
        </p:nvSpPr>
        <p:spPr bwMode="auto">
          <a:xfrm>
            <a:off x="1069095" y="746440"/>
            <a:ext cx="10028611" cy="463349"/>
          </a:xfrm>
        </p:spPr>
        <p:txBody>
          <a:bodyPr>
            <a:noAutofit/>
          </a:bodyPr>
          <a:p>
            <a:r>
              <a:rPr sz="2800" lang="ru-RU">
                <a:solidFill>
                  <a:srgbClr val="5B6770"/>
                </a:solidFill>
                <a:latin typeface="Akrobat Bold"/>
              </a:rPr>
              <a:t>Предпосылки и текущая ситуация на рынке труда России в 2025 </a:t>
            </a:r>
            <a:br>
              <a:rPr sz="2400" lang="ru-RU">
                <a:solidFill>
                  <a:srgbClr val="5B6770"/>
                </a:solidFill>
                <a:latin typeface="Akrobat Bold"/>
              </a:rPr>
            </a:br>
            <a:endParaRPr sz="2400" lang="ru-RU">
              <a:latin typeface="Akrobat Bold"/>
            </a:endParaRPr>
          </a:p>
        </p:txBody>
      </p:sp>
      <p:sp>
        <p:nvSpPr>
          <p:cNvPr id="1048712" name="TextBox 66"/>
          <p:cNvSpPr txBox="1"/>
          <p:nvPr/>
        </p:nvSpPr>
        <p:spPr bwMode="auto">
          <a:xfrm>
            <a:off x="982663" y="5381336"/>
            <a:ext cx="2511487" cy="276999"/>
          </a:xfrm>
          <a:prstGeom prst="rect"/>
          <a:noFill/>
        </p:spPr>
        <p:txBody>
          <a:bodyPr rtlCol="0" wrap="square">
            <a:spAutoFit/>
          </a:bodyPr>
          <a:p>
            <a:r>
              <a:rPr sz="1200" lang="en-US">
                <a:latin typeface="Akrobat"/>
              </a:rPr>
              <a:t>* </a:t>
            </a:r>
            <a:r>
              <a:rPr sz="1200" lang="ru-RU">
                <a:latin typeface="Akrobat"/>
              </a:rPr>
              <a:t>Исследование </a:t>
            </a:r>
            <a:r>
              <a:rPr sz="1200" lang="en-US">
                <a:latin typeface="Akrobat"/>
              </a:rPr>
              <a:t>SuperJob</a:t>
            </a:r>
            <a:endParaRPr sz="1200" lang="ru-RU">
              <a:latin typeface="Akrobat"/>
            </a:endParaRPr>
          </a:p>
        </p:txBody>
      </p:sp>
      <p:sp>
        <p:nvSpPr>
          <p:cNvPr id="1048713" name="TextBox 67"/>
          <p:cNvSpPr txBox="1"/>
          <p:nvPr/>
        </p:nvSpPr>
        <p:spPr bwMode="auto">
          <a:xfrm>
            <a:off x="3438707" y="5381336"/>
            <a:ext cx="1186180" cy="269241"/>
          </a:xfrm>
          <a:prstGeom prst="rect"/>
          <a:noFill/>
        </p:spPr>
        <p:txBody>
          <a:bodyPr rtlCol="0" wrap="none">
            <a:spAutoFit/>
          </a:bodyPr>
          <a:p>
            <a:r>
              <a:rPr sz="1200" lang="ru-RU">
                <a:latin typeface="Akrobat"/>
              </a:rPr>
              <a:t>** Опрос </a:t>
            </a:r>
            <a:r>
              <a:rPr sz="1200" lang="en-US">
                <a:latin typeface="Akrobat"/>
              </a:rPr>
              <a:t>hh.ru</a:t>
            </a:r>
            <a:endParaRPr sz="1200" lang="ru-RU">
              <a:latin typeface="Akrob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1"/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1048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8" grpId="0"/>
      <p:bldP spid="1048660" grpId="0"/>
      <p:bldP spid="1048662" grpId="0"/>
      <p:bldP spid="1048664" grpId="0"/>
      <p:bldP spid="1048666" grpId="0"/>
      <p:bldP spid="1048712" grpId="0"/>
      <p:bldP spid="10487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6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17" name="Заголовок 4"/>
          <p:cNvSpPr>
            <a:spLocks noGrp="1"/>
          </p:cNvSpPr>
          <p:nvPr>
            <p:ph type="title"/>
          </p:nvPr>
        </p:nvSpPr>
        <p:spPr bwMode="auto">
          <a:xfrm flipH="0" flipV="0">
            <a:off x="893984" y="696822"/>
            <a:ext cx="10216319" cy="463348"/>
          </a:xfrm>
        </p:spPr>
        <p:txBody>
          <a:bodyPr>
            <a:noAutofit/>
          </a:bodyPr>
          <a:p>
            <a:r>
              <a:rPr sz="2800" lang="ru-RU">
                <a:solidFill>
                  <a:srgbClr val="5B6770"/>
                </a:solidFill>
                <a:latin typeface="Akrobat Bold"/>
              </a:rPr>
              <a:t>Ключевые тенденции рынка труда о которых  все знают</a:t>
            </a:r>
            <a:br>
              <a:rPr sz="2400" lang="ru-RU">
                <a:solidFill>
                  <a:srgbClr val="5B6770"/>
                </a:solidFill>
                <a:latin typeface="Akrobat Bold"/>
              </a:rPr>
            </a:br>
            <a:endParaRPr sz="2400" lang="ru-RU">
              <a:latin typeface="Akrobat Bold"/>
            </a:endParaRPr>
          </a:p>
        </p:txBody>
      </p:sp>
      <p:sp>
        <p:nvSpPr>
          <p:cNvPr id="1048718" name="Прямоугольник 1"/>
          <p:cNvSpPr/>
          <p:nvPr/>
        </p:nvSpPr>
        <p:spPr bwMode="auto">
          <a:xfrm>
            <a:off x="1081693" y="1090359"/>
            <a:ext cx="9605714" cy="2161540"/>
          </a:xfrm>
          <a:prstGeom prst="rect"/>
        </p:spPr>
        <p:txBody>
          <a:bodyPr wrap="square">
            <a:spAutoFit/>
          </a:bodyPr>
          <a:p>
            <a:endParaRPr sz="1400" lang="ru-RU">
              <a:latin typeface="Calibri"/>
            </a:endParaRPr>
          </a:p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  <a:ea typeface="+mj-ea"/>
                <a:cs typeface="+mj-cs"/>
              </a:rPr>
              <a:t>Дефицит кадров: </a:t>
            </a:r>
          </a:p>
          <a:p>
            <a:r>
              <a:rPr lang="ru-RU">
                <a:solidFill>
                  <a:srgbClr val="5B6770"/>
                </a:solidFill>
                <a:latin typeface="Akrobat"/>
                <a:ea typeface="+mj-ea"/>
                <a:cs typeface="+mj-cs"/>
              </a:rPr>
              <a:t>Одной из основных проблем является нехватка квалифицированных специалистов. </a:t>
            </a:r>
          </a:p>
          <a:p>
            <a:r>
              <a:rPr lang="ru-RU">
                <a:solidFill>
                  <a:srgbClr val="5B6770"/>
                </a:solidFill>
                <a:latin typeface="Akrobat"/>
                <a:ea typeface="+mj-ea"/>
                <a:cs typeface="+mj-cs"/>
              </a:rPr>
              <a:t>Это создает благоприятные условия для соискателей, особенно в таких областях, как IT, инженерия, рабочие специальности и информационная безопасность. </a:t>
            </a:r>
          </a:p>
          <a:p>
            <a:r>
              <a:rPr lang="ru-RU">
                <a:solidFill>
                  <a:srgbClr val="5B6770"/>
                </a:solidFill>
                <a:latin typeface="Akrobat"/>
                <a:ea typeface="+mj-ea"/>
                <a:cs typeface="+mj-cs"/>
              </a:rPr>
              <a:t>К 2027 дефицит кадров может увеличиться более чем в 2 раза (от 1,6 в 2024 до 4 млн человек)</a:t>
            </a:r>
            <a:r>
              <a:rPr lang="en-US">
                <a:solidFill>
                  <a:srgbClr val="5B6770"/>
                </a:solidFill>
                <a:latin typeface="Akrobat"/>
                <a:ea typeface="+mj-ea"/>
                <a:cs typeface="+mj-cs"/>
              </a:rPr>
              <a:t>(</a:t>
            </a:r>
            <a:r>
              <a:rPr lang="ru-RU">
                <a:solidFill>
                  <a:srgbClr val="5B6770"/>
                </a:solidFill>
                <a:latin typeface="Akrobat"/>
                <a:ea typeface="+mj-ea"/>
                <a:cs typeface="+mj-cs"/>
              </a:rPr>
              <a:t>Росстат)</a:t>
            </a:r>
            <a:endParaRPr lang="ru-RU">
              <a:solidFill>
                <a:srgbClr val="5B6770"/>
              </a:solidFill>
              <a:latin typeface="Akrobat"/>
              <a:ea typeface="Arial"/>
              <a:cs typeface="Arial"/>
            </a:endParaRPr>
          </a:p>
          <a:p/>
        </p:txBody>
      </p:sp>
      <p:sp>
        <p:nvSpPr>
          <p:cNvPr id="1048719" name="Прямоугольник 2"/>
          <p:cNvSpPr/>
          <p:nvPr/>
        </p:nvSpPr>
        <p:spPr bwMode="auto">
          <a:xfrm>
            <a:off x="2032000" y="1659467"/>
            <a:ext cx="6553200" cy="177799"/>
          </a:xfrm>
          <a:prstGeom prst="rect"/>
        </p:spPr>
        <p:txBody>
          <a:bodyPr anchor="ctr" bIns="0" lIns="0" rIns="0" rtlCol="0" tIns="0" wrap="square">
            <a:spAutoFit/>
          </a:bodyPr>
          <a:p>
            <a:pPr algn="l"/>
            <a:endParaRPr sz="1200" lang="ru-RU"/>
          </a:p>
        </p:txBody>
      </p:sp>
      <p:sp>
        <p:nvSpPr>
          <p:cNvPr id="1048720" name="Заголовок 4"/>
          <p:cNvSpPr txBox="1"/>
          <p:nvPr/>
        </p:nvSpPr>
        <p:spPr bwMode="auto">
          <a:xfrm>
            <a:off x="1081694" y="5962851"/>
            <a:ext cx="10028611" cy="895149"/>
          </a:xfrm>
          <a:prstGeom prst="rect"/>
        </p:spPr>
        <p:txBody>
          <a:bodyPr anchor="t" bIns="0" lIns="0" rIns="0" rtlCol="0" tIns="0" vert="horz" wrap="square">
            <a:noAutofit/>
          </a:bodyPr>
          <a:lstStyle>
            <a:lvl1pPr algn="l" defTabSz="1135150">
              <a:lnSpc>
                <a:spcPct val="90000"/>
              </a:lnSpc>
              <a:spcBef>
                <a:spcPts val="0"/>
              </a:spcBef>
              <a:buNone/>
              <a:defRPr b="1" sz="2000" spc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>
                <a:solidFill>
                  <a:srgbClr val="5B6770"/>
                </a:solidFill>
                <a:latin typeface="Akrobat"/>
              </a:rPr>
            </a:br>
            <a:endParaRPr lang="ru-RU">
              <a:solidFill>
                <a:srgbClr val="5B6770"/>
              </a:solidFill>
              <a:latin typeface="Akrobat"/>
            </a:endParaRPr>
          </a:p>
        </p:txBody>
      </p:sp>
      <p:sp>
        <p:nvSpPr>
          <p:cNvPr id="1048721" name="Прямоугольник 3"/>
          <p:cNvSpPr/>
          <p:nvPr/>
        </p:nvSpPr>
        <p:spPr bwMode="auto">
          <a:xfrm>
            <a:off x="1005917" y="4895280"/>
            <a:ext cx="6834215" cy="1158239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Автоматизация и цифровизация: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Технологический прогресс приводит к автоматизации многих процессов, что требует от работников новых навыков и умений, в том числе знание А</a:t>
            </a:r>
            <a:r>
              <a:rPr lang="en-US">
                <a:solidFill>
                  <a:srgbClr val="5B6770"/>
                </a:solidFill>
                <a:latin typeface="Akrobat"/>
              </a:rPr>
              <a:t>I</a:t>
            </a:r>
            <a:endParaRPr lang="ru-RU">
              <a:solidFill>
                <a:srgbClr val="5B6770"/>
              </a:solidFill>
              <a:latin typeface="Akrobat"/>
            </a:endParaRPr>
          </a:p>
        </p:txBody>
      </p:sp>
      <p:sp>
        <p:nvSpPr>
          <p:cNvPr id="1048722" name="Прямоугольник 5"/>
          <p:cNvSpPr/>
          <p:nvPr/>
        </p:nvSpPr>
        <p:spPr bwMode="auto">
          <a:xfrm>
            <a:off x="1005917" y="3788538"/>
            <a:ext cx="7850215" cy="891541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Конкуренция за таланты: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Компании активно борются за привлечение лучших специалистов, предлагая лучшие условия</a:t>
            </a:r>
          </a:p>
        </p:txBody>
      </p:sp>
      <p:sp>
        <p:nvSpPr>
          <p:cNvPr id="1048723" name="Прямоугольник 6"/>
          <p:cNvSpPr/>
          <p:nvPr/>
        </p:nvSpPr>
        <p:spPr bwMode="auto">
          <a:xfrm flipH="0" flipV="0">
            <a:off x="1005916" y="2976562"/>
            <a:ext cx="10180883" cy="640440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Рост зарплат: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В условиях дефицита кадров наблюдается тенденция к увеличению заработных плат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8" grpId="0"/>
      <p:bldP spid="1048721" grpId="0"/>
      <p:bldP spid="1048722" grpId="0"/>
      <p:bldP spid="10487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6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27" name="Заголовок 4"/>
          <p:cNvSpPr>
            <a:spLocks noGrp="1"/>
          </p:cNvSpPr>
          <p:nvPr>
            <p:ph type="title"/>
          </p:nvPr>
        </p:nvSpPr>
        <p:spPr bwMode="auto">
          <a:xfrm>
            <a:off x="1006302" y="617490"/>
            <a:ext cx="10028611" cy="463349"/>
          </a:xfrm>
        </p:spPr>
        <p:txBody>
          <a:bodyPr>
            <a:noAutofit/>
          </a:bodyPr>
          <a:p>
            <a:r>
              <a:rPr sz="2800" lang="ru-RU">
                <a:solidFill>
                  <a:srgbClr val="5B6770"/>
                </a:solidFill>
                <a:latin typeface="Akrobat Bold"/>
              </a:rPr>
              <a:t>Новый формат кандидата. Тандем соискателя и </a:t>
            </a:r>
            <a:r>
              <a:rPr sz="2800" lang="en-US">
                <a:solidFill>
                  <a:srgbClr val="5B6770"/>
                </a:solidFill>
                <a:latin typeface="Akrobat Bold"/>
              </a:rPr>
              <a:t>HR</a:t>
            </a:r>
            <a:endParaRPr sz="2800" lang="ru-RU">
              <a:latin typeface="Akrobat Bold"/>
            </a:endParaRPr>
          </a:p>
        </p:txBody>
      </p:sp>
      <p:sp>
        <p:nvSpPr>
          <p:cNvPr id="1048728" name="Прямоугольник 1"/>
          <p:cNvSpPr/>
          <p:nvPr/>
        </p:nvSpPr>
        <p:spPr bwMode="auto">
          <a:xfrm>
            <a:off x="904318" y="1190722"/>
            <a:ext cx="9619749" cy="646331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  <a:ea typeface="+mj-ea"/>
                <a:cs typeface="+mj-cs"/>
              </a:rPr>
              <a:t>Навыки становятся важнее диплома: </a:t>
            </a:r>
          </a:p>
          <a:p>
            <a:r>
              <a:rPr lang="ru-RU">
                <a:solidFill>
                  <a:srgbClr val="5B6770"/>
                </a:solidFill>
                <a:latin typeface="Akrobat"/>
                <a:ea typeface="+mj-ea"/>
                <a:cs typeface="+mj-cs"/>
              </a:rPr>
              <a:t>Фокус на реальные умения и потенциал развития, особенно востребованы навыки IT и работа с ИИ</a:t>
            </a:r>
          </a:p>
        </p:txBody>
      </p:sp>
      <p:sp>
        <p:nvSpPr>
          <p:cNvPr id="1048729" name="Прямоугольник 2"/>
          <p:cNvSpPr/>
          <p:nvPr/>
        </p:nvSpPr>
        <p:spPr bwMode="auto">
          <a:xfrm>
            <a:off x="2032000" y="1693333"/>
            <a:ext cx="6553200" cy="110067"/>
          </a:xfrm>
          <a:prstGeom prst="rect"/>
        </p:spPr>
        <p:txBody>
          <a:bodyPr anchor="ctr" bIns="0" lIns="0" rIns="0" rtlCol="0" tIns="0" wrap="square">
            <a:spAutoFit/>
          </a:bodyPr>
          <a:p>
            <a:pPr algn="l"/>
            <a:endParaRPr sz="1200" lang="ru-RU"/>
          </a:p>
        </p:txBody>
      </p:sp>
      <p:sp>
        <p:nvSpPr>
          <p:cNvPr id="1048730" name="Прямоугольник 3"/>
          <p:cNvSpPr/>
          <p:nvPr/>
        </p:nvSpPr>
        <p:spPr bwMode="auto">
          <a:xfrm>
            <a:off x="921635" y="3785352"/>
            <a:ext cx="9109325" cy="1200329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Гибкость как суперсила: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Умение быстро менять стратегии и адаптироваться к внешним вызовам ценится выше, чем стабильный опыт в одной области. Нестабильные условия требуют новых подходов — гибкого планирования и </a:t>
            </a:r>
            <a:r>
              <a:rPr lang="ru-RU">
                <a:solidFill>
                  <a:srgbClr val="5B6770"/>
                </a:solidFill>
                <a:latin typeface="Akrobat"/>
              </a:rPr>
              <a:t>проактивного</a:t>
            </a:r>
            <a:r>
              <a:rPr lang="ru-RU">
                <a:solidFill>
                  <a:srgbClr val="5B6770"/>
                </a:solidFill>
                <a:latin typeface="Akrobat"/>
              </a:rPr>
              <a:t> управления</a:t>
            </a:r>
          </a:p>
        </p:txBody>
      </p:sp>
      <p:sp>
        <p:nvSpPr>
          <p:cNvPr id="1048731" name="Прямоугольник 5"/>
          <p:cNvSpPr/>
          <p:nvPr/>
        </p:nvSpPr>
        <p:spPr bwMode="auto">
          <a:xfrm>
            <a:off x="921635" y="5112251"/>
            <a:ext cx="8671483" cy="1200329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Человек превыше всего: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Комфорт — новый корпоративный стандарт. Работодатели заботятся о физическом и ментальном здоровье сотрудников: стало меньше токсичности. Кандидаты более требовательны к условиям труда, </a:t>
            </a:r>
            <a:r>
              <a:rPr lang="ru-RU">
                <a:solidFill>
                  <a:srgbClr val="5B6770"/>
                </a:solidFill>
                <a:latin typeface="Akrobat"/>
              </a:rPr>
              <a:t>соцпакету</a:t>
            </a:r>
            <a:r>
              <a:rPr lang="ru-RU">
                <a:solidFill>
                  <a:srgbClr val="5B6770"/>
                </a:solidFill>
                <a:latin typeface="Akrobat"/>
              </a:rPr>
              <a:t> и рабочей атмосфере</a:t>
            </a:r>
          </a:p>
        </p:txBody>
      </p:sp>
      <p:sp>
        <p:nvSpPr>
          <p:cNvPr id="1048732" name="Прямоугольник 7"/>
          <p:cNvSpPr/>
          <p:nvPr/>
        </p:nvSpPr>
        <p:spPr bwMode="auto">
          <a:xfrm>
            <a:off x="921635" y="2735453"/>
            <a:ext cx="10001596" cy="923330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"Индустриализация" занятости: 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Растет потребность в специалистах по обслуживанию автоматизированных систем, поддержка импортозамещения способствует спросу на производственный персонал</a:t>
            </a:r>
          </a:p>
        </p:txBody>
      </p:sp>
      <p:sp>
        <p:nvSpPr>
          <p:cNvPr id="1048733" name="Прямоугольник 8"/>
          <p:cNvSpPr/>
          <p:nvPr/>
        </p:nvSpPr>
        <p:spPr bwMode="auto">
          <a:xfrm>
            <a:off x="904318" y="1988838"/>
            <a:ext cx="8815416" cy="646331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Искусственный интеллект повышает цену: 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Нейросети помогают в большинстве задач, умение работать с ними – преимущество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1"/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1048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8" grpId="0"/>
      <p:bldP spid="1048730" grpId="0"/>
      <p:bldP spid="1048731" grpId="0"/>
      <p:bldP spid="1048732" grpId="0"/>
      <p:bldP spid="10487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6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37" name="Заголовок 4"/>
          <p:cNvSpPr>
            <a:spLocks noGrp="1"/>
          </p:cNvSpPr>
          <p:nvPr>
            <p:ph type="title"/>
          </p:nvPr>
        </p:nvSpPr>
        <p:spPr bwMode="auto">
          <a:xfrm>
            <a:off x="1081694" y="589394"/>
            <a:ext cx="10028611" cy="463349"/>
          </a:xfrm>
        </p:spPr>
        <p:txBody>
          <a:bodyPr>
            <a:noAutofit/>
          </a:bodyPr>
          <a:p>
            <a:r>
              <a:rPr sz="2800" lang="ru-RU">
                <a:solidFill>
                  <a:srgbClr val="5B6770"/>
                </a:solidFill>
                <a:latin typeface="Akrobat Bold"/>
              </a:rPr>
              <a:t>Что мотивирует сотрудников оставаться в компании?</a:t>
            </a:r>
            <a:br>
              <a:rPr sz="2400" lang="ru-RU">
                <a:solidFill>
                  <a:srgbClr val="5B6770"/>
                </a:solidFill>
                <a:latin typeface="Akrobat Bold"/>
              </a:rPr>
            </a:br>
            <a:endParaRPr sz="2400" lang="ru-RU">
              <a:latin typeface="Akrobat Bold"/>
            </a:endParaRPr>
          </a:p>
        </p:txBody>
      </p:sp>
      <p:sp>
        <p:nvSpPr>
          <p:cNvPr id="1048738" name="Заголовок 4"/>
          <p:cNvSpPr txBox="1"/>
          <p:nvPr/>
        </p:nvSpPr>
        <p:spPr bwMode="auto">
          <a:xfrm>
            <a:off x="684183" y="2315193"/>
            <a:ext cx="10028611" cy="463349"/>
          </a:xfrm>
          <a:prstGeom prst="rect"/>
        </p:spPr>
        <p:txBody>
          <a:bodyPr anchor="t" bIns="0" lIns="0" rIns="0" rtlCol="0" tIns="0" vert="horz" wrap="square">
            <a:noAutofit/>
          </a:bodyPr>
          <a:lstStyle>
            <a:lvl1pPr algn="l" defTabSz="1135150">
              <a:lnSpc>
                <a:spcPct val="90000"/>
              </a:lnSpc>
              <a:spcBef>
                <a:spcPts val="0"/>
              </a:spcBef>
              <a:buNone/>
              <a:defRPr b="1" sz="2000" spc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sz="2400" lang="ru-RU">
                <a:solidFill>
                  <a:srgbClr val="5B6770"/>
                </a:solidFill>
                <a:latin typeface="Akrobat Bold"/>
              </a:rPr>
            </a:br>
            <a:endParaRPr sz="2400" lang="ru-RU">
              <a:latin typeface="Akrobat Bold"/>
            </a:endParaRPr>
          </a:p>
        </p:txBody>
      </p:sp>
      <p:sp>
        <p:nvSpPr>
          <p:cNvPr id="1048739" name="Облачко с текстом: прямоугольное со скругленными углами 11"/>
          <p:cNvSpPr/>
          <p:nvPr/>
        </p:nvSpPr>
        <p:spPr bwMode="auto">
          <a:xfrm>
            <a:off x="8014124" y="1471526"/>
            <a:ext cx="914400" cy="612648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</p:spPr>
        <p:txBody>
          <a:bodyPr anchor="ctr" bIns="0" lIns="0" rIns="0" rtlCol="0" tIns="0" wrap="square">
            <a:spAutoFit/>
          </a:bodyPr>
          <a:p>
            <a:pPr algn="l"/>
            <a:endParaRPr sz="1200" lang="ru-RU"/>
          </a:p>
        </p:txBody>
      </p:sp>
      <p:sp>
        <p:nvSpPr>
          <p:cNvPr id="1048740" name="Облачко с текстом: прямоугольное со скругленными углами 15"/>
          <p:cNvSpPr/>
          <p:nvPr/>
        </p:nvSpPr>
        <p:spPr bwMode="auto">
          <a:xfrm>
            <a:off x="8754533" y="4079459"/>
            <a:ext cx="1337734" cy="118691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</p:spPr>
        <p:txBody>
          <a:bodyPr anchor="ctr" bIns="0" lIns="0" rIns="0" rtlCol="0" tIns="0" wrap="square">
            <a:spAutoFit/>
          </a:bodyPr>
          <a:p>
            <a:pPr algn="l"/>
            <a:endParaRPr sz="1200" lang="ru-RU"/>
          </a:p>
        </p:txBody>
      </p:sp>
      <p:sp>
        <p:nvSpPr>
          <p:cNvPr id="1048741" name="Прямоугольник 5"/>
          <p:cNvSpPr/>
          <p:nvPr/>
        </p:nvSpPr>
        <p:spPr bwMode="auto">
          <a:xfrm>
            <a:off x="906777" y="1052742"/>
            <a:ext cx="9583780" cy="5578199"/>
          </a:xfrm>
          <a:prstGeom prst="rect"/>
        </p:spPr>
        <p:txBody>
          <a:bodyPr wrap="square">
            <a:spAutoFit/>
          </a:bodyPr>
          <a:p>
            <a:pPr indent="-285750" marL="28575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Финансовая мотивация: Зарплата, бонусы, пенсионные программы — это база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82% сотрудников считают финансовую мотивацию важной.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Но только 3% заявляют, что их интересует исключительно заработок. Остальные 97% ищут не только деньги, но и возможности для реализации других потребностей</a:t>
            </a:r>
            <a:endParaRPr sz="1000" lang="ru-RU">
              <a:solidFill>
                <a:srgbClr val="5B6770"/>
              </a:solidFill>
              <a:latin typeface="Akrobat"/>
            </a:endParaRPr>
          </a:p>
          <a:p>
            <a:endParaRPr lang="ru-RU">
              <a:solidFill>
                <a:srgbClr val="5B6770"/>
              </a:solidFill>
              <a:latin typeface="Akrobat"/>
            </a:endParaRPr>
          </a:p>
          <a:p>
            <a:pPr indent="-285750" marL="28575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Карьерный рост — он важен для 80% сотрудников</a:t>
            </a:r>
            <a:endParaRPr b="1" lang="ru-RU">
              <a:solidFill>
                <a:srgbClr val="5B6770"/>
              </a:solidFill>
              <a:latin typeface="Akrobat"/>
            </a:endParaRP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Карьерный рост — больная тема для многих. 63% респондентов считают, что компания не помогает им в развитии. Карьерные треки часто отсутствуют или обсуждаются только по инициативе самого сотрудника. 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Сотрудники считают внешнее обучение самым полезным (52%), а корпоративные программы — менее эффективными (35%). Менторство и наставничество, хотя и присутствуют только в 35% компаний, ценятся высоко (39% считают их полезными)</a:t>
            </a:r>
          </a:p>
          <a:p>
            <a:endParaRPr lang="ru-RU">
              <a:solidFill>
                <a:srgbClr val="5B6770"/>
              </a:solidFill>
              <a:latin typeface="Akrobat"/>
            </a:endParaRPr>
          </a:p>
          <a:p>
            <a:pPr indent="-285750" marL="28575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78% сотрудников ценят комфортные условия труда</a:t>
            </a:r>
            <a:endParaRPr b="1" lang="ru-RU">
              <a:solidFill>
                <a:srgbClr val="5B6770"/>
              </a:solidFill>
              <a:latin typeface="Akrobat"/>
            </a:endParaRP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Ожидания совпали с реальностью: </a:t>
            </a:r>
            <a:r>
              <a:rPr lang="ru-RU">
                <a:solidFill>
                  <a:srgbClr val="5B6770"/>
                </a:solidFill>
                <a:latin typeface="Akrobat"/>
              </a:rPr>
              <a:t>удалёнка</a:t>
            </a:r>
            <a:r>
              <a:rPr lang="ru-RU">
                <a:solidFill>
                  <a:srgbClr val="5B6770"/>
                </a:solidFill>
                <a:latin typeface="Akrobat"/>
              </a:rPr>
              <a:t> и гибкий график уже не просто бонус, а норма. Сотрудники отмечают, что работа из дома помогает им быть более продуктивными и поддерживать баланс между работой и личной жизнью</a:t>
            </a:r>
          </a:p>
          <a:p>
            <a:pPr indent="-285750" marL="285750">
              <a:buFont typeface="Wingdings"/>
              <a:buChar char="Ø"/>
            </a:pPr>
            <a:r>
              <a:rPr b="1" lang="ru-RU">
                <a:solidFill>
                  <a:srgbClr val="C00000"/>
                </a:solidFill>
                <a:latin typeface="Akrobat"/>
              </a:rPr>
              <a:t>Поддержка здоровья и благополучия 58%</a:t>
            </a:r>
          </a:p>
          <a:p>
            <a:r>
              <a:rPr lang="ru-RU">
                <a:solidFill>
                  <a:srgbClr val="5B6770"/>
                </a:solidFill>
                <a:latin typeface="Akrobat"/>
              </a:rPr>
              <a:t>Медицинская страховка, спорт, психологическая поддержка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7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45" name="Овал 58"/>
          <p:cNvSpPr/>
          <p:nvPr/>
        </p:nvSpPr>
        <p:spPr bwMode="auto">
          <a:xfrm>
            <a:off x="8989340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46" name="Скругленный прямоугольник 29"/>
          <p:cNvSpPr/>
          <p:nvPr/>
        </p:nvSpPr>
        <p:spPr bwMode="auto">
          <a:xfrm flipH="1">
            <a:off x="4154771" y="5901252"/>
            <a:ext cx="3045182" cy="763059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ln>
            <a:noFill/>
          </a:ln>
          <a:effectLst>
            <a:outerShdw algn="tl" blurRad="50800" dir="2700000" dist="1905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="0" cap="none" sz="1800" i="0" lang="ru-RU" spc="0" strike="noStrike" u="none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8747" name="Скругленный прямоугольник 2"/>
          <p:cNvSpPr/>
          <p:nvPr/>
        </p:nvSpPr>
        <p:spPr bwMode="auto">
          <a:xfrm flipH="1">
            <a:off x="4154778" y="1776563"/>
            <a:ext cx="3045177" cy="763059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ln>
            <a:noFill/>
          </a:ln>
          <a:effectLst>
            <a:outerShdw algn="tl" blurRad="50800" dir="2700000" dist="1905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8748" name="Скругленный прямоугольник 3"/>
          <p:cNvSpPr/>
          <p:nvPr/>
        </p:nvSpPr>
        <p:spPr bwMode="auto">
          <a:xfrm flipH="1">
            <a:off x="4154771" y="2609955"/>
            <a:ext cx="3045178" cy="763059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ln>
            <a:noFill/>
          </a:ln>
          <a:effectLst>
            <a:outerShdw algn="tl" blurRad="50800" dir="2700000" dist="1905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="0" cap="none" sz="1800" i="0" lang="ru-RU" spc="0" strike="noStrike" u="none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8749" name="Скругленный прямоугольник 4"/>
          <p:cNvSpPr/>
          <p:nvPr/>
        </p:nvSpPr>
        <p:spPr bwMode="auto">
          <a:xfrm flipH="1">
            <a:off x="4154775" y="3427192"/>
            <a:ext cx="3045179" cy="763059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ln>
            <a:noFill/>
          </a:ln>
          <a:effectLst>
            <a:outerShdw algn="tl" blurRad="50800" dir="2700000" dist="1905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="0" cap="none" sz="1800" i="0" lang="ru-RU" spc="0" strike="noStrike" u="none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8750" name="Скругленный прямоугольник 5"/>
          <p:cNvSpPr/>
          <p:nvPr/>
        </p:nvSpPr>
        <p:spPr bwMode="auto">
          <a:xfrm flipH="1">
            <a:off x="4154774" y="4248728"/>
            <a:ext cx="3045180" cy="763059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ln>
            <a:noFill/>
          </a:ln>
          <a:effectLst>
            <a:outerShdw algn="tl" blurRad="50800" dir="2700000" dist="1905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="0" cap="none" sz="1800" i="0" lang="ru-RU" spc="0" strike="noStrike" u="none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8751" name="Скругленный прямоугольник 6"/>
          <p:cNvSpPr/>
          <p:nvPr/>
        </p:nvSpPr>
        <p:spPr bwMode="auto">
          <a:xfrm flipH="1">
            <a:off x="4154771" y="5070264"/>
            <a:ext cx="3045181" cy="763059"/>
          </a:xfrm>
          <a:prstGeom prst="roundRect">
            <a:avLst>
              <a:gd name="adj" fmla="val 11276"/>
            </a:avLst>
          </a:prstGeom>
          <a:solidFill>
            <a:schemeClr val="bg1"/>
          </a:solidFill>
          <a:ln>
            <a:noFill/>
          </a:ln>
          <a:effectLst>
            <a:outerShdw algn="tl" blurRad="50800" dir="2700000" dist="1905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 defTabSz="914400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b="0" cap="none" sz="1800" i="0" lang="ru-RU" spc="0" strike="noStrike" u="none">
              <a:ln>
                <a:noFill/>
              </a:ln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8752" name="TextBox 7"/>
          <p:cNvSpPr txBox="1"/>
          <p:nvPr/>
        </p:nvSpPr>
        <p:spPr bwMode="auto">
          <a:xfrm>
            <a:off x="4262506" y="1823944"/>
            <a:ext cx="2492990" cy="646331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Добровольное </a:t>
            </a:r>
          </a:p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медицинское страхование</a:t>
            </a:r>
          </a:p>
        </p:txBody>
      </p:sp>
      <p:sp>
        <p:nvSpPr>
          <p:cNvPr id="1048753" name="TextBox 8"/>
          <p:cNvSpPr txBox="1"/>
          <p:nvPr/>
        </p:nvSpPr>
        <p:spPr bwMode="auto">
          <a:xfrm flipH="0" flipV="0">
            <a:off x="4039853" y="2626320"/>
            <a:ext cx="3348860" cy="6404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Оплата программ </a:t>
            </a:r>
          </a:p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обучения и переквалиф-и</a:t>
            </a:r>
          </a:p>
        </p:txBody>
      </p:sp>
      <p:sp>
        <p:nvSpPr>
          <p:cNvPr id="1048754" name="TextBox 9"/>
          <p:cNvSpPr txBox="1"/>
          <p:nvPr/>
        </p:nvSpPr>
        <p:spPr bwMode="auto">
          <a:xfrm flipH="0" flipV="0">
            <a:off x="4426961" y="3469978"/>
            <a:ext cx="2473543" cy="6404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Страхование жизни и</a:t>
            </a:r>
            <a:endParaRPr lang="ru-RU">
              <a:solidFill>
                <a:srgbClr val="5B6770"/>
              </a:solidFill>
              <a:latin typeface="Akrobat"/>
            </a:endParaRPr>
          </a:p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 здоровья</a:t>
            </a:r>
          </a:p>
        </p:txBody>
      </p:sp>
      <p:sp>
        <p:nvSpPr>
          <p:cNvPr id="1048755" name="Прямоугольник 10"/>
          <p:cNvSpPr/>
          <p:nvPr/>
        </p:nvSpPr>
        <p:spPr bwMode="auto">
          <a:xfrm>
            <a:off x="2566644" y="4426717"/>
            <a:ext cx="6096000" cy="369332"/>
          </a:xfrm>
          <a:prstGeom prst="rect"/>
        </p:spPr>
        <p:txBody>
          <a:bodyPr>
            <a:spAutoFit/>
          </a:bodyPr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Предоставление техники</a:t>
            </a:r>
          </a:p>
        </p:txBody>
      </p:sp>
      <p:sp>
        <p:nvSpPr>
          <p:cNvPr id="1048756" name="TextBox 11"/>
          <p:cNvSpPr txBox="1"/>
          <p:nvPr/>
        </p:nvSpPr>
        <p:spPr bwMode="auto">
          <a:xfrm>
            <a:off x="4448455" y="5228407"/>
            <a:ext cx="2121093" cy="369332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Служебный транспорт</a:t>
            </a:r>
          </a:p>
        </p:txBody>
      </p:sp>
      <p:sp>
        <p:nvSpPr>
          <p:cNvPr id="1048757" name="Прямоугольник 12"/>
          <p:cNvSpPr/>
          <p:nvPr/>
        </p:nvSpPr>
        <p:spPr bwMode="auto">
          <a:xfrm>
            <a:off x="9207615" y="1879505"/>
            <a:ext cx="596638" cy="523220"/>
          </a:xfrm>
          <a:prstGeom prst="rect"/>
        </p:spPr>
        <p:txBody>
          <a:bodyPr wrap="non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76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58" name="Прямоугольник 13"/>
          <p:cNvSpPr/>
          <p:nvPr/>
        </p:nvSpPr>
        <p:spPr bwMode="auto">
          <a:xfrm>
            <a:off x="8941616" y="5151464"/>
            <a:ext cx="623889" cy="523220"/>
          </a:xfrm>
          <a:prstGeom prst="rect"/>
        </p:spPr>
        <p:txBody>
          <a:bodyPr wrap="non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69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59" name="TextBox 14"/>
          <p:cNvSpPr txBox="1"/>
          <p:nvPr/>
        </p:nvSpPr>
        <p:spPr bwMode="auto">
          <a:xfrm>
            <a:off x="4478911" y="6047816"/>
            <a:ext cx="2090637" cy="369332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lang="ru-RU">
                <a:solidFill>
                  <a:srgbClr val="5B6770"/>
                </a:solidFill>
                <a:latin typeface="Akrobat"/>
              </a:rPr>
              <a:t>Компенсация питания</a:t>
            </a:r>
          </a:p>
        </p:txBody>
      </p:sp>
      <p:sp>
        <p:nvSpPr>
          <p:cNvPr id="1048760" name="TextBox 15"/>
          <p:cNvSpPr txBox="1"/>
          <p:nvPr/>
        </p:nvSpPr>
        <p:spPr bwMode="auto">
          <a:xfrm>
            <a:off x="8941616" y="5935448"/>
            <a:ext cx="623889" cy="523220"/>
          </a:xfrm>
          <a:prstGeom prst="rect"/>
          <a:noFill/>
        </p:spPr>
        <p:txBody>
          <a:bodyPr rtlCol="0" wrap="non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66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1" name="TextBox 16"/>
          <p:cNvSpPr txBox="1"/>
          <p:nvPr/>
        </p:nvSpPr>
        <p:spPr bwMode="auto">
          <a:xfrm>
            <a:off x="8727856" y="4321214"/>
            <a:ext cx="614271" cy="523220"/>
          </a:xfrm>
          <a:prstGeom prst="rect"/>
          <a:noFill/>
        </p:spPr>
        <p:txBody>
          <a:bodyPr rtlCol="0" wrap="non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59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2" name="TextBox 20"/>
          <p:cNvSpPr txBox="1"/>
          <p:nvPr/>
        </p:nvSpPr>
        <p:spPr bwMode="auto">
          <a:xfrm>
            <a:off x="8266436" y="3512765"/>
            <a:ext cx="606256" cy="523220"/>
          </a:xfrm>
          <a:prstGeom prst="rect"/>
          <a:noFill/>
        </p:spPr>
        <p:txBody>
          <a:bodyPr rtlCol="0" wrap="non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32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3" name="TextBox 21"/>
          <p:cNvSpPr txBox="1"/>
          <p:nvPr/>
        </p:nvSpPr>
        <p:spPr bwMode="auto">
          <a:xfrm flipH="0" flipV="0">
            <a:off x="1618281" y="1852998"/>
            <a:ext cx="1074959" cy="518519"/>
          </a:xfrm>
          <a:prstGeom prst="rect"/>
          <a:noFill/>
        </p:spPr>
        <p:txBody>
          <a:bodyPr rtlCol="0" wrap="squar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69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4" name="TextBox 22"/>
          <p:cNvSpPr txBox="1"/>
          <p:nvPr/>
        </p:nvSpPr>
        <p:spPr bwMode="auto">
          <a:xfrm flipH="0" flipV="0">
            <a:off x="2015156" y="2635950"/>
            <a:ext cx="825013" cy="518519"/>
          </a:xfrm>
          <a:prstGeom prst="rect"/>
          <a:noFill/>
        </p:spPr>
        <p:txBody>
          <a:bodyPr rtlCol="0" wrap="squar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58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5" name="TextBox 23"/>
          <p:cNvSpPr txBox="1"/>
          <p:nvPr/>
        </p:nvSpPr>
        <p:spPr bwMode="auto">
          <a:xfrm flipH="0" flipV="0">
            <a:off x="2015156" y="3469978"/>
            <a:ext cx="805111" cy="518519"/>
          </a:xfrm>
          <a:prstGeom prst="rect"/>
          <a:noFill/>
        </p:spPr>
        <p:txBody>
          <a:bodyPr rtlCol="0" wrap="squar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56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6" name="TextBox 24"/>
          <p:cNvSpPr txBox="1"/>
          <p:nvPr/>
        </p:nvSpPr>
        <p:spPr bwMode="auto">
          <a:xfrm flipH="0" flipV="0">
            <a:off x="2110221" y="4275555"/>
            <a:ext cx="810784" cy="518519"/>
          </a:xfrm>
          <a:prstGeom prst="rect"/>
          <a:noFill/>
        </p:spPr>
        <p:txBody>
          <a:bodyPr rtlCol="0" wrap="squar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54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7" name="TextBox 25"/>
          <p:cNvSpPr txBox="1"/>
          <p:nvPr/>
        </p:nvSpPr>
        <p:spPr bwMode="auto">
          <a:xfrm>
            <a:off x="2110221" y="5122941"/>
            <a:ext cx="604653" cy="523220"/>
          </a:xfrm>
          <a:prstGeom prst="rect"/>
          <a:noFill/>
        </p:spPr>
        <p:txBody>
          <a:bodyPr rtlCol="0" wrap="non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52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8" name="TextBox 26"/>
          <p:cNvSpPr txBox="1"/>
          <p:nvPr/>
        </p:nvSpPr>
        <p:spPr bwMode="auto">
          <a:xfrm flipH="0" flipV="0">
            <a:off x="2193750" y="5935447"/>
            <a:ext cx="856326" cy="518519"/>
          </a:xfrm>
          <a:prstGeom prst="rect"/>
          <a:noFill/>
        </p:spPr>
        <p:txBody>
          <a:bodyPr rtlCol="0" wrap="squar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49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69" name="TextBox 27"/>
          <p:cNvSpPr txBox="1"/>
          <p:nvPr/>
        </p:nvSpPr>
        <p:spPr bwMode="auto">
          <a:xfrm>
            <a:off x="8471018" y="2667710"/>
            <a:ext cx="615874" cy="523220"/>
          </a:xfrm>
          <a:prstGeom prst="rect"/>
          <a:noFill/>
        </p:spPr>
        <p:txBody>
          <a:bodyPr rtlCol="0" wrap="none">
            <a:spAutoFit/>
          </a:bodyPr>
          <a:p>
            <a:r>
              <a:rPr sz="2800" lang="ru-RU">
                <a:solidFill>
                  <a:srgbClr val="C00000"/>
                </a:solidFill>
                <a:latin typeface="Akrobat"/>
              </a:rPr>
              <a:t>46</a:t>
            </a:r>
            <a:r>
              <a:rPr lang="ru-RU">
                <a:solidFill>
                  <a:srgbClr val="C00000"/>
                </a:solidFill>
                <a:latin typeface="Akrobat"/>
              </a:rPr>
              <a:t>%</a:t>
            </a:r>
            <a:endParaRPr sz="2800" lang="ru-RU">
              <a:solidFill>
                <a:srgbClr val="C00000"/>
              </a:solidFill>
              <a:latin typeface="Akrobat"/>
            </a:endParaRPr>
          </a:p>
        </p:txBody>
      </p:sp>
      <p:sp>
        <p:nvSpPr>
          <p:cNvPr id="1048770" name="TextBox 30"/>
          <p:cNvSpPr txBox="1"/>
          <p:nvPr/>
        </p:nvSpPr>
        <p:spPr bwMode="auto">
          <a:xfrm>
            <a:off x="1284534" y="1355284"/>
            <a:ext cx="2860679" cy="369332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lang="ru-RU">
                <a:solidFill>
                  <a:srgbClr val="5B6770"/>
                </a:solidFill>
                <a:latin typeface="Akrobat Bold"/>
              </a:rPr>
              <a:t>ЦЕННОСТЬ ДЛЯ СОТРУДНИКА</a:t>
            </a:r>
          </a:p>
        </p:txBody>
      </p:sp>
      <p:sp>
        <p:nvSpPr>
          <p:cNvPr id="1048771" name="TextBox 31"/>
          <p:cNvSpPr txBox="1"/>
          <p:nvPr/>
        </p:nvSpPr>
        <p:spPr bwMode="auto">
          <a:xfrm>
            <a:off x="7295914" y="1371437"/>
            <a:ext cx="3023585" cy="369332"/>
          </a:xfrm>
          <a:prstGeom prst="rect"/>
          <a:noFill/>
        </p:spPr>
        <p:txBody>
          <a:bodyPr rtlCol="0" wrap="none">
            <a:spAutoFit/>
          </a:bodyPr>
          <a:p>
            <a:pPr algn="ctr"/>
            <a:r>
              <a:rPr lang="ru-RU">
                <a:solidFill>
                  <a:srgbClr val="5B6770"/>
                </a:solidFill>
                <a:latin typeface="Akrobat Bold"/>
              </a:rPr>
              <a:t>ВАЖНОСТЬ ДЛЯ РАБОТОДАТЕЛЯ</a:t>
            </a:r>
          </a:p>
        </p:txBody>
      </p:sp>
      <p:sp>
        <p:nvSpPr>
          <p:cNvPr id="1048772" name="TextBox 163"/>
          <p:cNvSpPr txBox="1"/>
          <p:nvPr/>
        </p:nvSpPr>
        <p:spPr bwMode="auto">
          <a:xfrm>
            <a:off x="426758" y="6588902"/>
            <a:ext cx="3273653" cy="261610"/>
          </a:xfrm>
          <a:prstGeom prst="rect"/>
          <a:noFill/>
        </p:spPr>
        <p:txBody>
          <a:bodyPr rtlCol="0" wrap="none">
            <a:spAutoFit/>
          </a:bodyPr>
          <a:p>
            <a:r>
              <a:rPr sz="1100" lang="ru-RU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Согласно опросу </a:t>
            </a:r>
            <a:r>
              <a:rPr sz="1100" lang="en-US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HeadHunter</a:t>
            </a:r>
            <a:r>
              <a:rPr sz="1100" lang="en-US">
                <a:solidFill>
                  <a:schemeClr val="tx1">
                    <a:lumMod val="65000"/>
                    <a:lumOff val="35000"/>
                  </a:schemeClr>
                </a:solidFill>
                <a:latin typeface="Akrobat"/>
              </a:rPr>
              <a:t> - https://hh.ru/article/30695</a:t>
            </a:r>
            <a:endParaRPr sz="1100" lang="ru-RU">
              <a:solidFill>
                <a:schemeClr val="tx1">
                  <a:lumMod val="65000"/>
                  <a:lumOff val="35000"/>
                </a:schemeClr>
              </a:solidFill>
              <a:latin typeface="Akrobat"/>
            </a:endParaRPr>
          </a:p>
        </p:txBody>
      </p:sp>
      <p:sp>
        <p:nvSpPr>
          <p:cNvPr id="1048773" name="Заголовок 1"/>
          <p:cNvSpPr>
            <a:spLocks noGrp="1"/>
          </p:cNvSpPr>
          <p:nvPr>
            <p:ph type="title"/>
          </p:nvPr>
        </p:nvSpPr>
        <p:spPr bwMode="auto">
          <a:xfrm>
            <a:off x="1280155" y="624782"/>
            <a:ext cx="9631690" cy="666751"/>
          </a:xfrm>
        </p:spPr>
        <p:txBody>
          <a:bodyPr/>
          <a:p>
            <a:pPr defTabSz="914400"/>
            <a:r>
              <a:rPr sz="2800" lang="ru-RU">
                <a:solidFill>
                  <a:srgbClr val="5B6770"/>
                </a:solidFill>
                <a:latin typeface="Akrobat Bold"/>
              </a:rPr>
              <a:t>Соцпакет: что, помимо зарплаты, сегодня предлагают работодатели?</a:t>
            </a:r>
          </a:p>
        </p:txBody>
      </p:sp>
      <p:sp>
        <p:nvSpPr>
          <p:cNvPr id="1048774" name="Овал 39"/>
          <p:cNvSpPr/>
          <p:nvPr/>
        </p:nvSpPr>
        <p:spPr bwMode="auto">
          <a:xfrm>
            <a:off x="3610411" y="2057052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72" name="Группа 43"/>
          <p:cNvGrpSpPr/>
          <p:nvPr/>
        </p:nvGrpSpPr>
        <p:grpSpPr bwMode="auto">
          <a:xfrm>
            <a:off x="7421549" y="2771709"/>
            <a:ext cx="1074259" cy="376634"/>
            <a:chOff x="5522265" y="2540115"/>
            <a:chExt cx="1074259" cy="376634"/>
          </a:xfrm>
          <a:solidFill>
            <a:schemeClr val="bg1">
              <a:lumMod val="65000"/>
            </a:schemeClr>
          </a:solidFill>
        </p:grpSpPr>
        <p:sp>
          <p:nvSpPr>
            <p:cNvPr id="1048775" name="Овал 44"/>
            <p:cNvSpPr/>
            <p:nvPr/>
          </p:nvSpPr>
          <p:spPr bwMode="auto">
            <a:xfrm>
              <a:off x="5522265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76" name="Овал 45"/>
            <p:cNvSpPr/>
            <p:nvPr/>
          </p:nvSpPr>
          <p:spPr bwMode="auto">
            <a:xfrm>
              <a:off x="5739978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77" name="Овал 46"/>
            <p:cNvSpPr/>
            <p:nvPr/>
          </p:nvSpPr>
          <p:spPr bwMode="auto">
            <a:xfrm>
              <a:off x="5957692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78" name="Овал 47"/>
            <p:cNvSpPr/>
            <p:nvPr/>
          </p:nvSpPr>
          <p:spPr bwMode="auto">
            <a:xfrm>
              <a:off x="6176169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79" name="Овал 48"/>
            <p:cNvSpPr/>
            <p:nvPr/>
          </p:nvSpPr>
          <p:spPr bwMode="auto">
            <a:xfrm>
              <a:off x="6394646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80" name="Овал 50"/>
            <p:cNvSpPr/>
            <p:nvPr/>
          </p:nvSpPr>
          <p:spPr bwMode="auto">
            <a:xfrm>
              <a:off x="6391734" y="2639149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81" name="Прямоугольник 49"/>
            <p:cNvSpPr/>
            <p:nvPr/>
          </p:nvSpPr>
          <p:spPr bwMode="auto">
            <a:xfrm>
              <a:off x="6513047" y="2540115"/>
              <a:ext cx="83477" cy="376634"/>
            </a:xfrm>
            <a:prstGeom prst="rect"/>
            <a:solidFill>
              <a:srgbClr val="DE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782" name="Овал 52"/>
          <p:cNvSpPr/>
          <p:nvPr/>
        </p:nvSpPr>
        <p:spPr bwMode="auto">
          <a:xfrm>
            <a:off x="8117161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83" name="Овал 53"/>
          <p:cNvSpPr/>
          <p:nvPr/>
        </p:nvSpPr>
        <p:spPr bwMode="auto">
          <a:xfrm>
            <a:off x="8334874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84" name="Овал 54"/>
          <p:cNvSpPr/>
          <p:nvPr/>
        </p:nvSpPr>
        <p:spPr bwMode="auto">
          <a:xfrm>
            <a:off x="8552588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85" name="Овал 55"/>
          <p:cNvSpPr/>
          <p:nvPr/>
        </p:nvSpPr>
        <p:spPr bwMode="auto">
          <a:xfrm>
            <a:off x="8771065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86" name="Овал 56"/>
          <p:cNvSpPr/>
          <p:nvPr/>
        </p:nvSpPr>
        <p:spPr bwMode="auto">
          <a:xfrm>
            <a:off x="8989542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87" name="Овал 75"/>
          <p:cNvSpPr/>
          <p:nvPr/>
        </p:nvSpPr>
        <p:spPr bwMode="auto">
          <a:xfrm>
            <a:off x="3820760" y="2057827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73" name="Группа 28"/>
          <p:cNvGrpSpPr/>
          <p:nvPr/>
        </p:nvGrpSpPr>
        <p:grpSpPr bwMode="auto">
          <a:xfrm>
            <a:off x="2446086" y="1967369"/>
            <a:ext cx="1125848" cy="376634"/>
            <a:chOff x="2446086" y="1967369"/>
            <a:chExt cx="1125848" cy="376634"/>
          </a:xfrm>
          <a:solidFill>
            <a:schemeClr val="bg1">
              <a:lumMod val="65000"/>
            </a:schemeClr>
          </a:solidFill>
        </p:grpSpPr>
        <p:sp>
          <p:nvSpPr>
            <p:cNvPr id="1048788" name="Овал 36"/>
            <p:cNvSpPr/>
            <p:nvPr/>
          </p:nvSpPr>
          <p:spPr bwMode="auto">
            <a:xfrm>
              <a:off x="295650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89" name="Овал 37"/>
            <p:cNvSpPr/>
            <p:nvPr/>
          </p:nvSpPr>
          <p:spPr bwMode="auto">
            <a:xfrm>
              <a:off x="3174220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90" name="Овал 38"/>
            <p:cNvSpPr/>
            <p:nvPr/>
          </p:nvSpPr>
          <p:spPr bwMode="auto">
            <a:xfrm>
              <a:off x="3391934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91" name="Овал 40"/>
            <p:cNvSpPr/>
            <p:nvPr/>
          </p:nvSpPr>
          <p:spPr bwMode="auto">
            <a:xfrm>
              <a:off x="2478213" y="2047734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92" name="Овал 42"/>
            <p:cNvSpPr/>
            <p:nvPr/>
          </p:nvSpPr>
          <p:spPr bwMode="auto">
            <a:xfrm>
              <a:off x="2482542" y="2047734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93" name="Овал 76"/>
            <p:cNvSpPr/>
            <p:nvPr/>
          </p:nvSpPr>
          <p:spPr bwMode="auto">
            <a:xfrm>
              <a:off x="271624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94" name="Прямоугольник 41"/>
            <p:cNvSpPr/>
            <p:nvPr/>
          </p:nvSpPr>
          <p:spPr bwMode="auto">
            <a:xfrm>
              <a:off x="2446086" y="1967369"/>
              <a:ext cx="83477" cy="376634"/>
            </a:xfrm>
            <a:prstGeom prst="rect"/>
            <a:solidFill>
              <a:srgbClr val="E6E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795" name="Овал 77"/>
          <p:cNvSpPr/>
          <p:nvPr/>
        </p:nvSpPr>
        <p:spPr bwMode="auto">
          <a:xfrm>
            <a:off x="7431702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96" name="Овал 78"/>
          <p:cNvSpPr/>
          <p:nvPr/>
        </p:nvSpPr>
        <p:spPr bwMode="auto">
          <a:xfrm>
            <a:off x="7649414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797" name="Овал 79"/>
          <p:cNvSpPr/>
          <p:nvPr/>
        </p:nvSpPr>
        <p:spPr bwMode="auto">
          <a:xfrm>
            <a:off x="7867129" y="202532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74" name="Группа 80"/>
          <p:cNvGrpSpPr/>
          <p:nvPr/>
        </p:nvGrpSpPr>
        <p:grpSpPr bwMode="auto">
          <a:xfrm>
            <a:off x="7399115" y="3606319"/>
            <a:ext cx="891903" cy="376634"/>
            <a:chOff x="5739978" y="2540115"/>
            <a:chExt cx="891903" cy="376634"/>
          </a:xfrm>
          <a:solidFill>
            <a:schemeClr val="bg1">
              <a:lumMod val="65000"/>
            </a:schemeClr>
          </a:solidFill>
        </p:grpSpPr>
        <p:sp>
          <p:nvSpPr>
            <p:cNvPr id="1048798" name="Овал 82"/>
            <p:cNvSpPr/>
            <p:nvPr/>
          </p:nvSpPr>
          <p:spPr bwMode="auto">
            <a:xfrm>
              <a:off x="5739978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799" name="Овал 83"/>
            <p:cNvSpPr/>
            <p:nvPr/>
          </p:nvSpPr>
          <p:spPr bwMode="auto">
            <a:xfrm>
              <a:off x="5957692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0" name="Овал 84"/>
            <p:cNvSpPr/>
            <p:nvPr/>
          </p:nvSpPr>
          <p:spPr bwMode="auto">
            <a:xfrm>
              <a:off x="6176169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1" name="Овал 85"/>
            <p:cNvSpPr/>
            <p:nvPr/>
          </p:nvSpPr>
          <p:spPr bwMode="auto">
            <a:xfrm>
              <a:off x="6394646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2" name="Овал 87"/>
            <p:cNvSpPr/>
            <p:nvPr/>
          </p:nvSpPr>
          <p:spPr bwMode="auto">
            <a:xfrm>
              <a:off x="6391734" y="2639149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3" name="Прямоугольник 86"/>
            <p:cNvSpPr/>
            <p:nvPr/>
          </p:nvSpPr>
          <p:spPr bwMode="auto">
            <a:xfrm>
              <a:off x="6474947" y="2540115"/>
              <a:ext cx="156934" cy="376634"/>
            </a:xfrm>
            <a:prstGeom prst="rect"/>
            <a:solidFill>
              <a:srgbClr val="E6E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grpSp>
        <p:nvGrpSpPr>
          <p:cNvPr id="75" name="Группа 88"/>
          <p:cNvGrpSpPr/>
          <p:nvPr/>
        </p:nvGrpSpPr>
        <p:grpSpPr bwMode="auto">
          <a:xfrm>
            <a:off x="7601549" y="4427491"/>
            <a:ext cx="1102834" cy="376634"/>
            <a:chOff x="5522265" y="2540115"/>
            <a:chExt cx="1102834" cy="376634"/>
          </a:xfrm>
          <a:solidFill>
            <a:schemeClr val="bg1">
              <a:lumMod val="65000"/>
            </a:schemeClr>
          </a:solidFill>
        </p:grpSpPr>
        <p:sp>
          <p:nvSpPr>
            <p:cNvPr id="1048804" name="Овал 89"/>
            <p:cNvSpPr/>
            <p:nvPr/>
          </p:nvSpPr>
          <p:spPr bwMode="auto">
            <a:xfrm>
              <a:off x="5522265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5" name="Овал 90"/>
            <p:cNvSpPr/>
            <p:nvPr/>
          </p:nvSpPr>
          <p:spPr bwMode="auto">
            <a:xfrm>
              <a:off x="5739978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6" name="Овал 91"/>
            <p:cNvSpPr/>
            <p:nvPr/>
          </p:nvSpPr>
          <p:spPr bwMode="auto">
            <a:xfrm>
              <a:off x="5957692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7" name="Овал 92"/>
            <p:cNvSpPr/>
            <p:nvPr/>
          </p:nvSpPr>
          <p:spPr bwMode="auto">
            <a:xfrm>
              <a:off x="6176169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8" name="Овал 93"/>
            <p:cNvSpPr/>
            <p:nvPr/>
          </p:nvSpPr>
          <p:spPr bwMode="auto">
            <a:xfrm>
              <a:off x="6394646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09" name="Овал 95"/>
            <p:cNvSpPr/>
            <p:nvPr/>
          </p:nvSpPr>
          <p:spPr bwMode="auto">
            <a:xfrm>
              <a:off x="6391734" y="2639149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10" name="Прямоугольник 94"/>
            <p:cNvSpPr/>
            <p:nvPr/>
          </p:nvSpPr>
          <p:spPr bwMode="auto">
            <a:xfrm>
              <a:off x="6541622" y="2540115"/>
              <a:ext cx="83477" cy="376634"/>
            </a:xfrm>
            <a:prstGeom prst="rect"/>
            <a:solidFill>
              <a:srgbClr val="E6E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811" name="Овал 96"/>
          <p:cNvSpPr/>
          <p:nvPr/>
        </p:nvSpPr>
        <p:spPr bwMode="auto">
          <a:xfrm>
            <a:off x="7382729" y="4526525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76" name="Группа 97"/>
          <p:cNvGrpSpPr/>
          <p:nvPr/>
        </p:nvGrpSpPr>
        <p:grpSpPr bwMode="auto">
          <a:xfrm>
            <a:off x="7807359" y="5261009"/>
            <a:ext cx="1102834" cy="376634"/>
            <a:chOff x="5522265" y="2540115"/>
            <a:chExt cx="1102834" cy="376634"/>
          </a:xfrm>
          <a:solidFill>
            <a:schemeClr val="bg1">
              <a:lumMod val="65000"/>
            </a:schemeClr>
          </a:solidFill>
        </p:grpSpPr>
        <p:sp>
          <p:nvSpPr>
            <p:cNvPr id="1048812" name="Овал 98"/>
            <p:cNvSpPr/>
            <p:nvPr/>
          </p:nvSpPr>
          <p:spPr bwMode="auto">
            <a:xfrm>
              <a:off x="5522265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13" name="Овал 99"/>
            <p:cNvSpPr/>
            <p:nvPr/>
          </p:nvSpPr>
          <p:spPr bwMode="auto">
            <a:xfrm>
              <a:off x="5739978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14" name="Овал 100"/>
            <p:cNvSpPr/>
            <p:nvPr/>
          </p:nvSpPr>
          <p:spPr bwMode="auto">
            <a:xfrm>
              <a:off x="5957692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15" name="Овал 101"/>
            <p:cNvSpPr/>
            <p:nvPr/>
          </p:nvSpPr>
          <p:spPr bwMode="auto">
            <a:xfrm>
              <a:off x="6176169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16" name="Овал 102"/>
            <p:cNvSpPr/>
            <p:nvPr/>
          </p:nvSpPr>
          <p:spPr bwMode="auto">
            <a:xfrm>
              <a:off x="6394646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17" name="Овал 104"/>
            <p:cNvSpPr/>
            <p:nvPr/>
          </p:nvSpPr>
          <p:spPr bwMode="auto">
            <a:xfrm>
              <a:off x="6391734" y="2639149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18" name="Прямоугольник 103"/>
            <p:cNvSpPr/>
            <p:nvPr/>
          </p:nvSpPr>
          <p:spPr bwMode="auto">
            <a:xfrm>
              <a:off x="6541622" y="2540115"/>
              <a:ext cx="83477" cy="376634"/>
            </a:xfrm>
            <a:prstGeom prst="rect"/>
            <a:solidFill>
              <a:srgbClr val="E6E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819" name="Овал 105"/>
          <p:cNvSpPr/>
          <p:nvPr/>
        </p:nvSpPr>
        <p:spPr bwMode="auto">
          <a:xfrm>
            <a:off x="7588539" y="5360043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820" name="Овал 106"/>
          <p:cNvSpPr/>
          <p:nvPr/>
        </p:nvSpPr>
        <p:spPr bwMode="auto">
          <a:xfrm>
            <a:off x="7376115" y="5360043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77" name="Группа 107"/>
          <p:cNvGrpSpPr/>
          <p:nvPr/>
        </p:nvGrpSpPr>
        <p:grpSpPr bwMode="auto">
          <a:xfrm>
            <a:off x="7807359" y="6044255"/>
            <a:ext cx="1064734" cy="376634"/>
            <a:chOff x="5522265" y="2540115"/>
            <a:chExt cx="1064734" cy="376634"/>
          </a:xfrm>
          <a:solidFill>
            <a:schemeClr val="bg1">
              <a:lumMod val="65000"/>
            </a:schemeClr>
          </a:solidFill>
        </p:grpSpPr>
        <p:sp>
          <p:nvSpPr>
            <p:cNvPr id="1048821" name="Овал 108"/>
            <p:cNvSpPr/>
            <p:nvPr/>
          </p:nvSpPr>
          <p:spPr bwMode="auto">
            <a:xfrm>
              <a:off x="5522265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22" name="Овал 109"/>
            <p:cNvSpPr/>
            <p:nvPr/>
          </p:nvSpPr>
          <p:spPr bwMode="auto">
            <a:xfrm>
              <a:off x="5739978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23" name="Овал 110"/>
            <p:cNvSpPr/>
            <p:nvPr/>
          </p:nvSpPr>
          <p:spPr bwMode="auto">
            <a:xfrm>
              <a:off x="5957692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24" name="Овал 111"/>
            <p:cNvSpPr/>
            <p:nvPr/>
          </p:nvSpPr>
          <p:spPr bwMode="auto">
            <a:xfrm>
              <a:off x="6176169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25" name="Овал 112"/>
            <p:cNvSpPr/>
            <p:nvPr/>
          </p:nvSpPr>
          <p:spPr bwMode="auto">
            <a:xfrm>
              <a:off x="6394646" y="2639149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26" name="Овал 114"/>
            <p:cNvSpPr/>
            <p:nvPr/>
          </p:nvSpPr>
          <p:spPr bwMode="auto">
            <a:xfrm>
              <a:off x="6391734" y="2639149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27" name="Прямоугольник 113"/>
            <p:cNvSpPr/>
            <p:nvPr/>
          </p:nvSpPr>
          <p:spPr bwMode="auto">
            <a:xfrm>
              <a:off x="6503522" y="2540115"/>
              <a:ext cx="83477" cy="376634"/>
            </a:xfrm>
            <a:prstGeom prst="rect"/>
            <a:solidFill>
              <a:srgbClr val="DE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828" name="Овал 115"/>
          <p:cNvSpPr/>
          <p:nvPr/>
        </p:nvSpPr>
        <p:spPr bwMode="auto">
          <a:xfrm>
            <a:off x="7588539" y="6143289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829" name="Овал 116"/>
          <p:cNvSpPr/>
          <p:nvPr/>
        </p:nvSpPr>
        <p:spPr bwMode="auto">
          <a:xfrm>
            <a:off x="7376115" y="6143289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78" name="Группа 118"/>
          <p:cNvGrpSpPr/>
          <p:nvPr/>
        </p:nvGrpSpPr>
        <p:grpSpPr bwMode="auto">
          <a:xfrm>
            <a:off x="2682957" y="2780297"/>
            <a:ext cx="1116323" cy="376634"/>
            <a:chOff x="2455611" y="1967369"/>
            <a:chExt cx="1116323" cy="376634"/>
          </a:xfrm>
          <a:solidFill>
            <a:schemeClr val="bg1">
              <a:lumMod val="65000"/>
            </a:schemeClr>
          </a:solidFill>
        </p:grpSpPr>
        <p:sp>
          <p:nvSpPr>
            <p:cNvPr id="1048830" name="Овал 119"/>
            <p:cNvSpPr/>
            <p:nvPr/>
          </p:nvSpPr>
          <p:spPr bwMode="auto">
            <a:xfrm>
              <a:off x="295650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31" name="Овал 120"/>
            <p:cNvSpPr/>
            <p:nvPr/>
          </p:nvSpPr>
          <p:spPr bwMode="auto">
            <a:xfrm>
              <a:off x="3174220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32" name="Овал 121"/>
            <p:cNvSpPr/>
            <p:nvPr/>
          </p:nvSpPr>
          <p:spPr bwMode="auto">
            <a:xfrm>
              <a:off x="3391934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33" name="Овал 122"/>
            <p:cNvSpPr/>
            <p:nvPr/>
          </p:nvSpPr>
          <p:spPr bwMode="auto">
            <a:xfrm>
              <a:off x="2478213" y="2047734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34" name="Овал 124"/>
            <p:cNvSpPr/>
            <p:nvPr/>
          </p:nvSpPr>
          <p:spPr bwMode="auto">
            <a:xfrm>
              <a:off x="2482542" y="2047734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35" name="Овал 125"/>
            <p:cNvSpPr/>
            <p:nvPr/>
          </p:nvSpPr>
          <p:spPr bwMode="auto">
            <a:xfrm>
              <a:off x="271624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36" name="Прямоугольник 123"/>
            <p:cNvSpPr/>
            <p:nvPr/>
          </p:nvSpPr>
          <p:spPr bwMode="auto">
            <a:xfrm>
              <a:off x="2455611" y="1967369"/>
              <a:ext cx="83477" cy="376634"/>
            </a:xfrm>
            <a:prstGeom prst="rect"/>
            <a:solidFill>
              <a:srgbClr val="E6E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837" name="Овал 126"/>
          <p:cNvSpPr/>
          <p:nvPr/>
        </p:nvSpPr>
        <p:spPr bwMode="auto">
          <a:xfrm>
            <a:off x="3840616" y="2867406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79" name="Группа 127"/>
          <p:cNvGrpSpPr/>
          <p:nvPr/>
        </p:nvGrpSpPr>
        <p:grpSpPr bwMode="auto">
          <a:xfrm>
            <a:off x="2824621" y="3606318"/>
            <a:ext cx="1093721" cy="376634"/>
            <a:chOff x="2478213" y="1967369"/>
            <a:chExt cx="1093721" cy="376634"/>
          </a:xfrm>
          <a:solidFill>
            <a:schemeClr val="bg1">
              <a:lumMod val="65000"/>
            </a:schemeClr>
          </a:solidFill>
        </p:grpSpPr>
        <p:sp>
          <p:nvSpPr>
            <p:cNvPr id="1048838" name="Овал 128"/>
            <p:cNvSpPr/>
            <p:nvPr/>
          </p:nvSpPr>
          <p:spPr bwMode="auto">
            <a:xfrm>
              <a:off x="295650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39" name="Овал 129"/>
            <p:cNvSpPr/>
            <p:nvPr/>
          </p:nvSpPr>
          <p:spPr bwMode="auto">
            <a:xfrm>
              <a:off x="3174220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40" name="Овал 130"/>
            <p:cNvSpPr/>
            <p:nvPr/>
          </p:nvSpPr>
          <p:spPr bwMode="auto">
            <a:xfrm>
              <a:off x="3391934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41" name="Овал 131"/>
            <p:cNvSpPr/>
            <p:nvPr/>
          </p:nvSpPr>
          <p:spPr bwMode="auto">
            <a:xfrm>
              <a:off x="2478213" y="2047734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42" name="Овал 133"/>
            <p:cNvSpPr/>
            <p:nvPr/>
          </p:nvSpPr>
          <p:spPr bwMode="auto">
            <a:xfrm>
              <a:off x="2482542" y="2047734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43" name="Овал 134"/>
            <p:cNvSpPr/>
            <p:nvPr/>
          </p:nvSpPr>
          <p:spPr bwMode="auto">
            <a:xfrm>
              <a:off x="271624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44" name="Прямоугольник 132"/>
            <p:cNvSpPr/>
            <p:nvPr/>
          </p:nvSpPr>
          <p:spPr bwMode="auto">
            <a:xfrm>
              <a:off x="2484186" y="1967369"/>
              <a:ext cx="83477" cy="376634"/>
            </a:xfrm>
            <a:prstGeom prst="rect"/>
            <a:solidFill>
              <a:srgbClr val="E6E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845" name="Овал 135"/>
          <p:cNvSpPr/>
          <p:nvPr/>
        </p:nvSpPr>
        <p:spPr bwMode="auto">
          <a:xfrm>
            <a:off x="3840616" y="3693428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80" name="Группа 136"/>
          <p:cNvGrpSpPr/>
          <p:nvPr/>
        </p:nvGrpSpPr>
        <p:grpSpPr bwMode="auto">
          <a:xfrm>
            <a:off x="2791739" y="4426030"/>
            <a:ext cx="1117193" cy="376634"/>
            <a:chOff x="2454741" y="1967369"/>
            <a:chExt cx="1117193" cy="376634"/>
          </a:xfrm>
          <a:solidFill>
            <a:schemeClr val="bg1">
              <a:lumMod val="65000"/>
            </a:schemeClr>
          </a:solidFill>
        </p:grpSpPr>
        <p:sp>
          <p:nvSpPr>
            <p:cNvPr id="1048846" name="Овал 137"/>
            <p:cNvSpPr/>
            <p:nvPr/>
          </p:nvSpPr>
          <p:spPr bwMode="auto">
            <a:xfrm>
              <a:off x="295650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47" name="Овал 138"/>
            <p:cNvSpPr/>
            <p:nvPr/>
          </p:nvSpPr>
          <p:spPr bwMode="auto">
            <a:xfrm>
              <a:off x="3174220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48" name="Овал 139"/>
            <p:cNvSpPr/>
            <p:nvPr/>
          </p:nvSpPr>
          <p:spPr bwMode="auto">
            <a:xfrm>
              <a:off x="3391934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49" name="Овал 140"/>
            <p:cNvSpPr/>
            <p:nvPr/>
          </p:nvSpPr>
          <p:spPr bwMode="auto">
            <a:xfrm>
              <a:off x="2478213" y="2047734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50" name="Овал 142"/>
            <p:cNvSpPr/>
            <p:nvPr/>
          </p:nvSpPr>
          <p:spPr bwMode="auto">
            <a:xfrm>
              <a:off x="2482542" y="2047734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51" name="Овал 143"/>
            <p:cNvSpPr/>
            <p:nvPr/>
          </p:nvSpPr>
          <p:spPr bwMode="auto">
            <a:xfrm>
              <a:off x="271624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52" name="Прямоугольник 141"/>
            <p:cNvSpPr/>
            <p:nvPr/>
          </p:nvSpPr>
          <p:spPr bwMode="auto">
            <a:xfrm>
              <a:off x="2454741" y="1967369"/>
              <a:ext cx="122448" cy="376634"/>
            </a:xfrm>
            <a:prstGeom prst="rect"/>
            <a:solidFill>
              <a:srgbClr val="DED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853" name="Овал 144"/>
          <p:cNvSpPr/>
          <p:nvPr/>
        </p:nvSpPr>
        <p:spPr bwMode="auto">
          <a:xfrm>
            <a:off x="3851050" y="4513140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81" name="Группа 145"/>
          <p:cNvGrpSpPr/>
          <p:nvPr/>
        </p:nvGrpSpPr>
        <p:grpSpPr bwMode="auto">
          <a:xfrm flipH="0" flipV="0">
            <a:off x="2818828" y="5254140"/>
            <a:ext cx="999082" cy="376633"/>
            <a:chOff x="0" y="0"/>
            <a:chExt cx="999082" cy="376633"/>
          </a:xfrm>
          <a:solidFill>
            <a:schemeClr val="bg1">
              <a:lumMod val="65000"/>
            </a:schemeClr>
          </a:solidFill>
        </p:grpSpPr>
        <p:sp>
          <p:nvSpPr>
            <p:cNvPr id="1048854" name="Овал 146"/>
            <p:cNvSpPr/>
            <p:nvPr/>
          </p:nvSpPr>
          <p:spPr bwMode="auto">
            <a:xfrm>
              <a:off x="446323" y="89682"/>
              <a:ext cx="161670" cy="178566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55" name="Овал 147"/>
            <p:cNvSpPr/>
            <p:nvPr/>
          </p:nvSpPr>
          <p:spPr bwMode="auto">
            <a:xfrm>
              <a:off x="641867" y="89682"/>
              <a:ext cx="161670" cy="178566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56" name="Овал 148"/>
            <p:cNvSpPr/>
            <p:nvPr/>
          </p:nvSpPr>
          <p:spPr bwMode="auto">
            <a:xfrm>
              <a:off x="837411" y="89682"/>
              <a:ext cx="161670" cy="178566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57" name="Овал 149"/>
            <p:cNvSpPr/>
            <p:nvPr/>
          </p:nvSpPr>
          <p:spPr bwMode="auto">
            <a:xfrm>
              <a:off x="16733" y="80364"/>
              <a:ext cx="161670" cy="178566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58" name="Овал 151"/>
            <p:cNvSpPr/>
            <p:nvPr/>
          </p:nvSpPr>
          <p:spPr bwMode="auto">
            <a:xfrm>
              <a:off x="20621" y="80364"/>
              <a:ext cx="161670" cy="178566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59" name="Овал 152"/>
            <p:cNvSpPr/>
            <p:nvPr/>
          </p:nvSpPr>
          <p:spPr bwMode="auto">
            <a:xfrm>
              <a:off x="230528" y="89682"/>
              <a:ext cx="161670" cy="178566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60" name="Прямоугольник 150"/>
            <p:cNvSpPr/>
            <p:nvPr/>
          </p:nvSpPr>
          <p:spPr bwMode="auto">
            <a:xfrm>
              <a:off x="0" y="0"/>
              <a:ext cx="131295" cy="376633"/>
            </a:xfrm>
            <a:prstGeom prst="rect"/>
            <a:solidFill>
              <a:srgbClr val="D6D7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861" name="Овал 153"/>
          <p:cNvSpPr/>
          <p:nvPr/>
        </p:nvSpPr>
        <p:spPr bwMode="auto">
          <a:xfrm>
            <a:off x="3859247" y="5341251"/>
            <a:ext cx="180000" cy="178567"/>
          </a:xfrm>
          <a:prstGeom prst="ellipse"/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grpSp>
        <p:nvGrpSpPr>
          <p:cNvPr id="82" name="Группа 154"/>
          <p:cNvGrpSpPr/>
          <p:nvPr/>
        </p:nvGrpSpPr>
        <p:grpSpPr bwMode="auto">
          <a:xfrm>
            <a:off x="2912481" y="6063492"/>
            <a:ext cx="1125848" cy="376634"/>
            <a:chOff x="2446086" y="1967369"/>
            <a:chExt cx="1125848" cy="376634"/>
          </a:xfrm>
          <a:solidFill>
            <a:schemeClr val="bg1">
              <a:lumMod val="65000"/>
            </a:schemeClr>
          </a:solidFill>
        </p:grpSpPr>
        <p:sp>
          <p:nvSpPr>
            <p:cNvPr id="1048862" name="Овал 155"/>
            <p:cNvSpPr/>
            <p:nvPr/>
          </p:nvSpPr>
          <p:spPr bwMode="auto">
            <a:xfrm>
              <a:off x="295650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63" name="Овал 156"/>
            <p:cNvSpPr/>
            <p:nvPr/>
          </p:nvSpPr>
          <p:spPr bwMode="auto">
            <a:xfrm>
              <a:off x="3174220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64" name="Овал 157"/>
            <p:cNvSpPr/>
            <p:nvPr/>
          </p:nvSpPr>
          <p:spPr bwMode="auto">
            <a:xfrm>
              <a:off x="3391934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65" name="Овал 158"/>
            <p:cNvSpPr/>
            <p:nvPr/>
          </p:nvSpPr>
          <p:spPr bwMode="auto">
            <a:xfrm>
              <a:off x="2478213" y="2047734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66" name="Овал 160"/>
            <p:cNvSpPr/>
            <p:nvPr/>
          </p:nvSpPr>
          <p:spPr bwMode="auto">
            <a:xfrm>
              <a:off x="2482542" y="2047734"/>
              <a:ext cx="180000" cy="178567"/>
            </a:xfrm>
            <a:prstGeom prst="ellipse"/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67" name="Овал 161"/>
            <p:cNvSpPr/>
            <p:nvPr/>
          </p:nvSpPr>
          <p:spPr bwMode="auto">
            <a:xfrm>
              <a:off x="2716247" y="2057052"/>
              <a:ext cx="180000" cy="178567"/>
            </a:xfrm>
            <a:prstGeom prst="ellipse"/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  <p:sp>
          <p:nvSpPr>
            <p:cNvPr id="1048868" name="Прямоугольник 159"/>
            <p:cNvSpPr/>
            <p:nvPr/>
          </p:nvSpPr>
          <p:spPr bwMode="auto">
            <a:xfrm>
              <a:off x="2446086" y="1967369"/>
              <a:ext cx="83477" cy="376634"/>
            </a:xfrm>
            <a:prstGeom prst="rect"/>
            <a:solidFill>
              <a:srgbClr val="D0D1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ru-RU"/>
            </a:p>
          </p:txBody>
        </p:sp>
      </p:grpSp>
      <p:sp>
        <p:nvSpPr>
          <p:cNvPr id="1048869" name="Прямоугольник 57"/>
          <p:cNvSpPr/>
          <p:nvPr/>
        </p:nvSpPr>
        <p:spPr bwMode="auto">
          <a:xfrm>
            <a:off x="9096780" y="1915995"/>
            <a:ext cx="145119" cy="376634"/>
          </a:xfrm>
          <a:prstGeom prst="rect"/>
          <a:solidFill>
            <a:srgbClr val="DED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8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873" name="Прямоугольник 1"/>
          <p:cNvSpPr/>
          <p:nvPr/>
        </p:nvSpPr>
        <p:spPr bwMode="auto">
          <a:xfrm flipH="0" flipV="0">
            <a:off x="740408" y="17841"/>
            <a:ext cx="9173279" cy="945239"/>
          </a:xfrm>
          <a:prstGeom prst="rect"/>
        </p:spPr>
        <p:txBody>
          <a:bodyPr wrap="square">
            <a:spAutoFit/>
          </a:bodyPr>
          <a:p>
            <a:pPr algn="ctr"/>
            <a:r>
              <a:rPr b="1" sz="2800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Треть россиян выбирают работодателя по наличию ДМС</a:t>
            </a:r>
          </a:p>
        </p:txBody>
      </p:sp>
      <p:sp>
        <p:nvSpPr>
          <p:cNvPr id="1048874" name="TextBox 2"/>
          <p:cNvSpPr txBox="1"/>
          <p:nvPr/>
        </p:nvSpPr>
        <p:spPr bwMode="auto">
          <a:xfrm flipH="0" flipV="0">
            <a:off x="603180" y="963082"/>
            <a:ext cx="10848191" cy="5029559"/>
          </a:xfrm>
          <a:prstGeom prst="rect"/>
          <a:noFill/>
        </p:spPr>
        <p:txBody>
          <a:bodyPr rtlCol="0" wrap="square">
            <a:spAutoFit/>
          </a:bodyPr>
          <a:p>
            <a:r>
              <a:rPr b="1" lang="ru-RU">
                <a:solidFill>
                  <a:srgbClr val="C00000"/>
                </a:solidFill>
                <a:latin typeface="Akrobat"/>
              </a:rPr>
              <a:t>31% россиян принимают окончательное решение о выборе работодателя по наличию ДМС. </a:t>
            </a:r>
          </a:p>
          <a:p>
            <a:r>
              <a:rPr lang="ru-RU">
                <a:solidFill>
                  <a:srgbClr val="C00000"/>
                </a:solidFill>
                <a:latin typeface="Akrobat"/>
              </a:rPr>
              <a:t>Для 82% </a:t>
            </a:r>
            <a:r>
              <a:rPr lang="ru-RU">
                <a:solidFill>
                  <a:srgbClr val="5B6770"/>
                </a:solidFill>
                <a:latin typeface="Akrobat"/>
              </a:rPr>
              <a:t>респондентов наличие полиса ДМС является приоритетным, и работодателей без соответствующей составляющей </a:t>
            </a:r>
            <a:r>
              <a:rPr lang="ru-RU">
                <a:solidFill>
                  <a:srgbClr val="5B6770"/>
                </a:solidFill>
                <a:latin typeface="Akrobat"/>
              </a:rPr>
              <a:t>соцпакета</a:t>
            </a:r>
            <a:r>
              <a:rPr lang="ru-RU">
                <a:solidFill>
                  <a:srgbClr val="5B6770"/>
                </a:solidFill>
                <a:latin typeface="Akrobat"/>
              </a:rPr>
              <a:t> при поиске работы они даже не рассматривают.</a:t>
            </a:r>
          </a:p>
          <a:p>
            <a:r>
              <a:rPr b="1" lang="ru-RU">
                <a:solidFill>
                  <a:srgbClr val="5B6770"/>
                </a:solidFill>
                <a:latin typeface="Akrobat"/>
              </a:rPr>
              <a:t>Пакет ДМС должен предусматривать наиболее распространённые опции:</a:t>
            </a:r>
          </a:p>
          <a:p>
            <a:endParaRPr b="1" lang="ru-RU">
              <a:solidFill>
                <a:srgbClr val="5B6770"/>
              </a:solidFill>
              <a:latin typeface="Akrobat"/>
            </a:endParaRPr>
          </a:p>
          <a:p>
            <a:pPr indent="-285750" marL="285750">
              <a:buFont typeface="Wingdings"/>
              <a:buChar char="§"/>
            </a:pPr>
            <a:r>
              <a:rPr lang="ru-RU">
                <a:solidFill>
                  <a:srgbClr val="5B6770"/>
                </a:solidFill>
                <a:latin typeface="Akrobat"/>
              </a:rPr>
              <a:t>45% отметили, что он должен включать возможность лечения в самых надежных клиниках с широким набором услуг. </a:t>
            </a:r>
          </a:p>
          <a:p>
            <a:pPr indent="-285750" marL="285750">
              <a:buFont typeface="Wingdings"/>
              <a:buChar char="§"/>
            </a:pPr>
            <a:r>
              <a:rPr lang="ru-RU">
                <a:solidFill>
                  <a:srgbClr val="5B6770"/>
                </a:solidFill>
                <a:latin typeface="Akrobat"/>
              </a:rPr>
              <a:t>58% считают обязательным наличие стоматологических услуг в полисе. </a:t>
            </a:r>
          </a:p>
          <a:p>
            <a:pPr indent="-285750" marL="285750">
              <a:buFont typeface="Wingdings"/>
              <a:buChar char="§"/>
            </a:pPr>
            <a:r>
              <a:rPr lang="ru-RU">
                <a:solidFill>
                  <a:srgbClr val="5B6770"/>
                </a:solidFill>
                <a:latin typeface="Akrobat"/>
              </a:rPr>
              <a:t>Для 32% критически важна возможность лечения в стационаре. </a:t>
            </a:r>
          </a:p>
          <a:p>
            <a:pPr indent="-285750" marL="285750">
              <a:buFont typeface="Wingdings"/>
              <a:buChar char="§"/>
            </a:pPr>
            <a:r>
              <a:rPr lang="ru-RU">
                <a:solidFill>
                  <a:srgbClr val="5B6770"/>
                </a:solidFill>
                <a:latin typeface="Akrobat"/>
              </a:rPr>
              <a:t>29% видят необходимость в страховании от критических заболеваний и их диагностики.</a:t>
            </a:r>
          </a:p>
          <a:p>
            <a:pPr indent="-285750" marL="285750">
              <a:buFont typeface="Wingdings"/>
              <a:buChar char="§"/>
            </a:pPr>
            <a:r>
              <a:rPr lang="ru-RU">
                <a:solidFill>
                  <a:srgbClr val="5B6770"/>
                </a:solidFill>
                <a:latin typeface="Akrobat"/>
              </a:rPr>
              <a:t>Также 37% опрошенных указали, что полис не должен иметь ограничений по количеству обследований и процедур амбулаторно-поликлинического характера и вызова врача на дом </a:t>
            </a:r>
          </a:p>
          <a:p>
            <a:pPr indent="-285750" marL="285750">
              <a:buFont typeface="Wingdings"/>
              <a:buChar char="§"/>
            </a:pPr>
            <a:r>
              <a:rPr lang="ru-RU">
                <a:solidFill>
                  <a:srgbClr val="5B6770"/>
                </a:solidFill>
                <a:latin typeface="Akrobat"/>
              </a:rPr>
              <a:t>53% опрошенных указали, что смотрят на возможность распространить страховку на детей. 22% — на членов семьи.</a:t>
            </a:r>
          </a:p>
          <a:p>
            <a:pPr indent="-285750" marL="285750">
              <a:buFont typeface="Wingdings"/>
              <a:buChar char="§"/>
            </a:pPr>
            <a:r>
              <a:rPr lang="ru-RU">
                <a:solidFill>
                  <a:srgbClr val="C00000"/>
                </a:solidFill>
                <a:latin typeface="Akrobat"/>
              </a:rPr>
              <a:t>Наличие полиса может стать и поводом для принятия решения в пользу того или иного места работы.</a:t>
            </a:r>
          </a:p>
          <a:p>
            <a:r>
              <a:rPr b="1" lang="ru-RU">
                <a:solidFill>
                  <a:srgbClr val="C00000"/>
                </a:solidFill>
                <a:latin typeface="Akrobat"/>
              </a:rPr>
              <a:t>Например, 29% опрошенных согласятся на чуть более низкооплачиваемую должность при наличии расширенного пакета ДМС.</a:t>
            </a:r>
          </a:p>
        </p:txBody>
      </p:sp>
      <p:sp>
        <p:nvSpPr>
          <p:cNvPr id="1048875" name="Прямоугольник 4"/>
          <p:cNvSpPr/>
          <p:nvPr/>
        </p:nvSpPr>
        <p:spPr bwMode="auto">
          <a:xfrm flipH="0" flipV="0">
            <a:off x="603180" y="6088188"/>
            <a:ext cx="7837596" cy="548999"/>
          </a:xfrm>
          <a:prstGeom prst="rect"/>
        </p:spPr>
        <p:txBody>
          <a:bodyPr wrap="square">
            <a:spAutoFit/>
          </a:bodyPr>
          <a:p>
            <a:r>
              <a:rPr lang="ru-RU">
                <a:solidFill>
                  <a:srgbClr val="5B6770"/>
                </a:solidFill>
                <a:latin typeface="Akrobat"/>
              </a:rPr>
              <a:t>*</a:t>
            </a:r>
            <a:r>
              <a:rPr sz="1200" lang="ru-RU">
                <a:solidFill>
                  <a:srgbClr val="5B6770"/>
                </a:solidFill>
                <a:latin typeface="Akrobat"/>
              </a:rPr>
              <a:t>Такие данные были получены по итогам исследования «HR </a:t>
            </a:r>
            <a:r>
              <a:rPr sz="1200" lang="ru-RU">
                <a:solidFill>
                  <a:srgbClr val="5B6770"/>
                </a:solidFill>
                <a:latin typeface="Akrobat"/>
              </a:rPr>
              <a:t>Lab</a:t>
            </a:r>
            <a:r>
              <a:rPr sz="1200" lang="ru-RU">
                <a:solidFill>
                  <a:srgbClr val="5B6770"/>
                </a:solidFill>
                <a:latin typeface="Akrobat"/>
              </a:rPr>
              <a:t>. — Лаборатория HR Инноваций» и платформы «Академия Здоровья» для Аналитического центра «АльфаСтрахование».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">
    <p:spTree>
      <p:nvGrpSpPr>
        <p:cNvPr id="8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879" name="Прямоугольник 2"/>
          <p:cNvSpPr/>
          <p:nvPr/>
        </p:nvSpPr>
        <p:spPr bwMode="auto">
          <a:xfrm>
            <a:off x="338885" y="252299"/>
            <a:ext cx="9785223" cy="707886"/>
          </a:xfrm>
          <a:prstGeom prst="rect"/>
        </p:spPr>
        <p:txBody>
          <a:bodyPr wrap="square">
            <a:spAutoFit/>
          </a:bodyPr>
          <a:p>
            <a:endParaRPr sz="1200" lang="ru-RU">
              <a:solidFill>
                <a:srgbClr val="000000"/>
              </a:solidFill>
              <a:latin typeface="Calibri"/>
            </a:endParaRPr>
          </a:p>
          <a:p>
            <a:pPr marR="94750"/>
            <a:r>
              <a:rPr b="1" sz="2800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Изменение роли HR-подразделений в </a:t>
            </a:r>
            <a:r>
              <a:rPr b="1" sz="2800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ретроперспективе</a:t>
            </a:r>
            <a:r>
              <a:rPr b="1" sz="2800" lang="ru-RU">
                <a:solidFill>
                  <a:srgbClr val="5B6770"/>
                </a:solidFill>
                <a:latin typeface="Akrobat Bold"/>
                <a:ea typeface="+mj-ea"/>
                <a:cs typeface="+mj-cs"/>
              </a:rPr>
              <a:t>:</a:t>
            </a:r>
          </a:p>
        </p:txBody>
      </p:sp>
      <p:sp>
        <p:nvSpPr>
          <p:cNvPr id="1048880" name="Прямоугольник 3"/>
          <p:cNvSpPr/>
          <p:nvPr/>
        </p:nvSpPr>
        <p:spPr bwMode="auto">
          <a:xfrm flipH="0" flipV="0">
            <a:off x="423124" y="1369797"/>
            <a:ext cx="1391252" cy="731879"/>
          </a:xfrm>
          <a:prstGeom prst="rect"/>
        </p:spPr>
        <p:txBody>
          <a:bodyPr wrap="square">
            <a:spAutoFit/>
          </a:bodyPr>
          <a:p>
            <a:pPr marR="170400"/>
            <a:r>
              <a:rPr sz="1400" lang="ru-RU">
                <a:solidFill>
                  <a:srgbClr val="5B6770"/>
                </a:solidFill>
                <a:latin typeface="Akrobat"/>
              </a:rPr>
              <a:t>Управление персоналом как услуга</a:t>
            </a:r>
          </a:p>
        </p:txBody>
      </p:sp>
      <p:sp>
        <p:nvSpPr>
          <p:cNvPr id="1048881" name="Прямоугольник 5"/>
          <p:cNvSpPr/>
          <p:nvPr/>
        </p:nvSpPr>
        <p:spPr bwMode="auto">
          <a:xfrm>
            <a:off x="2176272" y="1472833"/>
            <a:ext cx="1970546" cy="1169551"/>
          </a:xfrm>
          <a:prstGeom prst="rect"/>
        </p:spPr>
        <p:txBody>
          <a:bodyPr wrap="square">
            <a:spAutoFit/>
          </a:bodyPr>
          <a:p>
            <a:pPr marR="151640"/>
            <a:r>
              <a:rPr sz="1400" lang="ru-RU">
                <a:solidFill>
                  <a:srgbClr val="5B6770"/>
                </a:solidFill>
                <a:latin typeface="Akrobat"/>
              </a:rPr>
              <a:t>Цифровая трансформация </a:t>
            </a:r>
          </a:p>
          <a:p>
            <a:pPr marR="151640"/>
            <a:r>
              <a:rPr sz="1400" lang="ru-RU">
                <a:solidFill>
                  <a:srgbClr val="5B6770"/>
                </a:solidFill>
                <a:latin typeface="Akrobat"/>
              </a:rPr>
              <a:t>HR-подразделений, построение экосистемы рабочей силы</a:t>
            </a:r>
          </a:p>
        </p:txBody>
      </p:sp>
      <p:sp>
        <p:nvSpPr>
          <p:cNvPr id="1048882" name="Прямоугольник 6"/>
          <p:cNvSpPr/>
          <p:nvPr/>
        </p:nvSpPr>
        <p:spPr bwMode="auto">
          <a:xfrm>
            <a:off x="3709981" y="4289928"/>
            <a:ext cx="1364580" cy="954107"/>
          </a:xfrm>
          <a:prstGeom prst="rect"/>
        </p:spPr>
        <p:txBody>
          <a:bodyPr wrap="square">
            <a:spAutoFit/>
          </a:bodyPr>
          <a:p>
            <a:pPr marR="151640"/>
            <a:r>
              <a:rPr sz="1400" lang="ru-RU">
                <a:solidFill>
                  <a:srgbClr val="5B6770"/>
                </a:solidFill>
                <a:latin typeface="Akrobat"/>
              </a:rPr>
              <a:t>Изменение структуры </a:t>
            </a:r>
          </a:p>
          <a:p>
            <a:pPr marR="151640"/>
            <a:r>
              <a:rPr sz="1400" lang="ru-RU">
                <a:solidFill>
                  <a:srgbClr val="5B6770"/>
                </a:solidFill>
                <a:latin typeface="Akrobat"/>
              </a:rPr>
              <a:t>и роли </a:t>
            </a:r>
            <a:r>
              <a:rPr sz="1400" lang="en-US">
                <a:solidFill>
                  <a:srgbClr val="5B6770"/>
                </a:solidFill>
                <a:latin typeface="Akrobat"/>
              </a:rPr>
              <a:t>HR-</a:t>
            </a:r>
            <a:r>
              <a:rPr sz="1400" lang="ru-RU">
                <a:solidFill>
                  <a:srgbClr val="5B6770"/>
                </a:solidFill>
                <a:latin typeface="Akrobat"/>
              </a:rPr>
              <a:t>подразделений</a:t>
            </a:r>
          </a:p>
        </p:txBody>
      </p:sp>
      <p:sp>
        <p:nvSpPr>
          <p:cNvPr id="1048883" name="Прямоугольник 7"/>
          <p:cNvSpPr/>
          <p:nvPr/>
        </p:nvSpPr>
        <p:spPr bwMode="auto">
          <a:xfrm>
            <a:off x="4331400" y="1624624"/>
            <a:ext cx="1966625" cy="954107"/>
          </a:xfrm>
          <a:prstGeom prst="rect"/>
        </p:spPr>
        <p:txBody>
          <a:bodyPr wrap="square">
            <a:spAutoFit/>
          </a:bodyPr>
          <a:p>
            <a:pPr marR="151640"/>
            <a:r>
              <a:rPr sz="1400" lang="en-US">
                <a:solidFill>
                  <a:srgbClr val="5B6770"/>
                </a:solidFill>
                <a:latin typeface="Akrobat"/>
              </a:rPr>
              <a:t>HR-</a:t>
            </a:r>
            <a:r>
              <a:rPr sz="1400" lang="ru-RU">
                <a:solidFill>
                  <a:srgbClr val="5B6770"/>
                </a:solidFill>
                <a:latin typeface="Akrobat"/>
              </a:rPr>
              <a:t>подразделение - помощник бизнеса </a:t>
            </a:r>
          </a:p>
          <a:p>
            <a:pPr marR="151640"/>
            <a:r>
              <a:rPr sz="1400" lang="ru-RU">
                <a:solidFill>
                  <a:srgbClr val="5B6770"/>
                </a:solidFill>
                <a:latin typeface="Akrobat"/>
              </a:rPr>
              <a:t>в антикризисном управлении</a:t>
            </a:r>
          </a:p>
        </p:txBody>
      </p:sp>
      <p:sp>
        <p:nvSpPr>
          <p:cNvPr id="1048884" name="Прямоугольник 8"/>
          <p:cNvSpPr/>
          <p:nvPr/>
        </p:nvSpPr>
        <p:spPr bwMode="auto">
          <a:xfrm>
            <a:off x="6516625" y="1472834"/>
            <a:ext cx="2130552" cy="954107"/>
          </a:xfrm>
          <a:prstGeom prst="rect"/>
        </p:spPr>
        <p:txBody>
          <a:bodyPr wrap="square">
            <a:spAutoFit/>
          </a:bodyPr>
          <a:p>
            <a:pPr marR="68040"/>
            <a:r>
              <a:rPr sz="1400" lang="ru-RU">
                <a:solidFill>
                  <a:srgbClr val="C00000"/>
                </a:solidFill>
                <a:latin typeface="Akrobat"/>
              </a:rPr>
              <a:t>HR-подразделение—движущая сила трансформации бизнеса/ «Безграничный HR»</a:t>
            </a:r>
          </a:p>
        </p:txBody>
      </p:sp>
      <p:sp>
        <p:nvSpPr>
          <p:cNvPr id="1048885" name="Прямоугольник 9"/>
          <p:cNvSpPr/>
          <p:nvPr/>
        </p:nvSpPr>
        <p:spPr bwMode="auto">
          <a:xfrm>
            <a:off x="5663232" y="4101240"/>
            <a:ext cx="3383395" cy="1938992"/>
          </a:xfrm>
          <a:prstGeom prst="rect"/>
        </p:spPr>
        <p:txBody>
          <a:bodyPr wrap="square">
            <a:spAutoFit/>
          </a:bodyPr>
          <a:p>
            <a:r>
              <a:rPr sz="1200" lang="ru-RU">
                <a:solidFill>
                  <a:srgbClr val="5B6770"/>
                </a:solidFill>
                <a:latin typeface="Akrobat"/>
              </a:rPr>
              <a:t>Переход от традиционной стандартизации и обеспечения соблюдения политик в области управления персоналом к новой роли –проектированию организационных процессов.</a:t>
            </a:r>
          </a:p>
          <a:p>
            <a:r>
              <a:rPr sz="1200" lang="ru-RU">
                <a:solidFill>
                  <a:srgbClr val="5B6770"/>
                </a:solidFill>
                <a:latin typeface="Akrobat"/>
              </a:rPr>
              <a:t>•Превращение HR-подразделения в полноценного партнера бизнеса</a:t>
            </a:r>
          </a:p>
          <a:p>
            <a:r>
              <a:rPr sz="1200" lang="ru-RU">
                <a:solidFill>
                  <a:srgbClr val="5B6770"/>
                </a:solidFill>
                <a:latin typeface="Akrobat"/>
              </a:rPr>
              <a:t>•Зрелость HR-подразделения становится залогом достижения высоких результатов в бизнесе</a:t>
            </a:r>
          </a:p>
          <a:p>
            <a:r>
              <a:rPr sz="1200" lang="ru-RU">
                <a:solidFill>
                  <a:srgbClr val="5B6770"/>
                </a:solidFill>
                <a:latin typeface="Akrobat"/>
              </a:rPr>
              <a:t>•Управление персоналом как дисциплина проникает во все сферы бизнеса</a:t>
            </a:r>
          </a:p>
        </p:txBody>
      </p:sp>
      <p:sp>
        <p:nvSpPr>
          <p:cNvPr id="1048886" name="Прямоугольник 10"/>
          <p:cNvSpPr/>
          <p:nvPr/>
        </p:nvSpPr>
        <p:spPr bwMode="auto">
          <a:xfrm flipH="0" flipV="0">
            <a:off x="9129578" y="897120"/>
            <a:ext cx="2790383" cy="5882999"/>
          </a:xfrm>
          <a:prstGeom prst="rect"/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p>
            <a:endParaRPr sz="1200" lang="ru-RU">
              <a:solidFill>
                <a:srgbClr val="000000"/>
              </a:solidFill>
              <a:latin typeface="Calibri"/>
            </a:endParaRPr>
          </a:p>
          <a:p>
            <a:pPr indent="-285750" marL="285750" marR="6670">
              <a:buFont typeface="Wingdings"/>
              <a:buChar char="Ø"/>
            </a:pPr>
            <a:r>
              <a:rPr lang="ru-RU">
                <a:solidFill>
                  <a:srgbClr val="C00000"/>
                </a:solidFill>
                <a:latin typeface="Akrobat"/>
              </a:rPr>
              <a:t>81% 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руководителей компаний утверждают, что никогда еще задачи бизнеса и </a:t>
            </a:r>
            <a:r>
              <a:rPr sz="1400" lang="en-US">
                <a:solidFill>
                  <a:srgbClr val="C00000"/>
                </a:solidFill>
                <a:latin typeface="Akrobat"/>
              </a:rPr>
              <a:t>HR-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подразделений не были так тесно переплетены</a:t>
            </a:r>
          </a:p>
          <a:p>
            <a:pPr marR="22900"/>
            <a:endParaRPr sz="1400" lang="ru-RU">
              <a:solidFill>
                <a:srgbClr val="C00000"/>
              </a:solidFill>
              <a:latin typeface="Akrobat"/>
            </a:endParaRPr>
          </a:p>
          <a:p>
            <a:pPr indent="-285750" marL="285750" marR="8740">
              <a:buFont typeface="Wingdings"/>
              <a:buChar char="Ø"/>
            </a:pPr>
            <a:r>
              <a:rPr sz="1400" lang="ru-RU">
                <a:solidFill>
                  <a:srgbClr val="C00000"/>
                </a:solidFill>
                <a:latin typeface="Akrobat"/>
              </a:rPr>
              <a:t>Управление персоналом выходит далеко за рамки своих функций и становится кросс-функциональной дисциплиной</a:t>
            </a:r>
          </a:p>
          <a:p>
            <a:pPr marR="8740"/>
            <a:endParaRPr sz="1400" lang="ru-RU">
              <a:solidFill>
                <a:srgbClr val="C00000"/>
              </a:solidFill>
              <a:latin typeface="Akrobat"/>
            </a:endParaRPr>
          </a:p>
          <a:p>
            <a:pPr indent="-285750" marL="285750" marR="10330">
              <a:buFont typeface="Wingdings"/>
              <a:buChar char="Ø"/>
            </a:pPr>
            <a:r>
              <a:rPr sz="1400" lang="ru-RU">
                <a:solidFill>
                  <a:srgbClr val="C00000"/>
                </a:solidFill>
                <a:latin typeface="Akrobat"/>
              </a:rPr>
              <a:t>При этом HR-специалисты берут на себя ранее несвойственные им задачи, такие как </a:t>
            </a:r>
            <a:r>
              <a:rPr sz="1400" lang="ru-RU">
                <a:solidFill>
                  <a:schemeClr val="bg1"/>
                </a:solidFill>
                <a:latin typeface="Akrobat"/>
              </a:rPr>
              <a:t>управление рабочей средой, включая аспекты, связанные с медициной, ментальным и физическим здоровьем, благополучием сотрудников</a:t>
            </a:r>
          </a:p>
          <a:p>
            <a:pPr marR="10330"/>
            <a:endParaRPr sz="1400" lang="ru-RU">
              <a:solidFill>
                <a:srgbClr val="5B6770"/>
              </a:solidFill>
              <a:latin typeface="Akrobat"/>
            </a:endParaRPr>
          </a:p>
          <a:p>
            <a:pPr marR="10330"/>
            <a:endParaRPr sz="1400" lang="ru-RU">
              <a:solidFill>
                <a:srgbClr val="5B6770"/>
              </a:solidFill>
              <a:latin typeface="Akrobat"/>
            </a:endParaRPr>
          </a:p>
        </p:txBody>
      </p:sp>
      <p:sp>
        <p:nvSpPr>
          <p:cNvPr id="1048887" name="Блок-схема: узел 11"/>
          <p:cNvSpPr/>
          <p:nvPr/>
        </p:nvSpPr>
        <p:spPr bwMode="auto">
          <a:xfrm>
            <a:off x="664464" y="2655836"/>
            <a:ext cx="736854" cy="722376"/>
          </a:xfrm>
          <a:prstGeom prst="flowChartConnector"/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888" name="Блок-схема: узел 12"/>
          <p:cNvSpPr/>
          <p:nvPr/>
        </p:nvSpPr>
        <p:spPr bwMode="auto">
          <a:xfrm>
            <a:off x="2751773" y="3076155"/>
            <a:ext cx="736854" cy="722376"/>
          </a:xfrm>
          <a:prstGeom prst="flowChartConnector"/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889" name="Блок-схема: узел 14"/>
          <p:cNvSpPr/>
          <p:nvPr/>
        </p:nvSpPr>
        <p:spPr bwMode="auto">
          <a:xfrm>
            <a:off x="3778433" y="3506665"/>
            <a:ext cx="736854" cy="722376"/>
          </a:xfrm>
          <a:prstGeom prst="flowChartConnector"/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890" name="Блок-схема: узел 15"/>
          <p:cNvSpPr/>
          <p:nvPr/>
        </p:nvSpPr>
        <p:spPr bwMode="auto">
          <a:xfrm>
            <a:off x="5014150" y="3304746"/>
            <a:ext cx="736854" cy="722376"/>
          </a:xfrm>
          <a:prstGeom prst="flowChartConnector"/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891" name="Блок-схема: узел 16"/>
          <p:cNvSpPr/>
          <p:nvPr/>
        </p:nvSpPr>
        <p:spPr bwMode="auto">
          <a:xfrm>
            <a:off x="6845047" y="2701464"/>
            <a:ext cx="975592" cy="842535"/>
          </a:xfrm>
          <a:prstGeom prst="flowChartConnector"/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cxnSp>
        <p:nvCxnSpPr>
          <p:cNvPr id="3145728" name="Прямая со стрелкой 18"/>
          <p:cNvCxnSpPr>
            <a:cxnSpLocks/>
          </p:cNvCxnSpPr>
          <p:nvPr/>
        </p:nvCxnSpPr>
        <p:spPr bwMode="auto">
          <a:xfrm>
            <a:off x="1212236" y="3357924"/>
            <a:ext cx="400726" cy="509929"/>
          </a:xfrm>
          <a:prstGeom prst="straightConnector1"/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Прямая со стрелкой 21"/>
          <p:cNvCxnSpPr>
            <a:cxnSpLocks/>
            <a:endCxn id="1048888" idx="3"/>
          </p:cNvCxnSpPr>
          <p:nvPr/>
        </p:nvCxnSpPr>
        <p:spPr bwMode="auto">
          <a:xfrm flipV="1">
            <a:off x="2176273" y="3692741"/>
            <a:ext cx="683409" cy="350223"/>
          </a:xfrm>
          <a:prstGeom prst="straightConnector1"/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Прямая со стрелкой 25"/>
          <p:cNvCxnSpPr>
            <a:cxnSpLocks/>
          </p:cNvCxnSpPr>
          <p:nvPr/>
        </p:nvCxnSpPr>
        <p:spPr bwMode="auto">
          <a:xfrm flipV="1">
            <a:off x="3359225" y="3537980"/>
            <a:ext cx="679333" cy="126027"/>
          </a:xfrm>
          <a:prstGeom prst="straightConnector1"/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Прямая со стрелкой 31"/>
          <p:cNvCxnSpPr>
            <a:cxnSpLocks/>
          </p:cNvCxnSpPr>
          <p:nvPr/>
        </p:nvCxnSpPr>
        <p:spPr bwMode="auto">
          <a:xfrm flipV="1">
            <a:off x="4495866" y="3624024"/>
            <a:ext cx="531788" cy="95990"/>
          </a:xfrm>
          <a:prstGeom prst="straightConnector1"/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Прямая со стрелкой 38"/>
          <p:cNvCxnSpPr>
            <a:cxnSpLocks/>
            <a:stCxn id="1048890" idx="6"/>
          </p:cNvCxnSpPr>
          <p:nvPr/>
        </p:nvCxnSpPr>
        <p:spPr bwMode="auto">
          <a:xfrm flipV="1">
            <a:off x="5751004" y="3543999"/>
            <a:ext cx="1094043" cy="121935"/>
          </a:xfrm>
          <a:prstGeom prst="straightConnector1"/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92" name="TextBox 41"/>
          <p:cNvSpPr txBox="1"/>
          <p:nvPr/>
        </p:nvSpPr>
        <p:spPr bwMode="auto">
          <a:xfrm>
            <a:off x="795389" y="2729881"/>
            <a:ext cx="518855" cy="553998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sz="1000" lang="ru-RU">
                <a:latin typeface="Arial"/>
                <a:cs typeface="Arial"/>
              </a:rPr>
              <a:t>до 2011 года</a:t>
            </a:r>
          </a:p>
        </p:txBody>
      </p:sp>
      <p:sp>
        <p:nvSpPr>
          <p:cNvPr id="1048893" name="Прямоугольник 42"/>
          <p:cNvSpPr/>
          <p:nvPr/>
        </p:nvSpPr>
        <p:spPr bwMode="auto">
          <a:xfrm>
            <a:off x="1351028" y="4036808"/>
            <a:ext cx="925257" cy="400110"/>
          </a:xfrm>
          <a:prstGeom prst="rect"/>
        </p:spPr>
        <p:txBody>
          <a:bodyPr wrap="square">
            <a:spAutoFit/>
          </a:bodyPr>
          <a:p>
            <a:pPr algn="ctr"/>
            <a:r>
              <a:rPr b="1" sz="1000" lang="ru-RU">
                <a:latin typeface="Arial"/>
                <a:cs typeface="Arial"/>
              </a:rPr>
              <a:t>2011-2016 годы</a:t>
            </a:r>
          </a:p>
        </p:txBody>
      </p:sp>
      <p:sp>
        <p:nvSpPr>
          <p:cNvPr id="1048894" name="Прямоугольник 43"/>
          <p:cNvSpPr/>
          <p:nvPr/>
        </p:nvSpPr>
        <p:spPr bwMode="auto">
          <a:xfrm>
            <a:off x="6925945" y="2957814"/>
            <a:ext cx="770312" cy="400110"/>
          </a:xfrm>
          <a:prstGeom prst="rect"/>
        </p:spPr>
        <p:txBody>
          <a:bodyPr wrap="square">
            <a:spAutoFit/>
          </a:bodyPr>
          <a:p>
            <a:pPr algn="ctr"/>
            <a:r>
              <a:rPr b="1" sz="1000" lang="ru-RU">
                <a:latin typeface="Arial"/>
                <a:cs typeface="Arial"/>
              </a:rPr>
              <a:t>2022 и далее</a:t>
            </a:r>
          </a:p>
        </p:txBody>
      </p:sp>
      <p:sp>
        <p:nvSpPr>
          <p:cNvPr id="1048895" name="Прямоугольник 44"/>
          <p:cNvSpPr/>
          <p:nvPr/>
        </p:nvSpPr>
        <p:spPr bwMode="auto">
          <a:xfrm>
            <a:off x="2651859" y="3282027"/>
            <a:ext cx="925257" cy="400110"/>
          </a:xfrm>
          <a:prstGeom prst="rect"/>
        </p:spPr>
        <p:txBody>
          <a:bodyPr wrap="square">
            <a:spAutoFit/>
          </a:bodyPr>
          <a:p>
            <a:pPr algn="ctr"/>
            <a:r>
              <a:rPr b="1" sz="1000" lang="ru-RU">
                <a:latin typeface="Arial"/>
                <a:cs typeface="Arial"/>
              </a:rPr>
              <a:t>2017-2018 годы</a:t>
            </a:r>
          </a:p>
        </p:txBody>
      </p:sp>
      <p:sp>
        <p:nvSpPr>
          <p:cNvPr id="1048896" name="Прямоугольник 45"/>
          <p:cNvSpPr/>
          <p:nvPr/>
        </p:nvSpPr>
        <p:spPr bwMode="auto">
          <a:xfrm>
            <a:off x="5000219" y="3499257"/>
            <a:ext cx="803346" cy="400110"/>
          </a:xfrm>
          <a:prstGeom prst="rect"/>
        </p:spPr>
        <p:txBody>
          <a:bodyPr wrap="square">
            <a:spAutoFit/>
          </a:bodyPr>
          <a:p>
            <a:pPr algn="ctr"/>
            <a:r>
              <a:rPr b="1" sz="1000" lang="ru-RU">
                <a:latin typeface="Arial"/>
                <a:cs typeface="Arial"/>
              </a:rPr>
              <a:t>2020-2021 годы</a:t>
            </a:r>
          </a:p>
        </p:txBody>
      </p:sp>
      <p:sp>
        <p:nvSpPr>
          <p:cNvPr id="1048897" name="Прямоугольник 46"/>
          <p:cNvSpPr/>
          <p:nvPr/>
        </p:nvSpPr>
        <p:spPr bwMode="auto">
          <a:xfrm>
            <a:off x="3738010" y="3780901"/>
            <a:ext cx="770312" cy="246221"/>
          </a:xfrm>
          <a:prstGeom prst="rect"/>
        </p:spPr>
        <p:txBody>
          <a:bodyPr wrap="square">
            <a:spAutoFit/>
          </a:bodyPr>
          <a:p>
            <a:pPr algn="ctr"/>
            <a:r>
              <a:rPr b="1" sz="1000" lang="ru-RU">
                <a:latin typeface="Arial"/>
                <a:cs typeface="Arial"/>
              </a:rPr>
              <a:t>2019 год</a:t>
            </a:r>
          </a:p>
        </p:txBody>
      </p:sp>
      <p:sp>
        <p:nvSpPr>
          <p:cNvPr id="1048898" name="Выноска со стрелкой вверх 47"/>
          <p:cNvSpPr/>
          <p:nvPr/>
        </p:nvSpPr>
        <p:spPr bwMode="auto">
          <a:xfrm flipH="0" flipV="0">
            <a:off x="5708006" y="3664006"/>
            <a:ext cx="3293845" cy="2708626"/>
          </a:xfrm>
          <a:prstGeom prst="upArrowCallout">
            <a:avLst>
              <a:gd name="adj1" fmla="val 11665"/>
              <a:gd name="adj2" fmla="val 15567"/>
              <a:gd name="adj3" fmla="val 11857"/>
              <a:gd name="adj4" fmla="val 83475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899" name="Прямоугольник: скругленные углы 20"/>
          <p:cNvSpPr/>
          <p:nvPr/>
        </p:nvSpPr>
        <p:spPr bwMode="auto">
          <a:xfrm>
            <a:off x="6761285" y="1591408"/>
            <a:ext cx="1626577" cy="954107"/>
          </a:xfrm>
          <a:prstGeom prst="roundRect">
            <a:avLst>
              <a:gd name="adj" fmla="val 16667"/>
            </a:avLst>
          </a:prstGeom>
        </p:spPr>
        <p:txBody>
          <a:bodyPr anchor="ctr" bIns="0" lIns="0" rIns="0" rtlCol="0" tIns="0" wrap="square">
            <a:spAutoFit/>
          </a:bodyPr>
          <a:p>
            <a:pPr algn="l"/>
            <a:endParaRPr sz="1200" lang="ru-RU"/>
          </a:p>
        </p:txBody>
      </p:sp>
      <p:sp>
        <p:nvSpPr>
          <p:cNvPr id="1048900" name="Прямоугольник: скругленные углы 22"/>
          <p:cNvSpPr/>
          <p:nvPr/>
        </p:nvSpPr>
        <p:spPr bwMode="auto">
          <a:xfrm flipH="0" flipV="0">
            <a:off x="465003" y="4999060"/>
            <a:ext cx="3732457" cy="1655470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</p:spPr>
        <p:txBody>
          <a:bodyPr anchor="t" anchorCtr="0" bIns="0" lIns="0" rIns="0" rtlCol="0" tIns="0" wrap="square">
            <a:spAutoFit/>
          </a:bodyPr>
          <a:p>
            <a:pPr algn="l"/>
            <a:r>
              <a:rPr sz="1400" lang="ru-RU">
                <a:latin typeface="Akrobat"/>
              </a:rPr>
              <a:t>2025-2030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 </a:t>
            </a:r>
          </a:p>
          <a:p>
            <a:r>
              <a:rPr sz="1400" lang="ru-RU">
                <a:solidFill>
                  <a:srgbClr val="C00000"/>
                </a:solidFill>
                <a:latin typeface="Akrobat"/>
              </a:rPr>
              <a:t>Дижитализация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 трансформирует </a:t>
            </a:r>
            <a:r>
              <a:rPr sz="1400" lang="en-US">
                <a:solidFill>
                  <a:srgbClr val="C00000"/>
                </a:solidFill>
                <a:latin typeface="Akrobat"/>
              </a:rPr>
              <a:t>HR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 из</a:t>
            </a:r>
            <a:r>
              <a:rPr sz="1400" lang="en-US">
                <a:solidFill>
                  <a:srgbClr val="C00000"/>
                </a:solidFill>
                <a:latin typeface="Akrobat"/>
              </a:rPr>
              <a:t> </a:t>
            </a:r>
            <a:r>
              <a:rPr sz="1400" lang="ru-RU">
                <a:solidFill>
                  <a:srgbClr val="C00000"/>
                </a:solidFill>
                <a:latin typeface="Akrobat"/>
              </a:rPr>
              <a:t>кадровой функции в полноценную стратегическую вертикаль: внутренний организационный блок, играющий ключевую роль в стратегическом развитии компании</a:t>
            </a:r>
          </a:p>
        </p:txBody>
      </p:sp>
      <p:sp>
        <p:nvSpPr>
          <p:cNvPr id="1048901" name="Прямоугольник: скругленные углы 23"/>
          <p:cNvSpPr/>
          <p:nvPr/>
        </p:nvSpPr>
        <p:spPr bwMode="auto">
          <a:xfrm>
            <a:off x="9394982" y="1415562"/>
            <a:ext cx="914400" cy="914400"/>
          </a:xfrm>
          <a:prstGeom prst="roundRect">
            <a:avLst>
              <a:gd name="adj" fmla="val 16667"/>
            </a:avLst>
          </a:prstGeom>
        </p:spPr>
        <p:txBody>
          <a:bodyPr anchor="ctr" bIns="0" lIns="0" rIns="0" rtlCol="0" tIns="0" wrap="square">
            <a:spAutoFit/>
          </a:bodyPr>
          <a:p>
            <a:pPr algn="l"/>
            <a:endParaRPr sz="1200"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4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886" grpId="0" animBg="1"/>
      <p:bldP spid="1048900" grpId="0" animBg="1"/>
    </p:bldLst>
  </p:timing>
</p:sld>
</file>

<file path=ppt/theme/theme1.xml><?xml version="1.0" encoding="utf-8"?>
<a:theme xmlns:a="http://schemas.openxmlformats.org/drawingml/2006/main" name="alfa_mainer">
  <a:themeElements>
    <a:clrScheme name="АльфаСтрахование">
      <a:dk1>
        <a:srgbClr val="000000"/>
      </a:dk1>
      <a:lt1>
        <a:srgbClr val="FFFFFF"/>
      </a:lt1>
      <a:dk2>
        <a:srgbClr val="343A40"/>
      </a:dk2>
      <a:lt2>
        <a:srgbClr val="E7E6E6"/>
      </a:lt2>
      <a:accent1>
        <a:srgbClr val="C8102E"/>
      </a:accent1>
      <a:accent2>
        <a:srgbClr val="5B6770"/>
      </a:accent2>
      <a:accent3>
        <a:srgbClr val="7C878E"/>
      </a:accent3>
      <a:accent4>
        <a:srgbClr val="BBBCBC"/>
      </a:accent4>
      <a:accent5>
        <a:srgbClr val="EFF3F5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/>
          </a:path>
        </a:gradFill>
      </a:bgFillStyleLst>
    </a:fmtScheme>
  </a:themeElements>
  <a:objectDefaults>
    <a:spDef>
      <a:spPr bwMode="auto"/>
      <a:bodyPr/>
      <a:lstStyle/>
    </a:spDef>
    <a:txDef>
      <a:spPr bwMode="auto">
        <a:prstGeom prst="rect"/>
        <a:noFill/>
      </a:spPr>
      <a:bodyPr/>
      <a:lstStyle/>
    </a:txDef>
  </a:objectDefaults>
</a:theme>
</file>

<file path=ppt/theme/theme2.xml><?xml version="1.0" encoding="utf-8"?>
<a:theme xmlns:a="http://schemas.openxmlformats.org/drawingml/2006/main" name="Тема Office">
  <a:themeElements>
    <a:clrScheme name="Альфа">
      <a:dk1>
        <a:srgbClr val="000000"/>
      </a:dk1>
      <a:lt1>
        <a:srgbClr val="FFFFFF"/>
      </a:lt1>
      <a:dk2>
        <a:srgbClr val="5B6770"/>
      </a:dk2>
      <a:lt2>
        <a:srgbClr val="BBBCBC"/>
      </a:lt2>
      <a:accent1>
        <a:srgbClr val="DD052B"/>
      </a:accent1>
      <a:accent2>
        <a:srgbClr val="7C878E"/>
      </a:accent2>
      <a:accent3>
        <a:srgbClr val="0A6990"/>
      </a:accent3>
      <a:accent4>
        <a:srgbClr val="53606B"/>
      </a:accent4>
      <a:accent5>
        <a:srgbClr val="C8102E"/>
      </a:accent5>
      <a:accent6>
        <a:srgbClr val="DD052B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1_alfa_mainer">
  <a:themeElements>
    <a:clrScheme name="Альфа_0">
      <a:dk1>
        <a:srgbClr val="000000"/>
      </a:dk1>
      <a:lt1>
        <a:srgbClr val="FFFFFF"/>
      </a:lt1>
      <a:dk2>
        <a:srgbClr val="343A40"/>
      </a:dk2>
      <a:lt2>
        <a:srgbClr val="E7E6E6"/>
      </a:lt2>
      <a:accent1>
        <a:srgbClr val="C8102E"/>
      </a:accent1>
      <a:accent2>
        <a:srgbClr val="5B6770"/>
      </a:accent2>
      <a:accent3>
        <a:srgbClr val="7C878E"/>
      </a:accent3>
      <a:accent4>
        <a:srgbClr val="BBBCBC"/>
      </a:accent4>
      <a:accent5>
        <a:srgbClr val="EFF3F5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/>
          </a:path>
        </a:gradFill>
      </a:bgFillStyleLst>
    </a:fmtScheme>
  </a:themeElements>
  <a:objectDefaults>
    <a:spDef>
      <a:spPr bwMode="auto">
        <a:prstGeom prst="rect"/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</a:gradFill>
        <a:ln w="6350" cap="flat" cmpd="sng" algn="ctr">
          <a:noFill/>
          <a:prstDash val="solid"/>
          <a:round/>
          <a:headEnd type="none" w="med" len="med"/>
          <a:tailEnd type="none" w="med" len="med"/>
        </a:ln>
      </a:spPr>
      <a:bodyPr/>
      <a:lstStyle/>
    </a:spDef>
    <a:txDef>
      <a:spPr bwMode="auto">
        <a:prstGeom prst="rect"/>
        <a:noFill/>
      </a:spPr>
      <a:bodyPr/>
      <a:lstStyle/>
    </a:txDef>
  </a:objectDefaults>
</a:theme>
</file>

<file path=ppt/theme/theme4.xml><?xml version="1.0" encoding="utf-8"?>
<a:theme xmlns:a="http://schemas.openxmlformats.org/drawingml/2006/main" name="2_alfa_mainer">
  <a:themeElements>
    <a:clrScheme name="АльфаСтрахование">
      <a:dk1>
        <a:srgbClr val="000000"/>
      </a:dk1>
      <a:lt1>
        <a:srgbClr val="FFFFFF"/>
      </a:lt1>
      <a:dk2>
        <a:srgbClr val="343A40"/>
      </a:dk2>
      <a:lt2>
        <a:srgbClr val="E7E6E6"/>
      </a:lt2>
      <a:accent1>
        <a:srgbClr val="C8102E"/>
      </a:accent1>
      <a:accent2>
        <a:srgbClr val="5B6770"/>
      </a:accent2>
      <a:accent3>
        <a:srgbClr val="7C878E"/>
      </a:accent3>
      <a:accent4>
        <a:srgbClr val="BBBCBC"/>
      </a:accent4>
      <a:accent5>
        <a:srgbClr val="EFF3F5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/>
          </a:path>
        </a:gradFill>
      </a:bgFillStyleLst>
    </a:fmtScheme>
  </a:themeElements>
  <a:objectDefaults>
    <a:spDef>
      <a:spPr bwMode="auto"/>
      <a:bodyPr/>
      <a:lstStyle/>
    </a:spDef>
    <a:txDef>
      <a:spPr bwMode="auto">
        <a:prstGeom prst="rect"/>
        <a:noFill/>
      </a:spPr>
      <a:bodyPr/>
      <a:lstStyle/>
    </a:txDef>
  </a:objectDefaults>
</a:theme>
</file>

<file path=ppt/theme/theme5.xml><?xml version="1.0" encoding="utf-8"?>
<a:theme xmlns:a="http://schemas.openxmlformats.org/drawingml/2006/main" name="3_alfa_mainer">
  <a:themeElements>
    <a:clrScheme name="АльфаСтрахование">
      <a:dk1>
        <a:srgbClr val="000000"/>
      </a:dk1>
      <a:lt1>
        <a:srgbClr val="FFFFFF"/>
      </a:lt1>
      <a:dk2>
        <a:srgbClr val="343A40"/>
      </a:dk2>
      <a:lt2>
        <a:srgbClr val="E7E6E6"/>
      </a:lt2>
      <a:accent1>
        <a:srgbClr val="C8102E"/>
      </a:accent1>
      <a:accent2>
        <a:srgbClr val="5B6770"/>
      </a:accent2>
      <a:accent3>
        <a:srgbClr val="7C878E"/>
      </a:accent3>
      <a:accent4>
        <a:srgbClr val="BBBCBC"/>
      </a:accent4>
      <a:accent5>
        <a:srgbClr val="EFF3F5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/>
          </a:path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/>
          </a:path>
        </a:gradFill>
      </a:bgFillStyleLst>
    </a:fmtScheme>
  </a:themeElements>
  <a:objectDefaults>
    <a:spDef>
      <a:spPr bwMode="auto"/>
      <a:bodyPr/>
      <a:lstStyle/>
    </a:spDef>
    <a:txDef>
      <a:spPr bwMode="auto">
        <a:prstGeom prst="rect"/>
        <a:noFill/>
      </a:spPr>
      <a:bodyPr/>
      <a:lstStyle/>
    </a:txDef>
  </a:objectDefaults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lastClr="000000" val="windowText"/>
    </a:dk1>
    <a:lt1>
      <a:sysClr lastClr="FFFFFF" val="window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Arial"/>
      <a:cs typeface="Arial"/>
    </a:majorFont>
    <a:minorFont>
      <a:latin typeface="Calibri"/>
      <a:ea typeface="Arial"/>
      <a:cs typeface="Arial"/>
    </a:minorFont>
  </a:fontScheme>
  <a:fmtScheme name="Office">
    <a:fillStyleLst>
      <a:solidFill>
        <a:schemeClr val="phClr"/>
      </a:solidFill>
      <a:gradFill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>
          <a:outerShdw blurRad="40000" dir="5400000" dist="20000" rotWithShape="0">
            <a:srgbClr val="000000">
              <a:alpha val="38000"/>
            </a:srgbClr>
          </a:outerShdw>
        </a:effectLst>
      </a:effectStyle>
      <a:effectStyle>
        <a:effectLst>
          <a:outerShdw blurRad="40000" dir="5400000" dist="23000" rotWithShape="0">
            <a:srgbClr val="000000">
              <a:alpha val="35000"/>
            </a:srgbClr>
          </a:outerShdw>
        </a:effectLst>
      </a:effectStyle>
      <a:effectStyle>
        <a:effectLst>
          <a:outerShdw blurRad="40000" dir="5400000" dist="23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>
  <Application>onlyoffice/8.3.2.19</Application>
  <ScaleCrop>0</ScaleCrop>
  <LinksUpToDate>0</LinksUpToDat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Вызовы</dc:title>
  <dc:creator>Попов Дмитрий Алексеевич</dc:creator>
  <cp:lastModifiedBy>Аноним</cp:lastModifiedBy>
  <dcterms:created xsi:type="dcterms:W3CDTF">2024-02-07T04:00:34Z</dcterms:created>
  <dcterms:modified xsi:type="dcterms:W3CDTF">2025-12-01T16:00:43Z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a5ca72035fa241fbb3d2a44549b3a1ad</vt:lpwstr>
  </property>
</Properties>
</file>